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media/image40.jpg" ContentType="image/png"/>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12.jpg" ContentType="image/jpeg"/>
  <Override PartName="/ppt/notesSlides/notesSlide14.xml" ContentType="application/vnd.openxmlformats-officedocument.presentationml.notesSlide+xml"/>
  <Override PartName="/ppt/media/image124.jpg" ContentType="image/png"/>
  <Override PartName="/ppt/notesSlides/notesSlide15.xml" ContentType="application/vnd.openxmlformats-officedocument.presentationml.notesSlide+xml"/>
  <Override PartName="/ppt/media/image125.jpg" ContentType="image/png"/>
  <Override PartName="/ppt/media/image126.jpg" ContentType="image/png"/>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media/image128.jpg" ContentType="image/jpeg"/>
  <Override PartName="/ppt/media/image129.jpg" ContentType="image/jpeg"/>
  <Override PartName="/ppt/media/image131.jpg" ContentType="image/jpeg"/>
  <Override PartName="/ppt/media/image132.jpg" ContentType="image/jpeg"/>
  <Override PartName="/ppt/media/image133.jpg" ContentType="image/jpeg"/>
  <Override PartName="/ppt/media/image134.jp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2"/>
  </p:notesMasterIdLst>
  <p:sldIdLst>
    <p:sldId id="256" r:id="rId2"/>
    <p:sldId id="257" r:id="rId3"/>
    <p:sldId id="366" r:id="rId4"/>
    <p:sldId id="259" r:id="rId5"/>
    <p:sldId id="260" r:id="rId6"/>
    <p:sldId id="315" r:id="rId7"/>
    <p:sldId id="317" r:id="rId8"/>
    <p:sldId id="318" r:id="rId9"/>
    <p:sldId id="361" r:id="rId10"/>
    <p:sldId id="319" r:id="rId11"/>
    <p:sldId id="321" r:id="rId12"/>
    <p:sldId id="377" r:id="rId13"/>
    <p:sldId id="367" r:id="rId14"/>
    <p:sldId id="323" r:id="rId15"/>
    <p:sldId id="324" r:id="rId16"/>
    <p:sldId id="376" r:id="rId17"/>
    <p:sldId id="325" r:id="rId18"/>
    <p:sldId id="302" r:id="rId19"/>
    <p:sldId id="363" r:id="rId20"/>
    <p:sldId id="304" r:id="rId21"/>
    <p:sldId id="371" r:id="rId22"/>
    <p:sldId id="305" r:id="rId23"/>
    <p:sldId id="306" r:id="rId24"/>
    <p:sldId id="307" r:id="rId25"/>
    <p:sldId id="365" r:id="rId26"/>
    <p:sldId id="370" r:id="rId27"/>
    <p:sldId id="320" r:id="rId28"/>
    <p:sldId id="308" r:id="rId29"/>
    <p:sldId id="326" r:id="rId30"/>
    <p:sldId id="281" r:id="rId31"/>
    <p:sldId id="282" r:id="rId32"/>
    <p:sldId id="263" r:id="rId33"/>
    <p:sldId id="287" r:id="rId34"/>
    <p:sldId id="327" r:id="rId35"/>
    <p:sldId id="269" r:id="rId36"/>
    <p:sldId id="273" r:id="rId37"/>
    <p:sldId id="275" r:id="rId38"/>
    <p:sldId id="290" r:id="rId39"/>
    <p:sldId id="277" r:id="rId40"/>
    <p:sldId id="283" r:id="rId41"/>
    <p:sldId id="278" r:id="rId42"/>
    <p:sldId id="291" r:id="rId43"/>
    <p:sldId id="285" r:id="rId44"/>
    <p:sldId id="288" r:id="rId45"/>
    <p:sldId id="284" r:id="rId46"/>
    <p:sldId id="292" r:id="rId47"/>
    <p:sldId id="357" r:id="rId48"/>
    <p:sldId id="373" r:id="rId49"/>
    <p:sldId id="358" r:id="rId50"/>
    <p:sldId id="359" r:id="rId51"/>
    <p:sldId id="262" r:id="rId52"/>
    <p:sldId id="374" r:id="rId53"/>
    <p:sldId id="264" r:id="rId54"/>
    <p:sldId id="265" r:id="rId55"/>
    <p:sldId id="368" r:id="rId56"/>
    <p:sldId id="267" r:id="rId57"/>
    <p:sldId id="360" r:id="rId58"/>
    <p:sldId id="268" r:id="rId59"/>
    <p:sldId id="328" r:id="rId60"/>
    <p:sldId id="329" r:id="rId61"/>
    <p:sldId id="309" r:id="rId62"/>
    <p:sldId id="330" r:id="rId63"/>
    <p:sldId id="372" r:id="rId64"/>
    <p:sldId id="333" r:id="rId65"/>
    <p:sldId id="334" r:id="rId66"/>
    <p:sldId id="369" r:id="rId67"/>
    <p:sldId id="336" r:id="rId68"/>
    <p:sldId id="316" r:id="rId69"/>
    <p:sldId id="331" r:id="rId70"/>
    <p:sldId id="338" r:id="rId71"/>
    <p:sldId id="339" r:id="rId72"/>
    <p:sldId id="340" r:id="rId73"/>
    <p:sldId id="355" r:id="rId74"/>
    <p:sldId id="356" r:id="rId75"/>
    <p:sldId id="342" r:id="rId76"/>
    <p:sldId id="343" r:id="rId77"/>
    <p:sldId id="344" r:id="rId78"/>
    <p:sldId id="345" r:id="rId79"/>
    <p:sldId id="346" r:id="rId80"/>
    <p:sldId id="347" r:id="rId81"/>
    <p:sldId id="348" r:id="rId82"/>
    <p:sldId id="349" r:id="rId83"/>
    <p:sldId id="322" r:id="rId84"/>
    <p:sldId id="350" r:id="rId85"/>
    <p:sldId id="351" r:id="rId86"/>
    <p:sldId id="352" r:id="rId87"/>
    <p:sldId id="353" r:id="rId88"/>
    <p:sldId id="354" r:id="rId89"/>
    <p:sldId id="375" r:id="rId90"/>
    <p:sldId id="314" r:id="rId91"/>
  </p:sldIdLst>
  <p:sldSz cx="12192000" cy="6858000"/>
  <p:notesSz cx="12192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39"/>
    <a:srgbClr val="00FF00"/>
    <a:srgbClr val="CC66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7E8E23-DBCA-486F-A130-C06E5780C2D4}" v="63" dt="2022-03-06T04:13:52.482"/>
    <p1510:client id="{45ADE786-03AB-4B1D-BC79-D72BA9783CE2}" v="21" dt="2022-03-06T01:46:17.012"/>
    <p1510:client id="{CADFC344-F582-408B-930A-32682F4AF5AE}" v="15" dt="2022-03-06T02:58:42.947"/>
    <p1510:client id="{E4889D0D-444D-4C56-8599-C579A3DCE6DA}" v="2" dt="2022-03-06T01:52:57.591"/>
    <p1510:client id="{F84B734C-A1FE-4094-98D7-4FF21D2DA2C6}" v="22" dt="2022-03-06T03:30:47.04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68" y="10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a:latin typeface="Times New Roman" panose="02020603050405020304" pitchFamily="18" charset="0"/>
              </a:rPr>
              <a:t>随年份代码提交总量（</a:t>
            </a:r>
            <a:r>
              <a:rPr lang="en-US" altLang="zh-CN" err="1">
                <a:latin typeface="Times New Roman" panose="02020603050405020304" pitchFamily="18" charset="0"/>
              </a:rPr>
              <a:t>Github</a:t>
            </a:r>
            <a:r>
              <a:rPr lang="zh-CN" altLang="en-US">
                <a:latin typeface="Times New Roman" panose="02020603050405020304" pitchFamily="18" charset="0"/>
              </a:rPr>
              <a: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6.9134747269494534E-2"/>
          <c:y val="0.1147575058768588"/>
          <c:w val="0.91473622047244096"/>
          <c:h val="0.81688696752531653"/>
        </c:manualLayout>
      </c:layout>
      <c:lineChart>
        <c:grouping val="standard"/>
        <c:varyColors val="0"/>
        <c:ser>
          <c:idx val="0"/>
          <c:order val="0"/>
          <c:tx>
            <c:strRef>
              <c:f>Sheet1!$B$1</c:f>
              <c:strCache>
                <c:ptCount val="1"/>
                <c:pt idx="0">
                  <c:v>随年份代码提交总量</c:v>
                </c:pt>
              </c:strCache>
            </c:strRef>
          </c:tx>
          <c:spPr>
            <a:ln w="28575" cap="rnd">
              <a:solidFill>
                <a:schemeClr val="accent1"/>
              </a:solidFill>
              <a:round/>
            </a:ln>
            <a:effectLst/>
          </c:spPr>
          <c:marker>
            <c:symbol val="none"/>
          </c:marker>
          <c:cat>
            <c:numRef>
              <c:f>Sheet1!$A$2:$A$14</c:f>
              <c:numCache>
                <c:formatCode>General</c:formatCod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numCache>
            </c:numRef>
          </c:cat>
          <c:val>
            <c:numRef>
              <c:f>Sheet1!$B$2:$B$14</c:f>
              <c:numCache>
                <c:formatCode>General</c:formatCode>
                <c:ptCount val="13"/>
                <c:pt idx="0">
                  <c:v>2</c:v>
                </c:pt>
                <c:pt idx="1">
                  <c:v>11</c:v>
                </c:pt>
                <c:pt idx="2">
                  <c:v>28</c:v>
                </c:pt>
                <c:pt idx="3">
                  <c:v>57</c:v>
                </c:pt>
                <c:pt idx="4">
                  <c:v>116</c:v>
                </c:pt>
                <c:pt idx="5">
                  <c:v>200</c:v>
                </c:pt>
                <c:pt idx="6">
                  <c:v>327</c:v>
                </c:pt>
                <c:pt idx="7">
                  <c:v>649</c:v>
                </c:pt>
                <c:pt idx="8">
                  <c:v>1381</c:v>
                </c:pt>
                <c:pt idx="9">
                  <c:v>2330</c:v>
                </c:pt>
                <c:pt idx="10">
                  <c:v>4210</c:v>
                </c:pt>
                <c:pt idx="11">
                  <c:v>6494</c:v>
                </c:pt>
                <c:pt idx="12">
                  <c:v>8094</c:v>
                </c:pt>
              </c:numCache>
            </c:numRef>
          </c:val>
          <c:smooth val="0"/>
          <c:extLst>
            <c:ext xmlns:c16="http://schemas.microsoft.com/office/drawing/2014/chart" uri="{C3380CC4-5D6E-409C-BE32-E72D297353CC}">
              <c16:uniqueId val="{00000000-3105-4F3B-BC3D-B77020E510D7}"/>
            </c:ext>
          </c:extLst>
        </c:ser>
        <c:dLbls>
          <c:showLegendKey val="0"/>
          <c:showVal val="0"/>
          <c:showCatName val="0"/>
          <c:showSerName val="0"/>
          <c:showPercent val="0"/>
          <c:showBubbleSize val="0"/>
        </c:dLbls>
        <c:smooth val="0"/>
        <c:axId val="114277744"/>
        <c:axId val="114278160"/>
      </c:lineChart>
      <c:catAx>
        <c:axId val="114277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4278160"/>
        <c:crosses val="autoZero"/>
        <c:auto val="1"/>
        <c:lblAlgn val="ctr"/>
        <c:lblOffset val="100"/>
        <c:noMultiLvlLbl val="0"/>
      </c:catAx>
      <c:valAx>
        <c:axId val="114278160"/>
        <c:scaling>
          <c:orientation val="minMax"/>
        </c:scaling>
        <c:delete val="0"/>
        <c:axPos val="l"/>
        <c:majorGridlines>
          <c:spPr>
            <a:ln w="9525" cap="flat" cmpd="sng" algn="ctr">
              <a:solidFill>
                <a:schemeClr val="tx1">
                  <a:lumMod val="15000"/>
                  <a:lumOff val="85000"/>
                </a:schemeClr>
              </a:solidFill>
              <a:round/>
            </a:ln>
            <a:effectLst>
              <a:outerShdw blurRad="50800" dist="50800" dir="5400000" sx="1000" sy="1000" algn="ctr" rotWithShape="0">
                <a:srgbClr val="000000">
                  <a:alpha val="0"/>
                </a:srgbClr>
              </a:outerShdw>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4277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75E95A-BF33-4CFC-B9C8-AD268DC5C2CC}" type="doc">
      <dgm:prSet loTypeId="urn:microsoft.com/office/officeart/2005/8/layout/radial6" loCatId="relationship" qsTypeId="urn:microsoft.com/office/officeart/2005/8/quickstyle/simple2" qsCatId="simple" csTypeId="urn:microsoft.com/office/officeart/2005/8/colors/accent1_1" csCatId="accent1" phldr="1"/>
      <dgm:spPr/>
    </dgm:pt>
    <dgm:pt modelId="{47BB39A6-918F-49AF-B522-716E519DA4D8}">
      <dgm:prSet phldrT="[文本]"/>
      <dgm:spPr/>
      <dgm:t>
        <a:bodyPr/>
        <a:lstStyle/>
        <a:p>
          <a:r>
            <a:rPr lang="en-US" altLang="zh-CN" dirty="0">
              <a:solidFill>
                <a:srgbClr val="006C39"/>
              </a:solidFill>
            </a:rPr>
            <a:t>Image</a:t>
          </a:r>
        </a:p>
        <a:p>
          <a:r>
            <a:rPr lang="en-US" altLang="zh-CN" dirty="0">
              <a:solidFill>
                <a:srgbClr val="006C39"/>
              </a:solidFill>
            </a:rPr>
            <a:t>Caption</a:t>
          </a:r>
          <a:endParaRPr lang="zh-CN" altLang="en-US" dirty="0">
            <a:solidFill>
              <a:srgbClr val="006C39"/>
            </a:solidFill>
          </a:endParaRPr>
        </a:p>
      </dgm:t>
    </dgm:pt>
    <dgm:pt modelId="{ED629680-35F4-4EB6-AA24-22BF89FA0057}" type="parTrans" cxnId="{BBDF6DAE-EE2A-4E41-BDA5-14E0D0DBAD9B}">
      <dgm:prSet/>
      <dgm:spPr/>
      <dgm:t>
        <a:bodyPr/>
        <a:lstStyle/>
        <a:p>
          <a:endParaRPr lang="zh-CN" altLang="en-US"/>
        </a:p>
      </dgm:t>
    </dgm:pt>
    <dgm:pt modelId="{AB15BD83-EC1B-4D2E-847F-7A197C2AD882}" type="sibTrans" cxnId="{BBDF6DAE-EE2A-4E41-BDA5-14E0D0DBAD9B}">
      <dgm:prSet/>
      <dgm:spPr/>
      <dgm:t>
        <a:bodyPr/>
        <a:lstStyle/>
        <a:p>
          <a:endParaRPr lang="zh-CN" altLang="en-US"/>
        </a:p>
      </dgm:t>
    </dgm:pt>
    <dgm:pt modelId="{A9AEACD1-847D-4722-9DA5-76CBD06615F2}">
      <dgm:prSet phldrT="[文本]" custT="1"/>
      <dgm:spPr/>
      <dgm:t>
        <a:bodyPr/>
        <a:lstStyle/>
        <a:p>
          <a:r>
            <a:rPr lang="en-US" altLang="zh-CN" sz="1800" dirty="0">
              <a:solidFill>
                <a:srgbClr val="006C39"/>
              </a:solidFill>
            </a:rPr>
            <a:t>Based on attention</a:t>
          </a:r>
          <a:endParaRPr lang="zh-CN" altLang="en-US" sz="1800" dirty="0">
            <a:solidFill>
              <a:srgbClr val="006C39"/>
            </a:solidFill>
          </a:endParaRPr>
        </a:p>
      </dgm:t>
    </dgm:pt>
    <dgm:pt modelId="{A437C280-1FB2-4A12-802E-DB0451CE29CE}" type="parTrans" cxnId="{4291F968-9DAD-4484-883A-332245B9EF6C}">
      <dgm:prSet/>
      <dgm:spPr/>
      <dgm:t>
        <a:bodyPr/>
        <a:lstStyle/>
        <a:p>
          <a:endParaRPr lang="zh-CN" altLang="en-US"/>
        </a:p>
      </dgm:t>
    </dgm:pt>
    <dgm:pt modelId="{409C0CBB-5398-431A-AE94-23C5BF04C7DC}" type="sibTrans" cxnId="{4291F968-9DAD-4484-883A-332245B9EF6C}">
      <dgm:prSet/>
      <dgm:spPr/>
      <dgm:t>
        <a:bodyPr/>
        <a:lstStyle/>
        <a:p>
          <a:endParaRPr lang="zh-CN" altLang="en-US"/>
        </a:p>
      </dgm:t>
    </dgm:pt>
    <dgm:pt modelId="{95C11C8B-F407-402C-8E87-A4A0248A4495}">
      <dgm:prSet phldrT="[文本]" custT="1"/>
      <dgm:spPr/>
      <dgm:t>
        <a:bodyPr/>
        <a:lstStyle/>
        <a:p>
          <a:r>
            <a:rPr lang="en-US" altLang="zh-CN" sz="1800" dirty="0">
              <a:solidFill>
                <a:srgbClr val="006C39"/>
              </a:solidFill>
            </a:rPr>
            <a:t>Based on CNN+RNN</a:t>
          </a:r>
          <a:endParaRPr lang="zh-CN" altLang="en-US" sz="1800" dirty="0">
            <a:solidFill>
              <a:srgbClr val="006C39"/>
            </a:solidFill>
          </a:endParaRPr>
        </a:p>
      </dgm:t>
    </dgm:pt>
    <dgm:pt modelId="{26DC05C7-BB16-482D-87E3-94E730764069}" type="parTrans" cxnId="{5F1B1AF0-047B-4869-9E24-71F59E783735}">
      <dgm:prSet/>
      <dgm:spPr/>
      <dgm:t>
        <a:bodyPr/>
        <a:lstStyle/>
        <a:p>
          <a:endParaRPr lang="zh-CN" altLang="en-US"/>
        </a:p>
      </dgm:t>
    </dgm:pt>
    <dgm:pt modelId="{7271A987-EBB2-4D06-95EE-4D5132560AA9}" type="sibTrans" cxnId="{5F1B1AF0-047B-4869-9E24-71F59E783735}">
      <dgm:prSet/>
      <dgm:spPr/>
      <dgm:t>
        <a:bodyPr/>
        <a:lstStyle/>
        <a:p>
          <a:endParaRPr lang="zh-CN" altLang="en-US"/>
        </a:p>
      </dgm:t>
    </dgm:pt>
    <dgm:pt modelId="{33E03360-61F6-4E9D-B618-89EFE13F83A7}">
      <dgm:prSet phldrT="[文本]" custT="1"/>
      <dgm:spPr/>
      <dgm:t>
        <a:bodyPr/>
        <a:lstStyle/>
        <a:p>
          <a:r>
            <a:rPr lang="en-US" altLang="zh-CN" sz="2000" b="0" dirty="0">
              <a:solidFill>
                <a:srgbClr val="006C39"/>
              </a:solidFill>
            </a:rPr>
            <a:t>Based on RL</a:t>
          </a:r>
          <a:endParaRPr lang="zh-CN" altLang="en-US" sz="2000" b="0" dirty="0">
            <a:solidFill>
              <a:srgbClr val="006C39"/>
            </a:solidFill>
          </a:endParaRPr>
        </a:p>
      </dgm:t>
    </dgm:pt>
    <dgm:pt modelId="{B2ED66BD-A4CE-48A3-885D-466FE117C7D6}" type="parTrans" cxnId="{08252B51-2F5C-4BE4-B1AF-E44FC918E768}">
      <dgm:prSet/>
      <dgm:spPr/>
      <dgm:t>
        <a:bodyPr/>
        <a:lstStyle/>
        <a:p>
          <a:endParaRPr lang="zh-CN" altLang="en-US"/>
        </a:p>
      </dgm:t>
    </dgm:pt>
    <dgm:pt modelId="{677F80A0-3EBE-451C-A11D-F6D64F9CCDF1}" type="sibTrans" cxnId="{08252B51-2F5C-4BE4-B1AF-E44FC918E768}">
      <dgm:prSet/>
      <dgm:spPr/>
      <dgm:t>
        <a:bodyPr/>
        <a:lstStyle/>
        <a:p>
          <a:endParaRPr lang="zh-CN" altLang="en-US"/>
        </a:p>
      </dgm:t>
    </dgm:pt>
    <dgm:pt modelId="{331867FE-DEAA-46E7-BEAB-05FF486243EE}">
      <dgm:prSet phldrT="[文本]" custT="1"/>
      <dgm:spPr/>
      <dgm:t>
        <a:bodyPr/>
        <a:lstStyle/>
        <a:p>
          <a:r>
            <a:rPr lang="en-US" altLang="zh-CN" sz="1400" b="1" dirty="0">
              <a:solidFill>
                <a:srgbClr val="006C39"/>
              </a:solidFill>
            </a:rPr>
            <a:t>Conventional method</a:t>
          </a:r>
          <a:endParaRPr lang="zh-CN" altLang="en-US" sz="1400" b="1" dirty="0">
            <a:solidFill>
              <a:srgbClr val="006C39"/>
            </a:solidFill>
          </a:endParaRPr>
        </a:p>
      </dgm:t>
    </dgm:pt>
    <dgm:pt modelId="{BBFD4292-D256-4290-A97C-662C91FBEAE0}" type="parTrans" cxnId="{839884BB-F640-4566-A1F1-70DBBE4A7BDB}">
      <dgm:prSet/>
      <dgm:spPr/>
      <dgm:t>
        <a:bodyPr/>
        <a:lstStyle/>
        <a:p>
          <a:endParaRPr lang="zh-CN" altLang="en-US"/>
        </a:p>
      </dgm:t>
    </dgm:pt>
    <dgm:pt modelId="{7F4D0EAC-D7CA-435D-9FF9-51B3AAC72318}" type="sibTrans" cxnId="{839884BB-F640-4566-A1F1-70DBBE4A7BDB}">
      <dgm:prSet/>
      <dgm:spPr/>
      <dgm:t>
        <a:bodyPr/>
        <a:lstStyle/>
        <a:p>
          <a:endParaRPr lang="zh-CN" altLang="en-US"/>
        </a:p>
      </dgm:t>
    </dgm:pt>
    <dgm:pt modelId="{7E3723CF-75CE-4942-A595-742C58F16448}">
      <dgm:prSet phldrT="[文本]" custT="1"/>
      <dgm:spPr/>
      <dgm:t>
        <a:bodyPr/>
        <a:lstStyle/>
        <a:p>
          <a:r>
            <a:rPr lang="en-US" altLang="zh-CN" sz="2000" b="0" dirty="0">
              <a:solidFill>
                <a:srgbClr val="006C39"/>
              </a:solidFill>
            </a:rPr>
            <a:t>Based on graph</a:t>
          </a:r>
          <a:endParaRPr lang="zh-CN" altLang="en-US" sz="2000" b="0" dirty="0">
            <a:solidFill>
              <a:srgbClr val="006C39"/>
            </a:solidFill>
          </a:endParaRPr>
        </a:p>
      </dgm:t>
    </dgm:pt>
    <dgm:pt modelId="{7C2BF0C6-0986-42D3-B105-3421794A44E4}" type="parTrans" cxnId="{5B75B6AC-3210-4F5F-9BFD-FEC295C2712B}">
      <dgm:prSet/>
      <dgm:spPr/>
      <dgm:t>
        <a:bodyPr/>
        <a:lstStyle/>
        <a:p>
          <a:endParaRPr lang="zh-CN" altLang="en-US"/>
        </a:p>
      </dgm:t>
    </dgm:pt>
    <dgm:pt modelId="{46C49D17-71C6-4275-BA27-5289E25CAFD8}" type="sibTrans" cxnId="{5B75B6AC-3210-4F5F-9BFD-FEC295C2712B}">
      <dgm:prSet/>
      <dgm:spPr/>
      <dgm:t>
        <a:bodyPr/>
        <a:lstStyle/>
        <a:p>
          <a:endParaRPr lang="zh-CN" altLang="en-US"/>
        </a:p>
      </dgm:t>
    </dgm:pt>
    <dgm:pt modelId="{489D8843-BEEE-49CF-8042-02504DFA7ADA}" type="pres">
      <dgm:prSet presAssocID="{9A75E95A-BF33-4CFC-B9C8-AD268DC5C2CC}" presName="Name0" presStyleCnt="0">
        <dgm:presLayoutVars>
          <dgm:chMax val="1"/>
          <dgm:dir/>
          <dgm:animLvl val="ctr"/>
          <dgm:resizeHandles val="exact"/>
        </dgm:presLayoutVars>
      </dgm:prSet>
      <dgm:spPr/>
    </dgm:pt>
    <dgm:pt modelId="{E67C6123-BEC4-440F-912E-C636E6BD1AE8}" type="pres">
      <dgm:prSet presAssocID="{47BB39A6-918F-49AF-B522-716E519DA4D8}" presName="centerShape" presStyleLbl="node0" presStyleIdx="0" presStyleCnt="1"/>
      <dgm:spPr/>
    </dgm:pt>
    <dgm:pt modelId="{24203AC9-38DD-4E0A-9AB6-F2D5A60481A0}" type="pres">
      <dgm:prSet presAssocID="{331867FE-DEAA-46E7-BEAB-05FF486243EE}" presName="node" presStyleLbl="node1" presStyleIdx="0" presStyleCnt="5" custScaleX="116612" custScaleY="112338">
        <dgm:presLayoutVars>
          <dgm:bulletEnabled val="1"/>
        </dgm:presLayoutVars>
      </dgm:prSet>
      <dgm:spPr/>
    </dgm:pt>
    <dgm:pt modelId="{63819E77-A778-410F-AF3F-D74E03B22FD4}" type="pres">
      <dgm:prSet presAssocID="{331867FE-DEAA-46E7-BEAB-05FF486243EE}" presName="dummy" presStyleCnt="0"/>
      <dgm:spPr/>
    </dgm:pt>
    <dgm:pt modelId="{D868CCD5-01B5-44EC-891B-1B2AE6F4A713}" type="pres">
      <dgm:prSet presAssocID="{7F4D0EAC-D7CA-435D-9FF9-51B3AAC72318}" presName="sibTrans" presStyleLbl="sibTrans2D1" presStyleIdx="0" presStyleCnt="5"/>
      <dgm:spPr/>
    </dgm:pt>
    <dgm:pt modelId="{C9049622-2E82-4156-B9CD-67F5841F142E}" type="pres">
      <dgm:prSet presAssocID="{95C11C8B-F407-402C-8E87-A4A0248A4495}" presName="node" presStyleLbl="node1" presStyleIdx="1" presStyleCnt="5" custScaleX="115212" custScaleY="114074">
        <dgm:presLayoutVars>
          <dgm:bulletEnabled val="1"/>
        </dgm:presLayoutVars>
      </dgm:prSet>
      <dgm:spPr/>
    </dgm:pt>
    <dgm:pt modelId="{CDDBE64A-3217-4E55-B088-89DC731268B0}" type="pres">
      <dgm:prSet presAssocID="{95C11C8B-F407-402C-8E87-A4A0248A4495}" presName="dummy" presStyleCnt="0"/>
      <dgm:spPr/>
    </dgm:pt>
    <dgm:pt modelId="{AE2F7D9E-707F-457D-BC7E-16512CF224AC}" type="pres">
      <dgm:prSet presAssocID="{7271A987-EBB2-4D06-95EE-4D5132560AA9}" presName="sibTrans" presStyleLbl="sibTrans2D1" presStyleIdx="1" presStyleCnt="5"/>
      <dgm:spPr/>
    </dgm:pt>
    <dgm:pt modelId="{D48FC2A4-6759-4A50-9B36-658E12B07EDF}" type="pres">
      <dgm:prSet presAssocID="{A9AEACD1-847D-4722-9DA5-76CBD06615F2}" presName="node" presStyleLbl="node1" presStyleIdx="2" presStyleCnt="5" custScaleX="119119" custScaleY="113015">
        <dgm:presLayoutVars>
          <dgm:bulletEnabled val="1"/>
        </dgm:presLayoutVars>
      </dgm:prSet>
      <dgm:spPr/>
    </dgm:pt>
    <dgm:pt modelId="{E8970B02-4CEB-46CD-BFFB-F993CFE81C49}" type="pres">
      <dgm:prSet presAssocID="{A9AEACD1-847D-4722-9DA5-76CBD06615F2}" presName="dummy" presStyleCnt="0"/>
      <dgm:spPr/>
    </dgm:pt>
    <dgm:pt modelId="{CB23B86D-EE1C-4174-B57A-663065A790D5}" type="pres">
      <dgm:prSet presAssocID="{409C0CBB-5398-431A-AE94-23C5BF04C7DC}" presName="sibTrans" presStyleLbl="sibTrans2D1" presStyleIdx="2" presStyleCnt="5"/>
      <dgm:spPr/>
    </dgm:pt>
    <dgm:pt modelId="{07418B1A-D12B-46F5-9CB5-47F4171D100A}" type="pres">
      <dgm:prSet presAssocID="{7E3723CF-75CE-4942-A595-742C58F16448}" presName="node" presStyleLbl="node1" presStyleIdx="3" presStyleCnt="5" custScaleX="114518" custScaleY="113109">
        <dgm:presLayoutVars>
          <dgm:bulletEnabled val="1"/>
        </dgm:presLayoutVars>
      </dgm:prSet>
      <dgm:spPr/>
    </dgm:pt>
    <dgm:pt modelId="{558A9CD3-DBF7-46C8-BA9C-E93E2A08C5DE}" type="pres">
      <dgm:prSet presAssocID="{7E3723CF-75CE-4942-A595-742C58F16448}" presName="dummy" presStyleCnt="0"/>
      <dgm:spPr/>
    </dgm:pt>
    <dgm:pt modelId="{C101E0BD-FC9D-4AC0-AEFC-D77301B829F3}" type="pres">
      <dgm:prSet presAssocID="{46C49D17-71C6-4275-BA27-5289E25CAFD8}" presName="sibTrans" presStyleLbl="sibTrans2D1" presStyleIdx="3" presStyleCnt="5"/>
      <dgm:spPr/>
    </dgm:pt>
    <dgm:pt modelId="{0F6C6708-2711-4019-8D00-FF49AD68728C}" type="pres">
      <dgm:prSet presAssocID="{33E03360-61F6-4E9D-B618-89EFE13F83A7}" presName="node" presStyleLbl="node1" presStyleIdx="4" presStyleCnt="5" custScaleX="115841" custScaleY="118114">
        <dgm:presLayoutVars>
          <dgm:bulletEnabled val="1"/>
        </dgm:presLayoutVars>
      </dgm:prSet>
      <dgm:spPr/>
    </dgm:pt>
    <dgm:pt modelId="{2657EE31-2B07-4763-B600-9C1023BCA8C8}" type="pres">
      <dgm:prSet presAssocID="{33E03360-61F6-4E9D-B618-89EFE13F83A7}" presName="dummy" presStyleCnt="0"/>
      <dgm:spPr/>
    </dgm:pt>
    <dgm:pt modelId="{4F38776B-8A96-4750-B9DA-8222A2A331C1}" type="pres">
      <dgm:prSet presAssocID="{677F80A0-3EBE-451C-A11D-F6D64F9CCDF1}" presName="sibTrans" presStyleLbl="sibTrans2D1" presStyleIdx="4" presStyleCnt="5"/>
      <dgm:spPr/>
    </dgm:pt>
  </dgm:ptLst>
  <dgm:cxnLst>
    <dgm:cxn modelId="{518F6500-DA8E-4B98-A038-AB8803CA5726}" type="presOf" srcId="{7E3723CF-75CE-4942-A595-742C58F16448}" destId="{07418B1A-D12B-46F5-9CB5-47F4171D100A}" srcOrd="0" destOrd="0" presId="urn:microsoft.com/office/officeart/2005/8/layout/radial6"/>
    <dgm:cxn modelId="{2DDF8714-E6F5-4016-8AAD-3434BDB175D3}" type="presOf" srcId="{7F4D0EAC-D7CA-435D-9FF9-51B3AAC72318}" destId="{D868CCD5-01B5-44EC-891B-1B2AE6F4A713}" srcOrd="0" destOrd="0" presId="urn:microsoft.com/office/officeart/2005/8/layout/radial6"/>
    <dgm:cxn modelId="{BAD3F860-21AA-402F-A79F-6A47EB343960}" type="presOf" srcId="{331867FE-DEAA-46E7-BEAB-05FF486243EE}" destId="{24203AC9-38DD-4E0A-9AB6-F2D5A60481A0}" srcOrd="0" destOrd="0" presId="urn:microsoft.com/office/officeart/2005/8/layout/radial6"/>
    <dgm:cxn modelId="{48C32868-D66C-4D67-ACDC-BBC70724ED4C}" type="presOf" srcId="{9A75E95A-BF33-4CFC-B9C8-AD268DC5C2CC}" destId="{489D8843-BEEE-49CF-8042-02504DFA7ADA}" srcOrd="0" destOrd="0" presId="urn:microsoft.com/office/officeart/2005/8/layout/radial6"/>
    <dgm:cxn modelId="{4291F968-9DAD-4484-883A-332245B9EF6C}" srcId="{47BB39A6-918F-49AF-B522-716E519DA4D8}" destId="{A9AEACD1-847D-4722-9DA5-76CBD06615F2}" srcOrd="2" destOrd="0" parTransId="{A437C280-1FB2-4A12-802E-DB0451CE29CE}" sibTransId="{409C0CBB-5398-431A-AE94-23C5BF04C7DC}"/>
    <dgm:cxn modelId="{3000666C-5598-4A60-AB6C-48E99DC2092D}" type="presOf" srcId="{677F80A0-3EBE-451C-A11D-F6D64F9CCDF1}" destId="{4F38776B-8A96-4750-B9DA-8222A2A331C1}" srcOrd="0" destOrd="0" presId="urn:microsoft.com/office/officeart/2005/8/layout/radial6"/>
    <dgm:cxn modelId="{08252B51-2F5C-4BE4-B1AF-E44FC918E768}" srcId="{47BB39A6-918F-49AF-B522-716E519DA4D8}" destId="{33E03360-61F6-4E9D-B618-89EFE13F83A7}" srcOrd="4" destOrd="0" parTransId="{B2ED66BD-A4CE-48A3-885D-466FE117C7D6}" sibTransId="{677F80A0-3EBE-451C-A11D-F6D64F9CCDF1}"/>
    <dgm:cxn modelId="{9ED1C256-0363-4A53-8D7E-E4346752BFFB}" type="presOf" srcId="{95C11C8B-F407-402C-8E87-A4A0248A4495}" destId="{C9049622-2E82-4156-B9CD-67F5841F142E}" srcOrd="0" destOrd="0" presId="urn:microsoft.com/office/officeart/2005/8/layout/radial6"/>
    <dgm:cxn modelId="{8E781C96-0CA0-4A35-94CE-2930783539A5}" type="presOf" srcId="{46C49D17-71C6-4275-BA27-5289E25CAFD8}" destId="{C101E0BD-FC9D-4AC0-AEFC-D77301B829F3}" srcOrd="0" destOrd="0" presId="urn:microsoft.com/office/officeart/2005/8/layout/radial6"/>
    <dgm:cxn modelId="{92B603A4-3E9E-4A64-BE23-7BD828C78EFE}" type="presOf" srcId="{33E03360-61F6-4E9D-B618-89EFE13F83A7}" destId="{0F6C6708-2711-4019-8D00-FF49AD68728C}" srcOrd="0" destOrd="0" presId="urn:microsoft.com/office/officeart/2005/8/layout/radial6"/>
    <dgm:cxn modelId="{5B75B6AC-3210-4F5F-9BFD-FEC295C2712B}" srcId="{47BB39A6-918F-49AF-B522-716E519DA4D8}" destId="{7E3723CF-75CE-4942-A595-742C58F16448}" srcOrd="3" destOrd="0" parTransId="{7C2BF0C6-0986-42D3-B105-3421794A44E4}" sibTransId="{46C49D17-71C6-4275-BA27-5289E25CAFD8}"/>
    <dgm:cxn modelId="{BBDF6DAE-EE2A-4E41-BDA5-14E0D0DBAD9B}" srcId="{9A75E95A-BF33-4CFC-B9C8-AD268DC5C2CC}" destId="{47BB39A6-918F-49AF-B522-716E519DA4D8}" srcOrd="0" destOrd="0" parTransId="{ED629680-35F4-4EB6-AA24-22BF89FA0057}" sibTransId="{AB15BD83-EC1B-4D2E-847F-7A197C2AD882}"/>
    <dgm:cxn modelId="{839884BB-F640-4566-A1F1-70DBBE4A7BDB}" srcId="{47BB39A6-918F-49AF-B522-716E519DA4D8}" destId="{331867FE-DEAA-46E7-BEAB-05FF486243EE}" srcOrd="0" destOrd="0" parTransId="{BBFD4292-D256-4290-A97C-662C91FBEAE0}" sibTransId="{7F4D0EAC-D7CA-435D-9FF9-51B3AAC72318}"/>
    <dgm:cxn modelId="{E31799CD-31BF-4FDA-BE9F-51E87ED0FEAD}" type="presOf" srcId="{A9AEACD1-847D-4722-9DA5-76CBD06615F2}" destId="{D48FC2A4-6759-4A50-9B36-658E12B07EDF}" srcOrd="0" destOrd="0" presId="urn:microsoft.com/office/officeart/2005/8/layout/radial6"/>
    <dgm:cxn modelId="{9ACB76D2-D298-4DB6-9F45-F01A6CF506DC}" type="presOf" srcId="{7271A987-EBB2-4D06-95EE-4D5132560AA9}" destId="{AE2F7D9E-707F-457D-BC7E-16512CF224AC}" srcOrd="0" destOrd="0" presId="urn:microsoft.com/office/officeart/2005/8/layout/radial6"/>
    <dgm:cxn modelId="{0C4970E3-DE4C-48C3-99FA-0F751E65CFB2}" type="presOf" srcId="{409C0CBB-5398-431A-AE94-23C5BF04C7DC}" destId="{CB23B86D-EE1C-4174-B57A-663065A790D5}" srcOrd="0" destOrd="0" presId="urn:microsoft.com/office/officeart/2005/8/layout/radial6"/>
    <dgm:cxn modelId="{5AFC2FEB-69D5-4EBE-BB13-0F97DD2AA9E4}" type="presOf" srcId="{47BB39A6-918F-49AF-B522-716E519DA4D8}" destId="{E67C6123-BEC4-440F-912E-C636E6BD1AE8}" srcOrd="0" destOrd="0" presId="urn:microsoft.com/office/officeart/2005/8/layout/radial6"/>
    <dgm:cxn modelId="{5F1B1AF0-047B-4869-9E24-71F59E783735}" srcId="{47BB39A6-918F-49AF-B522-716E519DA4D8}" destId="{95C11C8B-F407-402C-8E87-A4A0248A4495}" srcOrd="1" destOrd="0" parTransId="{26DC05C7-BB16-482D-87E3-94E730764069}" sibTransId="{7271A987-EBB2-4D06-95EE-4D5132560AA9}"/>
    <dgm:cxn modelId="{67E4A819-1522-458C-BE51-6FF112C42C96}" type="presParOf" srcId="{489D8843-BEEE-49CF-8042-02504DFA7ADA}" destId="{E67C6123-BEC4-440F-912E-C636E6BD1AE8}" srcOrd="0" destOrd="0" presId="urn:microsoft.com/office/officeart/2005/8/layout/radial6"/>
    <dgm:cxn modelId="{3B4CCFA8-1D69-48B9-97D9-AA559EA7FA68}" type="presParOf" srcId="{489D8843-BEEE-49CF-8042-02504DFA7ADA}" destId="{24203AC9-38DD-4E0A-9AB6-F2D5A60481A0}" srcOrd="1" destOrd="0" presId="urn:microsoft.com/office/officeart/2005/8/layout/radial6"/>
    <dgm:cxn modelId="{2A6E76BC-5343-4CFE-BC1D-3FAB72C92BC4}" type="presParOf" srcId="{489D8843-BEEE-49CF-8042-02504DFA7ADA}" destId="{63819E77-A778-410F-AF3F-D74E03B22FD4}" srcOrd="2" destOrd="0" presId="urn:microsoft.com/office/officeart/2005/8/layout/radial6"/>
    <dgm:cxn modelId="{D7FF0673-64DD-481A-9664-3FB33B60006D}" type="presParOf" srcId="{489D8843-BEEE-49CF-8042-02504DFA7ADA}" destId="{D868CCD5-01B5-44EC-891B-1B2AE6F4A713}" srcOrd="3" destOrd="0" presId="urn:microsoft.com/office/officeart/2005/8/layout/radial6"/>
    <dgm:cxn modelId="{0AA5D233-AD2F-43BC-A79C-E5B47DF1860B}" type="presParOf" srcId="{489D8843-BEEE-49CF-8042-02504DFA7ADA}" destId="{C9049622-2E82-4156-B9CD-67F5841F142E}" srcOrd="4" destOrd="0" presId="urn:microsoft.com/office/officeart/2005/8/layout/radial6"/>
    <dgm:cxn modelId="{8541241A-C271-4DBB-AF81-AFD2B65C0A54}" type="presParOf" srcId="{489D8843-BEEE-49CF-8042-02504DFA7ADA}" destId="{CDDBE64A-3217-4E55-B088-89DC731268B0}" srcOrd="5" destOrd="0" presId="urn:microsoft.com/office/officeart/2005/8/layout/radial6"/>
    <dgm:cxn modelId="{1F1FF52A-A683-48A3-92A1-DF96540BBD4C}" type="presParOf" srcId="{489D8843-BEEE-49CF-8042-02504DFA7ADA}" destId="{AE2F7D9E-707F-457D-BC7E-16512CF224AC}" srcOrd="6" destOrd="0" presId="urn:microsoft.com/office/officeart/2005/8/layout/radial6"/>
    <dgm:cxn modelId="{FCEAF14E-D9E6-4C0A-9D38-467678BBA910}" type="presParOf" srcId="{489D8843-BEEE-49CF-8042-02504DFA7ADA}" destId="{D48FC2A4-6759-4A50-9B36-658E12B07EDF}" srcOrd="7" destOrd="0" presId="urn:microsoft.com/office/officeart/2005/8/layout/radial6"/>
    <dgm:cxn modelId="{D2BA02B6-9521-4E2F-90F3-4BC3A77DECFA}" type="presParOf" srcId="{489D8843-BEEE-49CF-8042-02504DFA7ADA}" destId="{E8970B02-4CEB-46CD-BFFB-F993CFE81C49}" srcOrd="8" destOrd="0" presId="urn:microsoft.com/office/officeart/2005/8/layout/radial6"/>
    <dgm:cxn modelId="{78769DB6-F5E5-40C6-8205-BF9A67251856}" type="presParOf" srcId="{489D8843-BEEE-49CF-8042-02504DFA7ADA}" destId="{CB23B86D-EE1C-4174-B57A-663065A790D5}" srcOrd="9" destOrd="0" presId="urn:microsoft.com/office/officeart/2005/8/layout/radial6"/>
    <dgm:cxn modelId="{BA07F362-822E-4CCA-AE79-A9DE4286907D}" type="presParOf" srcId="{489D8843-BEEE-49CF-8042-02504DFA7ADA}" destId="{07418B1A-D12B-46F5-9CB5-47F4171D100A}" srcOrd="10" destOrd="0" presId="urn:microsoft.com/office/officeart/2005/8/layout/radial6"/>
    <dgm:cxn modelId="{EF7BFABE-8968-4E61-BB41-B95A026715C8}" type="presParOf" srcId="{489D8843-BEEE-49CF-8042-02504DFA7ADA}" destId="{558A9CD3-DBF7-46C8-BA9C-E93E2A08C5DE}" srcOrd="11" destOrd="0" presId="urn:microsoft.com/office/officeart/2005/8/layout/radial6"/>
    <dgm:cxn modelId="{692ECFC3-70C6-4523-AC2B-067116BD6D99}" type="presParOf" srcId="{489D8843-BEEE-49CF-8042-02504DFA7ADA}" destId="{C101E0BD-FC9D-4AC0-AEFC-D77301B829F3}" srcOrd="12" destOrd="0" presId="urn:microsoft.com/office/officeart/2005/8/layout/radial6"/>
    <dgm:cxn modelId="{2BA04C0D-C844-4630-92D3-DC7549D46F37}" type="presParOf" srcId="{489D8843-BEEE-49CF-8042-02504DFA7ADA}" destId="{0F6C6708-2711-4019-8D00-FF49AD68728C}" srcOrd="13" destOrd="0" presId="urn:microsoft.com/office/officeart/2005/8/layout/radial6"/>
    <dgm:cxn modelId="{99EC0D75-C97F-4A65-9511-D62A90CC5859}" type="presParOf" srcId="{489D8843-BEEE-49CF-8042-02504DFA7ADA}" destId="{2657EE31-2B07-4763-B600-9C1023BCA8C8}" srcOrd="14" destOrd="0" presId="urn:microsoft.com/office/officeart/2005/8/layout/radial6"/>
    <dgm:cxn modelId="{B02A058A-B13B-4943-9BC6-2614B5B69948}" type="presParOf" srcId="{489D8843-BEEE-49CF-8042-02504DFA7ADA}" destId="{4F38776B-8A96-4750-B9DA-8222A2A331C1}"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8776B-8A96-4750-B9DA-8222A2A331C1}">
      <dsp:nvSpPr>
        <dsp:cNvPr id="0" name=""/>
        <dsp:cNvSpPr/>
      </dsp:nvSpPr>
      <dsp:spPr>
        <a:xfrm>
          <a:off x="1386544" y="625952"/>
          <a:ext cx="4089054" cy="4089054"/>
        </a:xfrm>
        <a:prstGeom prst="blockArc">
          <a:avLst>
            <a:gd name="adj1" fmla="val 11880000"/>
            <a:gd name="adj2" fmla="val 16200000"/>
            <a:gd name="adj3" fmla="val 4639"/>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C101E0BD-FC9D-4AC0-AEFC-D77301B829F3}">
      <dsp:nvSpPr>
        <dsp:cNvPr id="0" name=""/>
        <dsp:cNvSpPr/>
      </dsp:nvSpPr>
      <dsp:spPr>
        <a:xfrm>
          <a:off x="1386544" y="625952"/>
          <a:ext cx="4089054" cy="4089054"/>
        </a:xfrm>
        <a:prstGeom prst="blockArc">
          <a:avLst>
            <a:gd name="adj1" fmla="val 7560000"/>
            <a:gd name="adj2" fmla="val 11880000"/>
            <a:gd name="adj3" fmla="val 4639"/>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CB23B86D-EE1C-4174-B57A-663065A790D5}">
      <dsp:nvSpPr>
        <dsp:cNvPr id="0" name=""/>
        <dsp:cNvSpPr/>
      </dsp:nvSpPr>
      <dsp:spPr>
        <a:xfrm>
          <a:off x="1386544" y="625952"/>
          <a:ext cx="4089054" cy="4089054"/>
        </a:xfrm>
        <a:prstGeom prst="blockArc">
          <a:avLst>
            <a:gd name="adj1" fmla="val 3240000"/>
            <a:gd name="adj2" fmla="val 7560000"/>
            <a:gd name="adj3" fmla="val 4639"/>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AE2F7D9E-707F-457D-BC7E-16512CF224AC}">
      <dsp:nvSpPr>
        <dsp:cNvPr id="0" name=""/>
        <dsp:cNvSpPr/>
      </dsp:nvSpPr>
      <dsp:spPr>
        <a:xfrm>
          <a:off x="1386544" y="625952"/>
          <a:ext cx="4089054" cy="4089054"/>
        </a:xfrm>
        <a:prstGeom prst="blockArc">
          <a:avLst>
            <a:gd name="adj1" fmla="val 20520000"/>
            <a:gd name="adj2" fmla="val 3240000"/>
            <a:gd name="adj3" fmla="val 4639"/>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D868CCD5-01B5-44EC-891B-1B2AE6F4A713}">
      <dsp:nvSpPr>
        <dsp:cNvPr id="0" name=""/>
        <dsp:cNvSpPr/>
      </dsp:nvSpPr>
      <dsp:spPr>
        <a:xfrm>
          <a:off x="1386544" y="625952"/>
          <a:ext cx="4089054" cy="4089054"/>
        </a:xfrm>
        <a:prstGeom prst="blockArc">
          <a:avLst>
            <a:gd name="adj1" fmla="val 16200000"/>
            <a:gd name="adj2" fmla="val 20520000"/>
            <a:gd name="adj3" fmla="val 4639"/>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E67C6123-BEC4-440F-912E-C636E6BD1AE8}">
      <dsp:nvSpPr>
        <dsp:cNvPr id="0" name=""/>
        <dsp:cNvSpPr/>
      </dsp:nvSpPr>
      <dsp:spPr>
        <a:xfrm>
          <a:off x="2490105" y="1729513"/>
          <a:ext cx="1881931" cy="1881931"/>
        </a:xfrm>
        <a:prstGeom prst="ellipse">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solidFill>
                <a:srgbClr val="006C39"/>
              </a:solidFill>
            </a:rPr>
            <a:t>Image</a:t>
          </a:r>
        </a:p>
        <a:p>
          <a:pPr marL="0" lvl="0" indent="0" algn="ctr" defTabSz="1377950">
            <a:lnSpc>
              <a:spcPct val="90000"/>
            </a:lnSpc>
            <a:spcBef>
              <a:spcPct val="0"/>
            </a:spcBef>
            <a:spcAft>
              <a:spcPct val="35000"/>
            </a:spcAft>
            <a:buNone/>
          </a:pPr>
          <a:r>
            <a:rPr lang="en-US" altLang="zh-CN" sz="3100" kern="1200" dirty="0">
              <a:solidFill>
                <a:srgbClr val="006C39"/>
              </a:solidFill>
            </a:rPr>
            <a:t>Caption</a:t>
          </a:r>
          <a:endParaRPr lang="zh-CN" altLang="en-US" sz="3100" kern="1200" dirty="0">
            <a:solidFill>
              <a:srgbClr val="006C39"/>
            </a:solidFill>
          </a:endParaRPr>
        </a:p>
      </dsp:txBody>
      <dsp:txXfrm>
        <a:off x="2765707" y="2005115"/>
        <a:ext cx="1330727" cy="1330727"/>
      </dsp:txXfrm>
    </dsp:sp>
    <dsp:sp modelId="{24203AC9-38DD-4E0A-9AB6-F2D5A60481A0}">
      <dsp:nvSpPr>
        <dsp:cNvPr id="0" name=""/>
        <dsp:cNvSpPr/>
      </dsp:nvSpPr>
      <dsp:spPr>
        <a:xfrm>
          <a:off x="2662976" y="-66566"/>
          <a:ext cx="1536190" cy="1479887"/>
        </a:xfrm>
        <a:prstGeom prst="ellipse">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b="1" kern="1200" dirty="0">
              <a:solidFill>
                <a:srgbClr val="006C39"/>
              </a:solidFill>
            </a:rPr>
            <a:t>Conventional method</a:t>
          </a:r>
          <a:endParaRPr lang="zh-CN" altLang="en-US" sz="1400" b="1" kern="1200" dirty="0">
            <a:solidFill>
              <a:srgbClr val="006C39"/>
            </a:solidFill>
          </a:endParaRPr>
        </a:p>
      </dsp:txBody>
      <dsp:txXfrm>
        <a:off x="2887946" y="150158"/>
        <a:ext cx="1086250" cy="1046439"/>
      </dsp:txXfrm>
    </dsp:sp>
    <dsp:sp modelId="{C9049622-2E82-4156-B9CD-67F5841F142E}">
      <dsp:nvSpPr>
        <dsp:cNvPr id="0" name=""/>
        <dsp:cNvSpPr/>
      </dsp:nvSpPr>
      <dsp:spPr>
        <a:xfrm>
          <a:off x="4571555" y="1301962"/>
          <a:ext cx="1517747" cy="1502756"/>
        </a:xfrm>
        <a:prstGeom prst="ellipse">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solidFill>
                <a:srgbClr val="006C39"/>
              </a:solidFill>
            </a:rPr>
            <a:t>Based on CNN+RNN</a:t>
          </a:r>
          <a:endParaRPr lang="zh-CN" altLang="en-US" sz="1800" kern="1200" dirty="0">
            <a:solidFill>
              <a:srgbClr val="006C39"/>
            </a:solidFill>
          </a:endParaRPr>
        </a:p>
      </dsp:txBody>
      <dsp:txXfrm>
        <a:off x="4793824" y="1522036"/>
        <a:ext cx="1073209" cy="1062608"/>
      </dsp:txXfrm>
    </dsp:sp>
    <dsp:sp modelId="{D48FC2A4-6759-4A50-9B36-658E12B07EDF}">
      <dsp:nvSpPr>
        <dsp:cNvPr id="0" name=""/>
        <dsp:cNvSpPr/>
      </dsp:nvSpPr>
      <dsp:spPr>
        <a:xfrm>
          <a:off x="3820330" y="3541766"/>
          <a:ext cx="1569216" cy="1488805"/>
        </a:xfrm>
        <a:prstGeom prst="ellipse">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solidFill>
                <a:srgbClr val="006C39"/>
              </a:solidFill>
            </a:rPr>
            <a:t>Based on attention</a:t>
          </a:r>
          <a:endParaRPr lang="zh-CN" altLang="en-US" sz="1800" kern="1200" dirty="0">
            <a:solidFill>
              <a:srgbClr val="006C39"/>
            </a:solidFill>
          </a:endParaRPr>
        </a:p>
      </dsp:txBody>
      <dsp:txXfrm>
        <a:off x="4050136" y="3759796"/>
        <a:ext cx="1109604" cy="1052745"/>
      </dsp:txXfrm>
    </dsp:sp>
    <dsp:sp modelId="{07418B1A-D12B-46F5-9CB5-47F4171D100A}">
      <dsp:nvSpPr>
        <dsp:cNvPr id="0" name=""/>
        <dsp:cNvSpPr/>
      </dsp:nvSpPr>
      <dsp:spPr>
        <a:xfrm>
          <a:off x="1502901" y="3541147"/>
          <a:ext cx="1508605" cy="1490043"/>
        </a:xfrm>
        <a:prstGeom prst="ellipse">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b="0" kern="1200" dirty="0">
              <a:solidFill>
                <a:srgbClr val="006C39"/>
              </a:solidFill>
            </a:rPr>
            <a:t>Based on graph</a:t>
          </a:r>
          <a:endParaRPr lang="zh-CN" altLang="en-US" sz="2000" b="0" kern="1200" dirty="0">
            <a:solidFill>
              <a:srgbClr val="006C39"/>
            </a:solidFill>
          </a:endParaRPr>
        </a:p>
      </dsp:txBody>
      <dsp:txXfrm>
        <a:off x="1723831" y="3759359"/>
        <a:ext cx="1066745" cy="1053619"/>
      </dsp:txXfrm>
    </dsp:sp>
    <dsp:sp modelId="{0F6C6708-2711-4019-8D00-FF49AD68728C}">
      <dsp:nvSpPr>
        <dsp:cNvPr id="0" name=""/>
        <dsp:cNvSpPr/>
      </dsp:nvSpPr>
      <dsp:spPr>
        <a:xfrm>
          <a:off x="768697" y="1275352"/>
          <a:ext cx="1526033" cy="1555977"/>
        </a:xfrm>
        <a:prstGeom prst="ellipse">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b="0" kern="1200" dirty="0">
              <a:solidFill>
                <a:srgbClr val="006C39"/>
              </a:solidFill>
            </a:rPr>
            <a:t>Based on RL</a:t>
          </a:r>
          <a:endParaRPr lang="zh-CN" altLang="en-US" sz="2000" b="0" kern="1200" dirty="0">
            <a:solidFill>
              <a:srgbClr val="006C39"/>
            </a:solidFill>
          </a:endParaRPr>
        </a:p>
      </dsp:txBody>
      <dsp:txXfrm>
        <a:off x="992179" y="1503220"/>
        <a:ext cx="1079069" cy="1100241"/>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1D5D891-E826-419D-8334-15A7DF2439C0}" type="datetimeFigureOut">
              <a:rPr lang="zh-CN" altLang="en-US" smtClean="0"/>
              <a:t>2022/3/8</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69B6E620-AE39-432B-AFC6-FD148AC07C28}" type="slidenum">
              <a:rPr lang="zh-CN" altLang="en-US" smtClean="0"/>
              <a:t>‹#›</a:t>
            </a:fld>
            <a:endParaRPr lang="zh-CN" altLang="en-US"/>
          </a:p>
        </p:txBody>
      </p:sp>
    </p:spTree>
    <p:extLst>
      <p:ext uri="{BB962C8B-B14F-4D97-AF65-F5344CB8AC3E}">
        <p14:creationId xmlns:p14="http://schemas.microsoft.com/office/powerpoint/2010/main" val="3367853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这里提一下理论价值：作为一项跨模态的任务，计算机不仅需要识别输入图像中的物体和物体的属性</a:t>
            </a:r>
            <a:r>
              <a:rPr lang="en-US" altLang="zh-CN" dirty="0"/>
              <a:t>,</a:t>
            </a:r>
            <a:r>
              <a:rPr lang="zh-CN" altLang="en-US" dirty="0"/>
              <a:t>还要识别出不同物体之间的相互关系</a:t>
            </a:r>
            <a:r>
              <a:rPr lang="en-US" altLang="zh-CN" dirty="0"/>
              <a:t>,</a:t>
            </a:r>
            <a:r>
              <a:rPr lang="zh-CN" altLang="en-US" dirty="0"/>
              <a:t>并用正确的自然语言表达出来</a:t>
            </a:r>
          </a:p>
        </p:txBody>
      </p:sp>
      <p:sp>
        <p:nvSpPr>
          <p:cNvPr id="4" name="灯片编号占位符 3"/>
          <p:cNvSpPr>
            <a:spLocks noGrp="1"/>
          </p:cNvSpPr>
          <p:nvPr>
            <p:ph type="sldNum" sz="quarter" idx="5"/>
          </p:nvPr>
        </p:nvSpPr>
        <p:spPr/>
        <p:txBody>
          <a:bodyPr/>
          <a:lstStyle/>
          <a:p>
            <a:fld id="{69B6E620-AE39-432B-AFC6-FD148AC07C28}" type="slidenum">
              <a:rPr lang="zh-CN" altLang="en-US" smtClean="0"/>
              <a:t>5</a:t>
            </a:fld>
            <a:endParaRPr lang="zh-CN" altLang="en-US"/>
          </a:p>
        </p:txBody>
      </p:sp>
    </p:spTree>
    <p:extLst>
      <p:ext uri="{BB962C8B-B14F-4D97-AF65-F5344CB8AC3E}">
        <p14:creationId xmlns:p14="http://schemas.microsoft.com/office/powerpoint/2010/main" val="3473877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核心思想：</a:t>
            </a:r>
            <a:r>
              <a:rPr lang="en-US" altLang="zh-CN" b="0" i="0" dirty="0">
                <a:solidFill>
                  <a:srgbClr val="121212"/>
                </a:solidFill>
                <a:effectLst/>
                <a:latin typeface="-apple-system"/>
              </a:rPr>
              <a:t>METEOR </a:t>
            </a:r>
            <a:r>
              <a:rPr lang="zh-CN" altLang="en-US" b="0" i="0" dirty="0">
                <a:solidFill>
                  <a:srgbClr val="121212"/>
                </a:solidFill>
                <a:effectLst/>
                <a:latin typeface="-apple-system"/>
              </a:rPr>
              <a:t>是基于</a:t>
            </a:r>
            <a:r>
              <a:rPr lang="en-US" altLang="zh-CN" b="0" i="0" dirty="0">
                <a:solidFill>
                  <a:srgbClr val="121212"/>
                </a:solidFill>
                <a:effectLst/>
                <a:latin typeface="-apple-system"/>
              </a:rPr>
              <a:t>BLEU</a:t>
            </a:r>
            <a:r>
              <a:rPr lang="zh-CN" altLang="en-US" b="0" i="0" dirty="0">
                <a:solidFill>
                  <a:srgbClr val="121212"/>
                </a:solidFill>
                <a:effectLst/>
                <a:latin typeface="-apple-system"/>
              </a:rPr>
              <a:t>进行了一些改进，其目的是解决一些 </a:t>
            </a:r>
            <a:r>
              <a:rPr lang="en-US" altLang="zh-CN" b="0" i="0" dirty="0">
                <a:solidFill>
                  <a:srgbClr val="121212"/>
                </a:solidFill>
                <a:effectLst/>
                <a:latin typeface="-apple-system"/>
              </a:rPr>
              <a:t>BLEU </a:t>
            </a:r>
            <a:r>
              <a:rPr lang="zh-CN" altLang="en-US" b="0" i="0" dirty="0">
                <a:solidFill>
                  <a:srgbClr val="121212"/>
                </a:solidFill>
                <a:effectLst/>
                <a:latin typeface="-apple-system"/>
              </a:rPr>
              <a:t>标准中固有的缺陷 。使用 </a:t>
            </a:r>
            <a:r>
              <a:rPr lang="en-US" altLang="zh-CN" b="0" i="0" dirty="0">
                <a:solidFill>
                  <a:srgbClr val="121212"/>
                </a:solidFill>
                <a:effectLst/>
                <a:latin typeface="-apple-system"/>
              </a:rPr>
              <a:t>WordNet </a:t>
            </a:r>
            <a:r>
              <a:rPr lang="zh-CN" altLang="en-US" b="0" i="0" dirty="0">
                <a:solidFill>
                  <a:srgbClr val="121212"/>
                </a:solidFill>
                <a:effectLst/>
                <a:latin typeface="-apple-system"/>
              </a:rPr>
              <a:t>计算特定的序列匹配，同义词，词根和词缀，释义之间的匹配关系，改善了</a:t>
            </a:r>
            <a:r>
              <a:rPr lang="en-US" altLang="zh-CN" b="0" i="0" dirty="0">
                <a:solidFill>
                  <a:srgbClr val="121212"/>
                </a:solidFill>
                <a:effectLst/>
                <a:latin typeface="-apple-system"/>
              </a:rPr>
              <a:t>BLEU</a:t>
            </a:r>
            <a:r>
              <a:rPr lang="zh-CN" altLang="en-US" b="0" i="0" dirty="0">
                <a:solidFill>
                  <a:srgbClr val="121212"/>
                </a:solidFill>
                <a:effectLst/>
                <a:latin typeface="-apple-system"/>
              </a:rPr>
              <a:t>的效果，使其跟人工判别共更强的相关性。并且，是基于</a:t>
            </a:r>
            <a:r>
              <a:rPr lang="en-US" altLang="zh-CN" b="0" i="0" dirty="0">
                <a:solidFill>
                  <a:srgbClr val="121212"/>
                </a:solidFill>
                <a:effectLst/>
                <a:latin typeface="-apple-system"/>
              </a:rPr>
              <a:t>F</a:t>
            </a:r>
            <a:r>
              <a:rPr lang="zh-CN" altLang="en-US" b="0" i="0" dirty="0">
                <a:solidFill>
                  <a:srgbClr val="121212"/>
                </a:solidFill>
                <a:effectLst/>
                <a:latin typeface="-apple-system"/>
              </a:rPr>
              <a:t>值的。</a:t>
            </a:r>
            <a:endParaRPr lang="zh-CN" altLang="en-US" dirty="0"/>
          </a:p>
        </p:txBody>
      </p:sp>
      <p:sp>
        <p:nvSpPr>
          <p:cNvPr id="4" name="灯片编号占位符 3"/>
          <p:cNvSpPr>
            <a:spLocks noGrp="1"/>
          </p:cNvSpPr>
          <p:nvPr>
            <p:ph type="sldNum" sz="quarter" idx="5"/>
          </p:nvPr>
        </p:nvSpPr>
        <p:spPr/>
        <p:txBody>
          <a:bodyPr/>
          <a:lstStyle/>
          <a:p>
            <a:fld id="{69B6E620-AE39-432B-AFC6-FD148AC07C28}" type="slidenum">
              <a:rPr lang="zh-CN" altLang="en-US" smtClean="0"/>
              <a:t>23</a:t>
            </a:fld>
            <a:endParaRPr lang="zh-CN" altLang="en-US"/>
          </a:p>
        </p:txBody>
      </p:sp>
    </p:spTree>
    <p:extLst>
      <p:ext uri="{BB962C8B-B14F-4D97-AF65-F5344CB8AC3E}">
        <p14:creationId xmlns:p14="http://schemas.microsoft.com/office/powerpoint/2010/main" val="3881825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核心思想：</a:t>
            </a:r>
            <a:r>
              <a:rPr lang="zh-CN" altLang="en-US" b="0" i="0" dirty="0">
                <a:solidFill>
                  <a:srgbClr val="121212"/>
                </a:solidFill>
                <a:effectLst/>
                <a:latin typeface="-apple-system"/>
              </a:rPr>
              <a:t>把每个句子看成文档，然后计算其 </a:t>
            </a:r>
            <a:r>
              <a:rPr lang="en-US" altLang="zh-CN" b="0" i="0" dirty="0">
                <a:solidFill>
                  <a:srgbClr val="121212"/>
                </a:solidFill>
                <a:effectLst/>
                <a:latin typeface="-apple-system"/>
              </a:rPr>
              <a:t>TF-IDF </a:t>
            </a:r>
            <a:r>
              <a:rPr lang="zh-CN" altLang="en-US" b="0" i="0" dirty="0">
                <a:solidFill>
                  <a:srgbClr val="121212"/>
                </a:solidFill>
                <a:effectLst/>
                <a:latin typeface="-apple-system"/>
              </a:rPr>
              <a:t>向量（注意向量的每个维度表示的是</a:t>
            </a:r>
            <a:r>
              <a:rPr lang="en-US" altLang="zh-CN" b="0" i="0" dirty="0">
                <a:solidFill>
                  <a:srgbClr val="121212"/>
                </a:solidFill>
                <a:effectLst/>
                <a:latin typeface="-apple-system"/>
              </a:rPr>
              <a:t>n-gram</a:t>
            </a:r>
            <a:r>
              <a:rPr lang="zh-CN" altLang="en-US" b="0" i="0" dirty="0">
                <a:solidFill>
                  <a:srgbClr val="121212"/>
                </a:solidFill>
                <a:effectLst/>
                <a:latin typeface="-apple-system"/>
              </a:rPr>
              <a:t>而不一定是单词）的余弦夹角，据此得到候选句子和参考句子的相似度。</a:t>
            </a:r>
            <a:endParaRPr lang="zh-CN" altLang="en-US" dirty="0"/>
          </a:p>
        </p:txBody>
      </p:sp>
      <p:sp>
        <p:nvSpPr>
          <p:cNvPr id="4" name="灯片编号占位符 3"/>
          <p:cNvSpPr>
            <a:spLocks noGrp="1"/>
          </p:cNvSpPr>
          <p:nvPr>
            <p:ph type="sldNum" sz="quarter" idx="5"/>
          </p:nvPr>
        </p:nvSpPr>
        <p:spPr/>
        <p:txBody>
          <a:bodyPr/>
          <a:lstStyle/>
          <a:p>
            <a:fld id="{69B6E620-AE39-432B-AFC6-FD148AC07C28}" type="slidenum">
              <a:rPr lang="zh-CN" altLang="en-US" smtClean="0"/>
              <a:t>24</a:t>
            </a:fld>
            <a:endParaRPr lang="zh-CN" altLang="en-US"/>
          </a:p>
        </p:txBody>
      </p:sp>
    </p:spTree>
    <p:extLst>
      <p:ext uri="{BB962C8B-B14F-4D97-AF65-F5344CB8AC3E}">
        <p14:creationId xmlns:p14="http://schemas.microsoft.com/office/powerpoint/2010/main" val="1307029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其中，</a:t>
            </a:r>
            <a:r>
              <a:rPr lang="en-US" altLang="zh-CN" b="0" i="0" dirty="0">
                <a:solidFill>
                  <a:srgbClr val="121212"/>
                </a:solidFill>
                <a:effectLst/>
                <a:latin typeface="-apple-system"/>
              </a:rPr>
              <a:t>c</a:t>
            </a:r>
            <a:r>
              <a:rPr lang="zh-CN" altLang="en-US" b="0" i="0" dirty="0">
                <a:solidFill>
                  <a:srgbClr val="121212"/>
                </a:solidFill>
                <a:effectLst/>
                <a:latin typeface="-apple-system"/>
              </a:rPr>
              <a:t>表示候选标题，</a:t>
            </a:r>
            <a:r>
              <a:rPr lang="en-US" altLang="zh-CN" b="0" i="0" dirty="0">
                <a:solidFill>
                  <a:srgbClr val="121212"/>
                </a:solidFill>
                <a:effectLst/>
                <a:latin typeface="-apple-system"/>
              </a:rPr>
              <a:t>s</a:t>
            </a:r>
            <a:r>
              <a:rPr lang="zh-CN" altLang="en-US" b="0" i="0" dirty="0">
                <a:solidFill>
                  <a:srgbClr val="121212"/>
                </a:solidFill>
                <a:effectLst/>
                <a:latin typeface="-apple-system"/>
              </a:rPr>
              <a:t>表示参考标题集合，</a:t>
            </a:r>
            <a:r>
              <a:rPr lang="en-US" altLang="zh-CN" b="0" i="0" dirty="0">
                <a:solidFill>
                  <a:srgbClr val="121212"/>
                </a:solidFill>
                <a:effectLst/>
                <a:latin typeface="-apple-system"/>
              </a:rPr>
              <a:t>G</a:t>
            </a:r>
            <a:r>
              <a:rPr lang="zh-CN" altLang="en-US" b="0" i="0" dirty="0">
                <a:solidFill>
                  <a:srgbClr val="121212"/>
                </a:solidFill>
                <a:effectLst/>
                <a:latin typeface="-apple-system"/>
              </a:rPr>
              <a:t>表示利用某种方法将一段文本转换成一个场景图（</a:t>
            </a:r>
            <a:r>
              <a:rPr lang="en-US" altLang="zh-CN" b="0" i="0" dirty="0">
                <a:solidFill>
                  <a:srgbClr val="121212"/>
                </a:solidFill>
                <a:effectLst/>
                <a:latin typeface="-apple-system"/>
              </a:rPr>
              <a:t>Scene Graph</a:t>
            </a:r>
            <a:r>
              <a:rPr lang="zh-CN" altLang="en-US" b="0" i="0" dirty="0">
                <a:solidFill>
                  <a:srgbClr val="121212"/>
                </a:solidFill>
                <a:effectLst/>
                <a:latin typeface="-apple-system"/>
              </a:rPr>
              <a:t>），</a:t>
            </a:r>
            <a:r>
              <a:rPr lang="en-US" altLang="zh-CN" b="0" i="0" dirty="0">
                <a:solidFill>
                  <a:srgbClr val="121212"/>
                </a:solidFill>
                <a:effectLst/>
                <a:latin typeface="-apple-system"/>
              </a:rPr>
              <a:t>T</a:t>
            </a:r>
            <a:r>
              <a:rPr lang="zh-CN" altLang="en-US" b="0" i="0" dirty="0">
                <a:solidFill>
                  <a:srgbClr val="121212"/>
                </a:solidFill>
                <a:effectLst/>
                <a:latin typeface="-apple-system"/>
              </a:rPr>
              <a:t>表示将一个场景图转换成一系列元组（</a:t>
            </a:r>
            <a:r>
              <a:rPr lang="en-US" altLang="zh-CN" b="0" i="0" dirty="0">
                <a:solidFill>
                  <a:srgbClr val="121212"/>
                </a:solidFill>
                <a:effectLst/>
                <a:latin typeface="-apple-system"/>
              </a:rPr>
              <a:t>tuple</a:t>
            </a:r>
            <a:r>
              <a:rPr lang="zh-CN" altLang="en-US" b="0" i="0" dirty="0">
                <a:solidFill>
                  <a:srgbClr val="121212"/>
                </a:solidFill>
                <a:effectLst/>
                <a:latin typeface="-apple-system"/>
              </a:rPr>
              <a:t>）的集合，</a:t>
            </a:r>
            <a:r>
              <a:rPr lang="en-US" altLang="zh-CN" b="0" i="0" dirty="0">
                <a:solidFill>
                  <a:srgbClr val="121212"/>
                </a:solidFill>
                <a:effectLst/>
                <a:latin typeface="-apple-system"/>
              </a:rPr>
              <a:t>*</a:t>
            </a:r>
            <a:r>
              <a:rPr lang="zh-CN" altLang="en-US" b="0" i="0" dirty="0">
                <a:solidFill>
                  <a:srgbClr val="121212"/>
                </a:solidFill>
                <a:effectLst/>
                <a:latin typeface="-apple-system"/>
              </a:rPr>
              <a:t>运算类似于交集，与交集不同的地方在于它不是严格匹配，而是类似于</a:t>
            </a:r>
            <a:r>
              <a:rPr lang="en-US" altLang="zh-CN" b="0" i="0" dirty="0">
                <a:solidFill>
                  <a:srgbClr val="121212"/>
                </a:solidFill>
                <a:effectLst/>
                <a:latin typeface="-apple-system"/>
              </a:rPr>
              <a:t>METEOR</a:t>
            </a:r>
            <a:r>
              <a:rPr lang="zh-CN" altLang="en-US" b="0" i="0" dirty="0">
                <a:solidFill>
                  <a:srgbClr val="121212"/>
                </a:solidFill>
                <a:effectLst/>
                <a:latin typeface="-apple-system"/>
              </a:rPr>
              <a:t>中的匹配。</a:t>
            </a:r>
            <a:endParaRPr lang="zh-CN" altLang="en-US" dirty="0"/>
          </a:p>
        </p:txBody>
      </p:sp>
      <p:sp>
        <p:nvSpPr>
          <p:cNvPr id="4" name="灯片编号占位符 3"/>
          <p:cNvSpPr>
            <a:spLocks noGrp="1"/>
          </p:cNvSpPr>
          <p:nvPr>
            <p:ph type="sldNum" sz="quarter" idx="5"/>
          </p:nvPr>
        </p:nvSpPr>
        <p:spPr/>
        <p:txBody>
          <a:bodyPr/>
          <a:lstStyle/>
          <a:p>
            <a:fld id="{69B6E620-AE39-432B-AFC6-FD148AC07C28}" type="slidenum">
              <a:rPr lang="zh-CN" altLang="en-US" smtClean="0"/>
              <a:t>26</a:t>
            </a:fld>
            <a:endParaRPr lang="zh-CN" altLang="en-US"/>
          </a:p>
        </p:txBody>
      </p:sp>
    </p:spTree>
    <p:extLst>
      <p:ext uri="{BB962C8B-B14F-4D97-AF65-F5344CB8AC3E}">
        <p14:creationId xmlns:p14="http://schemas.microsoft.com/office/powerpoint/2010/main" val="1531131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基于模板的图像描述生成方法可以生成语法正确的描述</a:t>
            </a:r>
            <a:r>
              <a:rPr lang="en-US" altLang="zh-CN" dirty="0"/>
              <a:t>,</a:t>
            </a:r>
            <a:r>
              <a:rPr lang="zh-CN" altLang="en-US" dirty="0"/>
              <a:t>但是由于模板是固定的</a:t>
            </a:r>
            <a:r>
              <a:rPr lang="en-US" altLang="zh-CN" dirty="0"/>
              <a:t>,</a:t>
            </a:r>
            <a:r>
              <a:rPr lang="zh-CN" altLang="en-US" dirty="0"/>
              <a:t>生成的描述内容较为单一且长度不可变</a:t>
            </a:r>
            <a:r>
              <a:rPr lang="en-US" altLang="zh-CN" dirty="0"/>
              <a:t>,</a:t>
            </a:r>
            <a:r>
              <a:rPr lang="zh-CN" altLang="en-US" dirty="0"/>
              <a:t>还需要对图像的目标、属性、关系等进行大量标注</a:t>
            </a:r>
            <a:r>
              <a:rPr lang="en-US" altLang="zh-CN" dirty="0"/>
              <a:t>,</a:t>
            </a:r>
            <a:r>
              <a:rPr lang="zh-CN" altLang="en-US" dirty="0"/>
              <a:t>因此不能灵活</a:t>
            </a:r>
          </a:p>
          <a:p>
            <a:r>
              <a:rPr lang="zh-CN" altLang="en-US" dirty="0"/>
              <a:t>地处理大规模图像数据</a:t>
            </a:r>
            <a:r>
              <a:rPr lang="en-US" altLang="zh-CN" dirty="0"/>
              <a:t>.</a:t>
            </a:r>
          </a:p>
          <a:p>
            <a:r>
              <a:rPr lang="zh-CN" altLang="en-US" dirty="0"/>
              <a:t>基于检索的图像描述生成方法生成的图像描述能够贴近自然语言</a:t>
            </a:r>
            <a:r>
              <a:rPr lang="en-US" altLang="zh-CN" dirty="0"/>
              <a:t>,</a:t>
            </a:r>
            <a:r>
              <a:rPr lang="zh-CN" altLang="en-US" dirty="0"/>
              <a:t>但其过度依赖数据库</a:t>
            </a:r>
            <a:r>
              <a:rPr lang="en-US" altLang="zh-CN" dirty="0"/>
              <a:t>,</a:t>
            </a:r>
            <a:r>
              <a:rPr lang="zh-CN" altLang="en-US" dirty="0"/>
              <a:t>不易为特定图像生成描述</a:t>
            </a:r>
            <a:r>
              <a:rPr lang="en-US" altLang="zh-CN" dirty="0"/>
              <a:t>. </a:t>
            </a:r>
            <a:r>
              <a:rPr lang="zh-CN" altLang="en-US" dirty="0"/>
              <a:t>这些方法过多 地依赖前期的视觉处理过程</a:t>
            </a:r>
            <a:r>
              <a:rPr lang="en-US" altLang="zh-CN" dirty="0"/>
              <a:t>,</a:t>
            </a:r>
            <a:r>
              <a:rPr lang="zh-CN" altLang="en-US" dirty="0"/>
              <a:t>对于描述生成的模型优化有限</a:t>
            </a:r>
            <a:r>
              <a:rPr lang="en-US" altLang="zh-CN" dirty="0"/>
              <a:t>, </a:t>
            </a:r>
            <a:r>
              <a:rPr lang="zh-CN" altLang="en-US" dirty="0"/>
              <a:t>因此难以生成高质量的图像描述</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69B6E620-AE39-432B-AFC6-FD148AC07C28}" type="slidenum">
              <a:rPr lang="zh-CN" altLang="en-US" smtClean="0"/>
              <a:t>27</a:t>
            </a:fld>
            <a:endParaRPr lang="zh-CN" altLang="en-US"/>
          </a:p>
        </p:txBody>
      </p:sp>
    </p:spTree>
    <p:extLst>
      <p:ext uri="{BB962C8B-B14F-4D97-AF65-F5344CB8AC3E}">
        <p14:creationId xmlns:p14="http://schemas.microsoft.com/office/powerpoint/2010/main" val="1156544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需要引入先验知识 加以描述</a:t>
            </a:r>
          </a:p>
        </p:txBody>
      </p:sp>
      <p:sp>
        <p:nvSpPr>
          <p:cNvPr id="4" name="灯片编号占位符 3"/>
          <p:cNvSpPr>
            <a:spLocks noGrp="1"/>
          </p:cNvSpPr>
          <p:nvPr>
            <p:ph type="sldNum" sz="quarter" idx="5"/>
          </p:nvPr>
        </p:nvSpPr>
        <p:spPr/>
        <p:txBody>
          <a:bodyPr/>
          <a:lstStyle/>
          <a:p>
            <a:fld id="{3DF36CC4-D391-467C-94FF-A295BA57C5DA}" type="slidenum">
              <a:rPr lang="zh-CN" altLang="en-US" smtClean="0"/>
              <a:t>60</a:t>
            </a:fld>
            <a:endParaRPr lang="zh-CN" altLang="en-US"/>
          </a:p>
        </p:txBody>
      </p:sp>
    </p:spTree>
    <p:extLst>
      <p:ext uri="{BB962C8B-B14F-4D97-AF65-F5344CB8AC3E}">
        <p14:creationId xmlns:p14="http://schemas.microsoft.com/office/powerpoint/2010/main" val="3642216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B6E620-AE39-432B-AFC6-FD148AC07C28}" type="slidenum">
              <a:rPr lang="zh-CN" altLang="en-US" smtClean="0"/>
              <a:t>74</a:t>
            </a:fld>
            <a:endParaRPr lang="zh-CN" altLang="en-US"/>
          </a:p>
        </p:txBody>
      </p:sp>
    </p:spTree>
    <p:extLst>
      <p:ext uri="{BB962C8B-B14F-4D97-AF65-F5344CB8AC3E}">
        <p14:creationId xmlns:p14="http://schemas.microsoft.com/office/powerpoint/2010/main" val="2005157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我尝试用刚才提到的</a:t>
            </a:r>
            <a:r>
              <a:rPr lang="en-US" altLang="zh-CN" dirty="0"/>
              <a:t>5</a:t>
            </a:r>
            <a:r>
              <a:rPr lang="zh-CN" altLang="en-US"/>
              <a:t>种模型进行复现，在技术复现的过程中，我也发现了一些有意思的事情。</a:t>
            </a:r>
            <a:r>
              <a:rPr lang="zh-CN" altLang="en-US" dirty="0"/>
              <a:t>前面的同学</a:t>
            </a:r>
            <a:r>
              <a:rPr lang="zh-CN" altLang="en-US"/>
              <a:t>主要从论文方法的发展角度去看待这个课题，那这里咱们从技术复现角度再来看一看这个课题。</a:t>
            </a:r>
            <a:endParaRPr lang="zh-CN" altLang="en-US" dirty="0"/>
          </a:p>
        </p:txBody>
      </p:sp>
      <p:sp>
        <p:nvSpPr>
          <p:cNvPr id="4" name="灯片编号占位符 3"/>
          <p:cNvSpPr>
            <a:spLocks noGrp="1"/>
          </p:cNvSpPr>
          <p:nvPr>
            <p:ph type="sldNum" sz="quarter" idx="5"/>
          </p:nvPr>
        </p:nvSpPr>
        <p:spPr/>
        <p:txBody>
          <a:bodyPr/>
          <a:lstStyle/>
          <a:p>
            <a:fld id="{69B6E620-AE39-432B-AFC6-FD148AC07C28}" type="slidenum">
              <a:rPr lang="zh-CN" altLang="en-US" smtClean="0"/>
              <a:t>77</a:t>
            </a:fld>
            <a:endParaRPr lang="zh-CN" altLang="en-US"/>
          </a:p>
        </p:txBody>
      </p:sp>
    </p:spTree>
    <p:extLst>
      <p:ext uri="{BB962C8B-B14F-4D97-AF65-F5344CB8AC3E}">
        <p14:creationId xmlns:p14="http://schemas.microsoft.com/office/powerpoint/2010/main" val="1629030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B6E620-AE39-432B-AFC6-FD148AC07C28}" type="slidenum">
              <a:rPr lang="zh-CN" altLang="en-US" smtClean="0"/>
              <a:t>78</a:t>
            </a:fld>
            <a:endParaRPr lang="zh-CN" altLang="en-US"/>
          </a:p>
        </p:txBody>
      </p:sp>
    </p:spTree>
    <p:extLst>
      <p:ext uri="{BB962C8B-B14F-4D97-AF65-F5344CB8AC3E}">
        <p14:creationId xmlns:p14="http://schemas.microsoft.com/office/powerpoint/2010/main" val="857389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语句逐渐丰富起来</a:t>
            </a:r>
          </a:p>
        </p:txBody>
      </p:sp>
      <p:sp>
        <p:nvSpPr>
          <p:cNvPr id="4" name="灯片编号占位符 3"/>
          <p:cNvSpPr>
            <a:spLocks noGrp="1"/>
          </p:cNvSpPr>
          <p:nvPr>
            <p:ph type="sldNum" sz="quarter" idx="5"/>
          </p:nvPr>
        </p:nvSpPr>
        <p:spPr/>
        <p:txBody>
          <a:bodyPr/>
          <a:lstStyle/>
          <a:p>
            <a:fld id="{69B6E620-AE39-432B-AFC6-FD148AC07C28}" type="slidenum">
              <a:rPr lang="zh-CN" altLang="en-US" smtClean="0"/>
              <a:t>85</a:t>
            </a:fld>
            <a:endParaRPr lang="zh-CN" altLang="en-US"/>
          </a:p>
        </p:txBody>
      </p:sp>
    </p:spTree>
    <p:extLst>
      <p:ext uri="{BB962C8B-B14F-4D97-AF65-F5344CB8AC3E}">
        <p14:creationId xmlns:p14="http://schemas.microsoft.com/office/powerpoint/2010/main" val="83087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我以</a:t>
            </a:r>
            <a:r>
              <a:rPr lang="en-US" altLang="zh-CN"/>
              <a:t>image caption</a:t>
            </a:r>
            <a:r>
              <a:rPr lang="zh-CN" altLang="en-US"/>
              <a:t>为关键字在</a:t>
            </a:r>
            <a:r>
              <a:rPr lang="en-US" altLang="zh-CN" err="1"/>
              <a:t>github</a:t>
            </a:r>
            <a:r>
              <a:rPr lang="zh-CN" altLang="en-US"/>
              <a:t>上进行搜索，统计了从</a:t>
            </a:r>
            <a:r>
              <a:rPr lang="en-US" altLang="zh-CN"/>
              <a:t>10</a:t>
            </a:r>
            <a:r>
              <a:rPr lang="zh-CN" altLang="en-US"/>
              <a:t>几年来创建的仓库数量，可以看到，从</a:t>
            </a:r>
            <a:r>
              <a:rPr lang="en-US" altLang="zh-CN"/>
              <a:t>2019</a:t>
            </a:r>
            <a:r>
              <a:rPr lang="zh-CN" altLang="en-US"/>
              <a:t>年开始，呈现爆发式增长，预计在</a:t>
            </a:r>
            <a:r>
              <a:rPr lang="en-US" altLang="zh-CN"/>
              <a:t>2022</a:t>
            </a:r>
            <a:r>
              <a:rPr lang="zh-CN" altLang="en-US"/>
              <a:t>年底相关代码总量将会达到</a:t>
            </a:r>
            <a:r>
              <a:rPr lang="en-US" altLang="zh-CN"/>
              <a:t>8000</a:t>
            </a:r>
            <a:r>
              <a:rPr lang="zh-CN" altLang="en-US"/>
              <a:t>个，相当于</a:t>
            </a:r>
            <a:r>
              <a:rPr lang="en-US" altLang="zh-CN"/>
              <a:t>18</a:t>
            </a:r>
            <a:r>
              <a:rPr lang="zh-CN" altLang="en-US"/>
              <a:t>年底的</a:t>
            </a:r>
            <a:r>
              <a:rPr lang="en-US" altLang="zh-CN"/>
              <a:t>4</a:t>
            </a:r>
            <a:r>
              <a:rPr lang="zh-CN" altLang="en-US"/>
              <a:t>倍，</a:t>
            </a:r>
            <a:r>
              <a:rPr lang="en-US" altLang="zh-CN"/>
              <a:t>17</a:t>
            </a:r>
            <a:r>
              <a:rPr lang="zh-CN" altLang="en-US"/>
              <a:t>年底的</a:t>
            </a:r>
            <a:r>
              <a:rPr lang="en-US" altLang="zh-CN"/>
              <a:t>8</a:t>
            </a:r>
            <a:r>
              <a:rPr lang="zh-CN" altLang="en-US"/>
              <a:t>倍。那么同时也可以看出，每次增长都离不开关键论文的诞生。</a:t>
            </a:r>
          </a:p>
        </p:txBody>
      </p:sp>
      <p:sp>
        <p:nvSpPr>
          <p:cNvPr id="4" name="灯片编号占位符 3"/>
          <p:cNvSpPr>
            <a:spLocks noGrp="1"/>
          </p:cNvSpPr>
          <p:nvPr>
            <p:ph type="sldNum" sz="quarter" idx="5"/>
          </p:nvPr>
        </p:nvSpPr>
        <p:spPr/>
        <p:txBody>
          <a:bodyPr/>
          <a:lstStyle/>
          <a:p>
            <a:fld id="{69B6E620-AE39-432B-AFC6-FD148AC07C28}" type="slidenum">
              <a:rPr lang="zh-CN" altLang="en-US" smtClean="0"/>
              <a:t>88</a:t>
            </a:fld>
            <a:endParaRPr lang="zh-CN" altLang="en-US"/>
          </a:p>
        </p:txBody>
      </p:sp>
    </p:spTree>
    <p:extLst>
      <p:ext uri="{BB962C8B-B14F-4D97-AF65-F5344CB8AC3E}">
        <p14:creationId xmlns:p14="http://schemas.microsoft.com/office/powerpoint/2010/main" val="3989395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B6E620-AE39-432B-AFC6-FD148AC07C28}" type="slidenum">
              <a:rPr lang="zh-CN" altLang="en-US" smtClean="0"/>
              <a:t>12</a:t>
            </a:fld>
            <a:endParaRPr lang="zh-CN" altLang="en-US"/>
          </a:p>
        </p:txBody>
      </p:sp>
    </p:spTree>
    <p:extLst>
      <p:ext uri="{BB962C8B-B14F-4D97-AF65-F5344CB8AC3E}">
        <p14:creationId xmlns:p14="http://schemas.microsoft.com/office/powerpoint/2010/main" val="4197671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ea typeface="等线"/>
              </a:rPr>
              <a:t>做了个UI</a:t>
            </a:r>
            <a:endParaRPr lang="zh-CN" altLang="en-US" dirty="0">
              <a:ea typeface="等线"/>
            </a:endParaRPr>
          </a:p>
        </p:txBody>
      </p:sp>
      <p:sp>
        <p:nvSpPr>
          <p:cNvPr id="4" name="灯片编号占位符 3"/>
          <p:cNvSpPr>
            <a:spLocks noGrp="1"/>
          </p:cNvSpPr>
          <p:nvPr>
            <p:ph type="sldNum" sz="quarter" idx="5"/>
          </p:nvPr>
        </p:nvSpPr>
        <p:spPr/>
        <p:txBody>
          <a:bodyPr/>
          <a:lstStyle/>
          <a:p>
            <a:fld id="{69B6E620-AE39-432B-AFC6-FD148AC07C28}" type="slidenum">
              <a:rPr lang="zh-CN" altLang="en-US" smtClean="0"/>
              <a:t>89</a:t>
            </a:fld>
            <a:endParaRPr lang="zh-CN" altLang="en-US"/>
          </a:p>
        </p:txBody>
      </p:sp>
    </p:spTree>
    <p:extLst>
      <p:ext uri="{BB962C8B-B14F-4D97-AF65-F5344CB8AC3E}">
        <p14:creationId xmlns:p14="http://schemas.microsoft.com/office/powerpoint/2010/main" val="263813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B6E620-AE39-432B-AFC6-FD148AC07C28}" type="slidenum">
              <a:rPr lang="zh-CN" altLang="en-US" smtClean="0"/>
              <a:t>16</a:t>
            </a:fld>
            <a:endParaRPr lang="zh-CN" altLang="en-US"/>
          </a:p>
        </p:txBody>
      </p:sp>
    </p:spTree>
    <p:extLst>
      <p:ext uri="{BB962C8B-B14F-4D97-AF65-F5344CB8AC3E}">
        <p14:creationId xmlns:p14="http://schemas.microsoft.com/office/powerpoint/2010/main" val="3231637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B6E620-AE39-432B-AFC6-FD148AC07C28}" type="slidenum">
              <a:rPr lang="zh-CN" altLang="en-US" smtClean="0"/>
              <a:t>17</a:t>
            </a:fld>
            <a:endParaRPr lang="zh-CN" altLang="en-US"/>
          </a:p>
        </p:txBody>
      </p:sp>
    </p:spTree>
    <p:extLst>
      <p:ext uri="{BB962C8B-B14F-4D97-AF65-F5344CB8AC3E}">
        <p14:creationId xmlns:p14="http://schemas.microsoft.com/office/powerpoint/2010/main" val="2815344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B6E620-AE39-432B-AFC6-FD148AC07C28}" type="slidenum">
              <a:rPr lang="zh-CN" altLang="en-US" smtClean="0"/>
              <a:t>18</a:t>
            </a:fld>
            <a:endParaRPr lang="zh-CN" altLang="en-US"/>
          </a:p>
        </p:txBody>
      </p:sp>
    </p:spTree>
    <p:extLst>
      <p:ext uri="{BB962C8B-B14F-4D97-AF65-F5344CB8AC3E}">
        <p14:creationId xmlns:p14="http://schemas.microsoft.com/office/powerpoint/2010/main" val="763877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B6E620-AE39-432B-AFC6-FD148AC07C2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38125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Calibri"/>
              <a:ea typeface="等线"/>
              <a:cs typeface="Calibri"/>
            </a:endParaRPr>
          </a:p>
        </p:txBody>
      </p:sp>
      <p:sp>
        <p:nvSpPr>
          <p:cNvPr id="4" name="灯片编号占位符 3"/>
          <p:cNvSpPr>
            <a:spLocks noGrp="1"/>
          </p:cNvSpPr>
          <p:nvPr>
            <p:ph type="sldNum" sz="quarter" idx="5"/>
          </p:nvPr>
        </p:nvSpPr>
        <p:spPr/>
        <p:txBody>
          <a:bodyPr/>
          <a:lstStyle/>
          <a:p>
            <a:fld id="{69B6E620-AE39-432B-AFC6-FD148AC07C28}" type="slidenum">
              <a:rPr lang="zh-CN" altLang="en-US" smtClean="0"/>
              <a:t>20</a:t>
            </a:fld>
            <a:endParaRPr lang="zh-CN" altLang="en-US"/>
          </a:p>
        </p:txBody>
      </p:sp>
    </p:spTree>
    <p:extLst>
      <p:ext uri="{BB962C8B-B14F-4D97-AF65-F5344CB8AC3E}">
        <p14:creationId xmlns:p14="http://schemas.microsoft.com/office/powerpoint/2010/main" val="3864580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核心思想：比较候选译文和参考译文里的</a:t>
            </a:r>
            <a:r>
              <a:rPr lang="en-US" altLang="zh-CN" b="0" i="0" dirty="0">
                <a:solidFill>
                  <a:srgbClr val="121212"/>
                </a:solidFill>
                <a:effectLst/>
                <a:latin typeface="-apple-system"/>
              </a:rPr>
              <a:t>n-gram</a:t>
            </a:r>
            <a:r>
              <a:rPr lang="zh-CN" altLang="en-US" b="0" i="0" dirty="0">
                <a:solidFill>
                  <a:srgbClr val="121212"/>
                </a:solidFill>
                <a:effectLst/>
                <a:latin typeface="-apple-system"/>
              </a:rPr>
              <a:t>的重合程度，重合程度越高就认为译文质量越高。</a:t>
            </a:r>
            <a:r>
              <a:rPr lang="en-US" altLang="zh-CN" b="0" i="0" dirty="0">
                <a:solidFill>
                  <a:srgbClr val="121212"/>
                </a:solidFill>
                <a:effectLst/>
                <a:latin typeface="-apple-system"/>
              </a:rPr>
              <a:t>unigram</a:t>
            </a:r>
            <a:r>
              <a:rPr lang="zh-CN" altLang="en-US" b="0" i="0" dirty="0">
                <a:solidFill>
                  <a:srgbClr val="121212"/>
                </a:solidFill>
                <a:effectLst/>
                <a:latin typeface="-apple-system"/>
              </a:rPr>
              <a:t>用于衡量单词翻译的准确性，高阶</a:t>
            </a:r>
            <a:r>
              <a:rPr lang="en-US" altLang="zh-CN" b="0" i="0" dirty="0">
                <a:solidFill>
                  <a:srgbClr val="121212"/>
                </a:solidFill>
                <a:effectLst/>
                <a:latin typeface="-apple-system"/>
              </a:rPr>
              <a:t>n-gram</a:t>
            </a:r>
            <a:r>
              <a:rPr lang="zh-CN" altLang="en-US" b="0" i="0" dirty="0">
                <a:solidFill>
                  <a:srgbClr val="121212"/>
                </a:solidFill>
                <a:effectLst/>
                <a:latin typeface="-apple-system"/>
              </a:rPr>
              <a:t>用于衡量句子翻译的流畅性。 实践中，通常是取</a:t>
            </a:r>
            <a:r>
              <a:rPr lang="en-US" altLang="zh-CN" b="0" i="0" dirty="0">
                <a:solidFill>
                  <a:srgbClr val="121212"/>
                </a:solidFill>
                <a:effectLst/>
                <a:latin typeface="-apple-system"/>
              </a:rPr>
              <a:t>N=1~4</a:t>
            </a:r>
            <a:r>
              <a:rPr lang="zh-CN" altLang="en-US" b="0" i="0" dirty="0">
                <a:solidFill>
                  <a:srgbClr val="121212"/>
                </a:solidFill>
                <a:effectLst/>
                <a:latin typeface="-apple-system"/>
              </a:rPr>
              <a:t>，然后对进行加权平均。</a:t>
            </a:r>
            <a:endParaRPr lang="en-US" altLang="zh-CN" dirty="0"/>
          </a:p>
          <a:p>
            <a:r>
              <a:rPr lang="en-US" altLang="zh-CN" dirty="0"/>
              <a:t>BP</a:t>
            </a:r>
            <a:r>
              <a:rPr lang="zh-CN" altLang="en-US" dirty="0"/>
              <a:t>：长度惩罚因子，可以缓解待评句过段导致分数过高的问题。但是整体来说</a:t>
            </a:r>
            <a:r>
              <a:rPr lang="en-US" altLang="zh-CN" dirty="0"/>
              <a:t>BLEU</a:t>
            </a:r>
            <a:r>
              <a:rPr lang="zh-CN" altLang="en-US" dirty="0"/>
              <a:t>还是比较适合短翻译</a:t>
            </a:r>
            <a:endParaRPr lang="en-US" altLang="zh-CN" dirty="0"/>
          </a:p>
        </p:txBody>
      </p:sp>
      <p:sp>
        <p:nvSpPr>
          <p:cNvPr id="4" name="灯片编号占位符 3"/>
          <p:cNvSpPr>
            <a:spLocks noGrp="1"/>
          </p:cNvSpPr>
          <p:nvPr>
            <p:ph type="sldNum" sz="quarter" idx="5"/>
          </p:nvPr>
        </p:nvSpPr>
        <p:spPr/>
        <p:txBody>
          <a:bodyPr/>
          <a:lstStyle/>
          <a:p>
            <a:fld id="{69B6E620-AE39-432B-AFC6-FD148AC07C28}" type="slidenum">
              <a:rPr lang="zh-CN" altLang="en-US" smtClean="0"/>
              <a:t>21</a:t>
            </a:fld>
            <a:endParaRPr lang="zh-CN" altLang="en-US"/>
          </a:p>
        </p:txBody>
      </p:sp>
    </p:spTree>
    <p:extLst>
      <p:ext uri="{BB962C8B-B14F-4D97-AF65-F5344CB8AC3E}">
        <p14:creationId xmlns:p14="http://schemas.microsoft.com/office/powerpoint/2010/main" val="860931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宋体" panose="02010600030101010101" pitchFamily="2" charset="-122"/>
                <a:cs typeface="微软雅黑"/>
              </a:rPr>
              <a:t>ROUGE-N </a:t>
            </a:r>
            <a:r>
              <a:rPr lang="zh-CN" altLang="en-US" sz="1200" dirty="0">
                <a:latin typeface="宋体" panose="02010600030101010101" pitchFamily="2" charset="-122"/>
                <a:cs typeface="微软雅黑"/>
              </a:rPr>
              <a:t>适用于长语句</a:t>
            </a:r>
            <a:endParaRPr lang="en-US" altLang="zh-CN" sz="1200" dirty="0">
              <a:latin typeface="宋体" panose="02010600030101010101" pitchFamily="2" charset="-122"/>
              <a:cs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宋体" panose="02010600030101010101" pitchFamily="2" charset="-122"/>
                <a:cs typeface="微软雅黑"/>
              </a:rPr>
              <a:t>ROUGE-L </a:t>
            </a:r>
            <a:r>
              <a:rPr lang="zh-CN" altLang="en-US" sz="1200" dirty="0">
                <a:latin typeface="宋体" panose="02010600030101010101" pitchFamily="2" charset="-122"/>
                <a:cs typeface="微软雅黑"/>
              </a:rPr>
              <a:t>连续正确的片段给与更高的分数</a:t>
            </a:r>
          </a:p>
        </p:txBody>
      </p:sp>
      <p:sp>
        <p:nvSpPr>
          <p:cNvPr id="4" name="灯片编号占位符 3"/>
          <p:cNvSpPr>
            <a:spLocks noGrp="1"/>
          </p:cNvSpPr>
          <p:nvPr>
            <p:ph type="sldNum" sz="quarter" idx="5"/>
          </p:nvPr>
        </p:nvSpPr>
        <p:spPr/>
        <p:txBody>
          <a:bodyPr/>
          <a:lstStyle/>
          <a:p>
            <a:fld id="{69B6E620-AE39-432B-AFC6-FD148AC07C28}" type="slidenum">
              <a:rPr lang="zh-CN" altLang="en-US" smtClean="0"/>
              <a:t>22</a:t>
            </a:fld>
            <a:endParaRPr lang="zh-CN" altLang="en-US"/>
          </a:p>
        </p:txBody>
      </p:sp>
    </p:spTree>
    <p:extLst>
      <p:ext uri="{BB962C8B-B14F-4D97-AF65-F5344CB8AC3E}">
        <p14:creationId xmlns:p14="http://schemas.microsoft.com/office/powerpoint/2010/main" val="208205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685670" y="354837"/>
            <a:ext cx="8820658" cy="615553"/>
          </a:xfrm>
          <a:prstGeom prst="rect">
            <a:avLst/>
          </a:prstGeom>
        </p:spPr>
        <p:txBody>
          <a:bodyPr wrap="square" lIns="0" tIns="0" rIns="0" bIns="0">
            <a:spAutoFit/>
          </a:bodyPr>
          <a:lstStyle>
            <a:lvl1pPr>
              <a:defRPr b="0" i="0">
                <a:solidFill>
                  <a:schemeClr val="tx1"/>
                </a:solidFill>
                <a:latin typeface="宋体" panose="02010600030101010101" pitchFamily="2" charset="-122"/>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atin typeface="宋体" panose="02010600030101010101" pitchFamily="2" charset="-122"/>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3/8/2022</a:t>
            </a:fld>
            <a:endParaRPr lang="en-US"/>
          </a:p>
        </p:txBody>
      </p:sp>
      <p:sp>
        <p:nvSpPr>
          <p:cNvPr id="6" name="Holder 6"/>
          <p:cNvSpPr>
            <a:spLocks noGrp="1"/>
          </p:cNvSpPr>
          <p:nvPr>
            <p:ph type="sldNum" sz="quarter" idx="7"/>
          </p:nvPr>
        </p:nvSpPr>
        <p:spPr/>
        <p:txBody>
          <a:bodyPr lIns="0" tIns="0" rIns="0" bIns="0"/>
          <a:lstStyle>
            <a:lvl1pPr>
              <a:defRPr sz="1600" b="0" i="0">
                <a:solidFill>
                  <a:srgbClr val="F1F1F1"/>
                </a:solidFill>
                <a:latin typeface="宋体" panose="02010600030101010101" pitchFamily="2" charset="-122"/>
                <a:cs typeface="宋体" panose="02010600030101010101" pitchFamily="2" charset="-122"/>
              </a:defRPr>
            </a:lvl1pPr>
          </a:lstStyle>
          <a:p>
            <a:pPr marL="38100">
              <a:spcBef>
                <a:spcPts val="190"/>
              </a:spcBef>
            </a:pPr>
            <a:fld id="{81D60167-4931-47E6-BA6A-407CBD079E47}" type="slidenum">
              <a:rPr lang="en-US" altLang="zh-CN" spc="-5" smtClean="0"/>
              <a:pPr marL="38100">
                <a:spcBef>
                  <a:spcPts val="190"/>
                </a:spcBef>
              </a:pPr>
              <a:t>‹#›</a:t>
            </a:fld>
            <a:endParaRPr lang="en-US" altLang="zh-CN" spc="-5"/>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宋体" panose="02010600030101010101" pitchFamily="2" charset="-122"/>
                <a:cs typeface="宋体" panose="02010600030101010101" pitchFamily="2" charset="-122"/>
              </a:defRPr>
            </a:lvl1pPr>
          </a:lstStyle>
          <a:p>
            <a:endParaRPr/>
          </a:p>
        </p:txBody>
      </p:sp>
      <p:sp>
        <p:nvSpPr>
          <p:cNvPr id="3" name="Holder 3"/>
          <p:cNvSpPr>
            <a:spLocks noGrp="1"/>
          </p:cNvSpPr>
          <p:nvPr>
            <p:ph type="body" idx="1"/>
          </p:nvPr>
        </p:nvSpPr>
        <p:spPr/>
        <p:txBody>
          <a:bodyPr lIns="0" tIns="0" rIns="0" bIns="0"/>
          <a:lstStyle>
            <a:lvl1pPr>
              <a:defRPr sz="1800" b="0" i="0" u="heavy">
                <a:solidFill>
                  <a:srgbClr val="ED7A08"/>
                </a:solidFill>
                <a:latin typeface="宋体" panose="02010600030101010101" pitchFamily="2" charset="-122"/>
                <a:cs typeface="宋体" panose="02010600030101010101" pitchFamily="2" charset="-122"/>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3/8/2022</a:t>
            </a:fld>
            <a:endParaRPr lang="en-US"/>
          </a:p>
        </p:txBody>
      </p:sp>
      <p:sp>
        <p:nvSpPr>
          <p:cNvPr id="6" name="Holder 6"/>
          <p:cNvSpPr>
            <a:spLocks noGrp="1"/>
          </p:cNvSpPr>
          <p:nvPr>
            <p:ph type="sldNum" sz="quarter" idx="7"/>
          </p:nvPr>
        </p:nvSpPr>
        <p:spPr/>
        <p:txBody>
          <a:bodyPr lIns="0" tIns="0" rIns="0" bIns="0"/>
          <a:lstStyle>
            <a:lvl1pPr>
              <a:defRPr sz="1600" b="0" i="0">
                <a:solidFill>
                  <a:srgbClr val="F1F1F1"/>
                </a:solidFill>
                <a:latin typeface="宋体" panose="02010600030101010101" pitchFamily="2" charset="-122"/>
                <a:cs typeface="宋体" panose="02010600030101010101" pitchFamily="2" charset="-122"/>
              </a:defRPr>
            </a:lvl1pPr>
          </a:lstStyle>
          <a:p>
            <a:pPr marL="38100">
              <a:spcBef>
                <a:spcPts val="190"/>
              </a:spcBef>
            </a:pPr>
            <a:fld id="{81D60167-4931-47E6-BA6A-407CBD079E47}" type="slidenum">
              <a:rPr lang="en-US" altLang="zh-CN" spc="-5" smtClean="0"/>
              <a:pPr marL="38100">
                <a:spcBef>
                  <a:spcPts val="190"/>
                </a:spcBef>
              </a:pPr>
              <a:t>‹#›</a:t>
            </a:fld>
            <a:endParaRPr lang="en-US" altLang="zh-CN" spc="-5"/>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宋体" panose="02010600030101010101" pitchFamily="2" charset="-122"/>
                <a:cs typeface="宋体" panose="02010600030101010101" pitchFamily="2" charset="-122"/>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atin typeface="宋体" panose="02010600030101010101" pitchFamily="2" charset="-122"/>
              </a:defRPr>
            </a:lvl1pPr>
          </a:lstStyle>
          <a:p>
            <a:endParaRPr/>
          </a:p>
        </p:txBody>
      </p:sp>
      <p:sp>
        <p:nvSpPr>
          <p:cNvPr id="4" name="Holder 4"/>
          <p:cNvSpPr>
            <a:spLocks noGrp="1"/>
          </p:cNvSpPr>
          <p:nvPr>
            <p:ph sz="half" idx="3"/>
          </p:nvPr>
        </p:nvSpPr>
        <p:spPr>
          <a:xfrm>
            <a:off x="6504813" y="1514602"/>
            <a:ext cx="4897120" cy="276999"/>
          </a:xfrm>
          <a:prstGeom prst="rect">
            <a:avLst/>
          </a:prstGeom>
        </p:spPr>
        <p:txBody>
          <a:bodyPr wrap="square" lIns="0" tIns="0" rIns="0" bIns="0">
            <a:spAutoFit/>
          </a:bodyPr>
          <a:lstStyle>
            <a:lvl1pPr>
              <a:defRPr sz="1800" b="0" i="0">
                <a:solidFill>
                  <a:schemeClr val="tx1"/>
                </a:solidFill>
                <a:latin typeface="宋体" panose="02010600030101010101" pitchFamily="2" charset="-122"/>
                <a:cs typeface="宋体" panose="02010600030101010101" pitchFamily="2" charset="-122"/>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3/8/2022</a:t>
            </a:fld>
            <a:endParaRPr lang="en-US"/>
          </a:p>
        </p:txBody>
      </p:sp>
      <p:sp>
        <p:nvSpPr>
          <p:cNvPr id="7" name="Holder 7"/>
          <p:cNvSpPr>
            <a:spLocks noGrp="1"/>
          </p:cNvSpPr>
          <p:nvPr>
            <p:ph type="sldNum" sz="quarter" idx="7"/>
          </p:nvPr>
        </p:nvSpPr>
        <p:spPr/>
        <p:txBody>
          <a:bodyPr lIns="0" tIns="0" rIns="0" bIns="0"/>
          <a:lstStyle>
            <a:lvl1pPr>
              <a:defRPr sz="1600" b="0" i="0">
                <a:solidFill>
                  <a:srgbClr val="F1F1F1"/>
                </a:solidFill>
                <a:latin typeface="宋体" panose="02010600030101010101" pitchFamily="2" charset="-122"/>
                <a:cs typeface="宋体" panose="02010600030101010101" pitchFamily="2" charset="-122"/>
              </a:defRPr>
            </a:lvl1pPr>
          </a:lstStyle>
          <a:p>
            <a:pPr marL="38100">
              <a:spcBef>
                <a:spcPts val="190"/>
              </a:spcBef>
            </a:pPr>
            <a:fld id="{81D60167-4931-47E6-BA6A-407CBD079E47}" type="slidenum">
              <a:rPr lang="en-US" altLang="zh-CN" spc="-5" smtClean="0"/>
              <a:pPr marL="38100">
                <a:spcBef>
                  <a:spcPts val="190"/>
                </a:spcBef>
              </a:pPr>
              <a:t>‹#›</a:t>
            </a:fld>
            <a:endParaRPr lang="en-US" altLang="zh-CN" spc="-5"/>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9019031" y="4401310"/>
            <a:ext cx="3172968" cy="2456686"/>
          </a:xfrm>
          <a:prstGeom prst="rect">
            <a:avLst/>
          </a:prstGeom>
        </p:spPr>
      </p:pic>
      <p:pic>
        <p:nvPicPr>
          <p:cNvPr id="17" name="bg object 17"/>
          <p:cNvPicPr/>
          <p:nvPr/>
        </p:nvPicPr>
        <p:blipFill>
          <a:blip r:embed="rId3" cstate="print"/>
          <a:stretch>
            <a:fillRect/>
          </a:stretch>
        </p:blipFill>
        <p:spPr>
          <a:xfrm>
            <a:off x="0" y="3682"/>
            <a:ext cx="12191999" cy="4397629"/>
          </a:xfrm>
          <a:prstGeom prst="rect">
            <a:avLst/>
          </a:prstGeom>
        </p:spPr>
      </p:pic>
      <p:pic>
        <p:nvPicPr>
          <p:cNvPr id="18" name="bg object 18"/>
          <p:cNvPicPr/>
          <p:nvPr/>
        </p:nvPicPr>
        <p:blipFill>
          <a:blip r:embed="rId4" cstate="print"/>
          <a:stretch>
            <a:fillRect/>
          </a:stretch>
        </p:blipFill>
        <p:spPr>
          <a:xfrm>
            <a:off x="0" y="4332732"/>
            <a:ext cx="12191999" cy="448056"/>
          </a:xfrm>
          <a:prstGeom prst="rect">
            <a:avLst/>
          </a:prstGeom>
        </p:spPr>
      </p:pic>
      <p:sp>
        <p:nvSpPr>
          <p:cNvPr id="19" name="bg object 19"/>
          <p:cNvSpPr/>
          <p:nvPr/>
        </p:nvSpPr>
        <p:spPr>
          <a:xfrm>
            <a:off x="0" y="4401311"/>
            <a:ext cx="12192000" cy="195580"/>
          </a:xfrm>
          <a:custGeom>
            <a:avLst/>
            <a:gdLst/>
            <a:ahLst/>
            <a:cxnLst/>
            <a:rect l="l" t="t" r="r" b="b"/>
            <a:pathLst>
              <a:path w="12192000" h="195579">
                <a:moveTo>
                  <a:pt x="0" y="195071"/>
                </a:moveTo>
                <a:lnTo>
                  <a:pt x="12192000" y="195071"/>
                </a:lnTo>
                <a:lnTo>
                  <a:pt x="12192000" y="0"/>
                </a:lnTo>
                <a:lnTo>
                  <a:pt x="0" y="0"/>
                </a:lnTo>
                <a:lnTo>
                  <a:pt x="0" y="195071"/>
                </a:lnTo>
                <a:close/>
              </a:path>
            </a:pathLst>
          </a:custGeom>
          <a:solidFill>
            <a:srgbClr val="A03E0A"/>
          </a:solidFill>
        </p:spPr>
        <p:txBody>
          <a:bodyPr wrap="square" lIns="0" tIns="0" rIns="0" bIns="0" rtlCol="0"/>
          <a:lstStyle/>
          <a:p>
            <a:endParaRPr>
              <a:latin typeface="Times New Roman" panose="02020603050405020304" pitchFamily="18" charset="0"/>
            </a:endParaRPr>
          </a:p>
        </p:txBody>
      </p:sp>
      <p:pic>
        <p:nvPicPr>
          <p:cNvPr id="20" name="bg object 20"/>
          <p:cNvPicPr/>
          <p:nvPr/>
        </p:nvPicPr>
        <p:blipFill>
          <a:blip r:embed="rId5" cstate="print"/>
          <a:stretch>
            <a:fillRect/>
          </a:stretch>
        </p:blipFill>
        <p:spPr>
          <a:xfrm>
            <a:off x="9701783" y="141731"/>
            <a:ext cx="2243328" cy="627887"/>
          </a:xfrm>
          <a:prstGeom prst="rect">
            <a:avLst/>
          </a:prstGeom>
        </p:spPr>
      </p:pic>
      <p:pic>
        <p:nvPicPr>
          <p:cNvPr id="21" name="bg object 21"/>
          <p:cNvPicPr/>
          <p:nvPr/>
        </p:nvPicPr>
        <p:blipFill>
          <a:blip r:embed="rId3" cstate="print"/>
          <a:stretch>
            <a:fillRect/>
          </a:stretch>
        </p:blipFill>
        <p:spPr>
          <a:xfrm>
            <a:off x="0" y="3682"/>
            <a:ext cx="12191999" cy="4397629"/>
          </a:xfrm>
          <a:prstGeom prst="rect">
            <a:avLst/>
          </a:prstGeom>
        </p:spPr>
      </p:pic>
      <p:sp>
        <p:nvSpPr>
          <p:cNvPr id="22" name="bg object 22"/>
          <p:cNvSpPr/>
          <p:nvPr/>
        </p:nvSpPr>
        <p:spPr>
          <a:xfrm>
            <a:off x="0" y="0"/>
            <a:ext cx="12192000" cy="4401820"/>
          </a:xfrm>
          <a:custGeom>
            <a:avLst/>
            <a:gdLst/>
            <a:ahLst/>
            <a:cxnLst/>
            <a:rect l="l" t="t" r="r" b="b"/>
            <a:pathLst>
              <a:path w="12192000" h="4401820">
                <a:moveTo>
                  <a:pt x="12192000" y="0"/>
                </a:moveTo>
                <a:lnTo>
                  <a:pt x="0" y="0"/>
                </a:lnTo>
                <a:lnTo>
                  <a:pt x="0" y="4401312"/>
                </a:lnTo>
                <a:lnTo>
                  <a:pt x="12192000" y="4401312"/>
                </a:lnTo>
                <a:lnTo>
                  <a:pt x="12192000" y="0"/>
                </a:lnTo>
                <a:close/>
              </a:path>
            </a:pathLst>
          </a:custGeom>
          <a:solidFill>
            <a:srgbClr val="006C39">
              <a:alpha val="90194"/>
            </a:srgbClr>
          </a:solidFill>
        </p:spPr>
        <p:txBody>
          <a:bodyPr wrap="square" lIns="0" tIns="0" rIns="0" bIns="0" rtlCol="0"/>
          <a:lstStyle/>
          <a:p>
            <a:endParaRPr>
              <a:latin typeface="Times New Roman" panose="02020603050405020304" pitchFamily="18" charset="0"/>
            </a:endParaRPr>
          </a:p>
        </p:txBody>
      </p:sp>
      <p:sp>
        <p:nvSpPr>
          <p:cNvPr id="23" name="bg object 23"/>
          <p:cNvSpPr/>
          <p:nvPr/>
        </p:nvSpPr>
        <p:spPr>
          <a:xfrm>
            <a:off x="0" y="4389501"/>
            <a:ext cx="12192000" cy="19050"/>
          </a:xfrm>
          <a:custGeom>
            <a:avLst/>
            <a:gdLst/>
            <a:ahLst/>
            <a:cxnLst/>
            <a:rect l="l" t="t" r="r" b="b"/>
            <a:pathLst>
              <a:path w="12192000" h="19050">
                <a:moveTo>
                  <a:pt x="0" y="0"/>
                </a:moveTo>
                <a:lnTo>
                  <a:pt x="0" y="19050"/>
                </a:lnTo>
                <a:lnTo>
                  <a:pt x="12191999" y="19050"/>
                </a:lnTo>
                <a:lnTo>
                  <a:pt x="12191999" y="0"/>
                </a:lnTo>
                <a:lnTo>
                  <a:pt x="0" y="0"/>
                </a:lnTo>
                <a:close/>
              </a:path>
            </a:pathLst>
          </a:custGeom>
          <a:solidFill>
            <a:srgbClr val="FFFFFF"/>
          </a:solidFill>
        </p:spPr>
        <p:txBody>
          <a:bodyPr wrap="square" lIns="0" tIns="0" rIns="0" bIns="0" rtlCol="0"/>
          <a:lstStyle/>
          <a:p>
            <a:endParaRPr>
              <a:latin typeface="Times New Roman" panose="02020603050405020304" pitchFamily="18" charset="0"/>
            </a:endParaRPr>
          </a:p>
        </p:txBody>
      </p:sp>
      <p:pic>
        <p:nvPicPr>
          <p:cNvPr id="24" name="bg object 24"/>
          <p:cNvPicPr/>
          <p:nvPr/>
        </p:nvPicPr>
        <p:blipFill>
          <a:blip r:embed="rId5" cstate="print"/>
          <a:stretch>
            <a:fillRect/>
          </a:stretch>
        </p:blipFill>
        <p:spPr>
          <a:xfrm>
            <a:off x="9701783" y="141731"/>
            <a:ext cx="2243328" cy="627887"/>
          </a:xfrm>
          <a:prstGeom prst="rect">
            <a:avLst/>
          </a:prstGeom>
        </p:spPr>
      </p:pic>
      <p:sp>
        <p:nvSpPr>
          <p:cNvPr id="25" name="bg object 25"/>
          <p:cNvSpPr/>
          <p:nvPr/>
        </p:nvSpPr>
        <p:spPr>
          <a:xfrm>
            <a:off x="1664207" y="3107435"/>
            <a:ext cx="8945880" cy="3016250"/>
          </a:xfrm>
          <a:custGeom>
            <a:avLst/>
            <a:gdLst/>
            <a:ahLst/>
            <a:cxnLst/>
            <a:rect l="l" t="t" r="r" b="b"/>
            <a:pathLst>
              <a:path w="8945880" h="3016250">
                <a:moveTo>
                  <a:pt x="8849233" y="0"/>
                </a:moveTo>
                <a:lnTo>
                  <a:pt x="96647" y="0"/>
                </a:lnTo>
                <a:lnTo>
                  <a:pt x="59043" y="7600"/>
                </a:lnTo>
                <a:lnTo>
                  <a:pt x="28320" y="28321"/>
                </a:lnTo>
                <a:lnTo>
                  <a:pt x="7600" y="59043"/>
                </a:lnTo>
                <a:lnTo>
                  <a:pt x="0" y="96647"/>
                </a:lnTo>
                <a:lnTo>
                  <a:pt x="0" y="2919336"/>
                </a:lnTo>
                <a:lnTo>
                  <a:pt x="7600" y="2956958"/>
                </a:lnTo>
                <a:lnTo>
                  <a:pt x="28321" y="2987682"/>
                </a:lnTo>
                <a:lnTo>
                  <a:pt x="59043" y="3008399"/>
                </a:lnTo>
                <a:lnTo>
                  <a:pt x="96647" y="3015996"/>
                </a:lnTo>
                <a:lnTo>
                  <a:pt x="8849233" y="3015996"/>
                </a:lnTo>
                <a:lnTo>
                  <a:pt x="8886836" y="3008399"/>
                </a:lnTo>
                <a:lnTo>
                  <a:pt x="8917559" y="2987682"/>
                </a:lnTo>
                <a:lnTo>
                  <a:pt x="8938279" y="2956958"/>
                </a:lnTo>
                <a:lnTo>
                  <a:pt x="8945880" y="2919336"/>
                </a:lnTo>
                <a:lnTo>
                  <a:pt x="8945880" y="96647"/>
                </a:lnTo>
                <a:lnTo>
                  <a:pt x="8938279" y="59043"/>
                </a:lnTo>
                <a:lnTo>
                  <a:pt x="8917559" y="28320"/>
                </a:lnTo>
                <a:lnTo>
                  <a:pt x="8886836" y="7600"/>
                </a:lnTo>
                <a:lnTo>
                  <a:pt x="8849233" y="0"/>
                </a:lnTo>
                <a:close/>
              </a:path>
            </a:pathLst>
          </a:custGeom>
          <a:solidFill>
            <a:srgbClr val="FFFFFF">
              <a:alpha val="79998"/>
            </a:srgbClr>
          </a:solidFill>
        </p:spPr>
        <p:txBody>
          <a:bodyPr wrap="square" lIns="0" tIns="0" rIns="0" bIns="0" rtlCol="0"/>
          <a:lstStyle/>
          <a:p>
            <a:endParaRPr>
              <a:latin typeface="Times New Roman" panose="02020603050405020304" pitchFamily="18" charset="0"/>
            </a:endParaRPr>
          </a:p>
        </p:txBody>
      </p:sp>
      <p:sp>
        <p:nvSpPr>
          <p:cNvPr id="26" name="bg object 26"/>
          <p:cNvSpPr/>
          <p:nvPr/>
        </p:nvSpPr>
        <p:spPr>
          <a:xfrm>
            <a:off x="1464563" y="3223260"/>
            <a:ext cx="9345295" cy="2900680"/>
          </a:xfrm>
          <a:custGeom>
            <a:avLst/>
            <a:gdLst/>
            <a:ahLst/>
            <a:cxnLst/>
            <a:rect l="l" t="t" r="r" b="b"/>
            <a:pathLst>
              <a:path w="9345295" h="2900679">
                <a:moveTo>
                  <a:pt x="9252204" y="0"/>
                </a:moveTo>
                <a:lnTo>
                  <a:pt x="92964" y="0"/>
                </a:lnTo>
                <a:lnTo>
                  <a:pt x="56792" y="7310"/>
                </a:lnTo>
                <a:lnTo>
                  <a:pt x="27241" y="27241"/>
                </a:lnTo>
                <a:lnTo>
                  <a:pt x="7310" y="56792"/>
                </a:lnTo>
                <a:lnTo>
                  <a:pt x="0" y="92963"/>
                </a:lnTo>
                <a:lnTo>
                  <a:pt x="0" y="2807220"/>
                </a:lnTo>
                <a:lnTo>
                  <a:pt x="7310" y="2843400"/>
                </a:lnTo>
                <a:lnTo>
                  <a:pt x="27241" y="2872946"/>
                </a:lnTo>
                <a:lnTo>
                  <a:pt x="56792" y="2892867"/>
                </a:lnTo>
                <a:lnTo>
                  <a:pt x="92964" y="2900172"/>
                </a:lnTo>
                <a:lnTo>
                  <a:pt x="9252204" y="2900172"/>
                </a:lnTo>
                <a:lnTo>
                  <a:pt x="9288375" y="2892867"/>
                </a:lnTo>
                <a:lnTo>
                  <a:pt x="9317926" y="2872946"/>
                </a:lnTo>
                <a:lnTo>
                  <a:pt x="9337857" y="2843400"/>
                </a:lnTo>
                <a:lnTo>
                  <a:pt x="9345167" y="2807220"/>
                </a:lnTo>
                <a:lnTo>
                  <a:pt x="9345167" y="92963"/>
                </a:lnTo>
                <a:lnTo>
                  <a:pt x="9337857" y="56792"/>
                </a:lnTo>
                <a:lnTo>
                  <a:pt x="9317926" y="27241"/>
                </a:lnTo>
                <a:lnTo>
                  <a:pt x="9288375" y="7310"/>
                </a:lnTo>
                <a:lnTo>
                  <a:pt x="9252204" y="0"/>
                </a:lnTo>
                <a:close/>
              </a:path>
            </a:pathLst>
          </a:custGeom>
          <a:solidFill>
            <a:srgbClr val="FFFFFF">
              <a:alpha val="94117"/>
            </a:srgbClr>
          </a:solidFill>
        </p:spPr>
        <p:txBody>
          <a:bodyPr wrap="square" lIns="0" tIns="0" rIns="0" bIns="0" rtlCol="0"/>
          <a:lstStyle/>
          <a:p>
            <a:endParaRPr>
              <a:latin typeface="Times New Roman" panose="02020603050405020304" pitchFamily="18" charset="0"/>
            </a:endParaRPr>
          </a:p>
        </p:txBody>
      </p:sp>
      <p:pic>
        <p:nvPicPr>
          <p:cNvPr id="27" name="bg object 27"/>
          <p:cNvPicPr/>
          <p:nvPr/>
        </p:nvPicPr>
        <p:blipFill>
          <a:blip r:embed="rId6" cstate="print"/>
          <a:stretch>
            <a:fillRect/>
          </a:stretch>
        </p:blipFill>
        <p:spPr>
          <a:xfrm>
            <a:off x="783336" y="3017532"/>
            <a:ext cx="10606278" cy="3432810"/>
          </a:xfrm>
          <a:prstGeom prst="rect">
            <a:avLst/>
          </a:prstGeom>
        </p:spPr>
      </p:pic>
      <p:sp>
        <p:nvSpPr>
          <p:cNvPr id="2" name="Holder 2"/>
          <p:cNvSpPr>
            <a:spLocks noGrp="1"/>
          </p:cNvSpPr>
          <p:nvPr>
            <p:ph type="title"/>
          </p:nvPr>
        </p:nvSpPr>
        <p:spPr/>
        <p:txBody>
          <a:bodyPr lIns="0" tIns="0" rIns="0" bIns="0"/>
          <a:lstStyle>
            <a:lvl1pPr>
              <a:defRPr sz="4000" b="0" i="0">
                <a:solidFill>
                  <a:schemeClr val="tx1"/>
                </a:solidFill>
                <a:latin typeface="宋体" panose="02010600030101010101" pitchFamily="2" charset="-122"/>
                <a:cs typeface="宋体" panose="02010600030101010101" pitchFamily="2" charset="-122"/>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3/8/2022</a:t>
            </a:fld>
            <a:endParaRPr lang="en-US"/>
          </a:p>
        </p:txBody>
      </p:sp>
      <p:sp>
        <p:nvSpPr>
          <p:cNvPr id="5" name="Holder 5"/>
          <p:cNvSpPr>
            <a:spLocks noGrp="1"/>
          </p:cNvSpPr>
          <p:nvPr>
            <p:ph type="sldNum" sz="quarter" idx="7"/>
          </p:nvPr>
        </p:nvSpPr>
        <p:spPr/>
        <p:txBody>
          <a:bodyPr lIns="0" tIns="0" rIns="0" bIns="0"/>
          <a:lstStyle>
            <a:lvl1pPr>
              <a:defRPr sz="1600" b="0" i="0">
                <a:solidFill>
                  <a:srgbClr val="F1F1F1"/>
                </a:solidFill>
                <a:latin typeface="宋体" panose="02010600030101010101" pitchFamily="2" charset="-122"/>
                <a:cs typeface="宋体" panose="02010600030101010101" pitchFamily="2" charset="-122"/>
              </a:defRPr>
            </a:lvl1pPr>
          </a:lstStyle>
          <a:p>
            <a:pPr marL="38100">
              <a:spcBef>
                <a:spcPts val="190"/>
              </a:spcBef>
            </a:pPr>
            <a:fld id="{81D60167-4931-47E6-BA6A-407CBD079E47}" type="slidenum">
              <a:rPr lang="en-US" altLang="zh-CN" spc="-5" smtClean="0"/>
              <a:pPr marL="38100">
                <a:spcBef>
                  <a:spcPts val="190"/>
                </a:spcBef>
              </a:pPr>
              <a:t>‹#›</a:t>
            </a:fld>
            <a:endParaRPr lang="en-US" altLang="zh-CN" spc="-5"/>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3/8/2022</a:t>
            </a:fld>
            <a:endParaRPr lang="en-US"/>
          </a:p>
        </p:txBody>
      </p:sp>
      <p:sp>
        <p:nvSpPr>
          <p:cNvPr id="4" name="Holder 4"/>
          <p:cNvSpPr>
            <a:spLocks noGrp="1"/>
          </p:cNvSpPr>
          <p:nvPr>
            <p:ph type="sldNum" sz="quarter" idx="7"/>
          </p:nvPr>
        </p:nvSpPr>
        <p:spPr/>
        <p:txBody>
          <a:bodyPr lIns="0" tIns="0" rIns="0" bIns="0"/>
          <a:lstStyle>
            <a:lvl1pPr>
              <a:defRPr sz="1600" b="0" i="0">
                <a:solidFill>
                  <a:srgbClr val="F1F1F1"/>
                </a:solidFill>
                <a:latin typeface="宋体" panose="02010600030101010101" pitchFamily="2" charset="-122"/>
                <a:cs typeface="宋体" panose="02010600030101010101" pitchFamily="2" charset="-122"/>
              </a:defRPr>
            </a:lvl1pPr>
          </a:lstStyle>
          <a:p>
            <a:pPr marL="38100">
              <a:spcBef>
                <a:spcPts val="190"/>
              </a:spcBef>
            </a:pPr>
            <a:fld id="{81D60167-4931-47E6-BA6A-407CBD079E47}" type="slidenum">
              <a:rPr lang="en-US" altLang="zh-CN" spc="-5" smtClean="0"/>
              <a:pPr marL="38100">
                <a:spcBef>
                  <a:spcPts val="190"/>
                </a:spcBef>
              </a:pPr>
              <a:t>‹#›</a:t>
            </a:fld>
            <a:endParaRPr lang="en-US" altLang="zh-CN" spc="-5"/>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3" Type="http://schemas.openxmlformats.org/officeDocument/2006/relationships/slideLayout" Target="../slideLayouts/slideLayout3.xml"/><Relationship Id="rId7" Type="http://schemas.openxmlformats.org/officeDocument/2006/relationships/image" Target="../media/image1.png"/><Relationship Id="rId12"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png"/><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50669" y="863346"/>
            <a:ext cx="10318750" cy="0"/>
          </a:xfrm>
          <a:custGeom>
            <a:avLst/>
            <a:gdLst/>
            <a:ahLst/>
            <a:cxnLst/>
            <a:rect l="l" t="t" r="r" b="b"/>
            <a:pathLst>
              <a:path w="10318750">
                <a:moveTo>
                  <a:pt x="0" y="0"/>
                </a:moveTo>
                <a:lnTo>
                  <a:pt x="10318623" y="0"/>
                </a:lnTo>
              </a:path>
            </a:pathLst>
          </a:custGeom>
          <a:ln w="28575">
            <a:solidFill>
              <a:srgbClr val="A1A1A1"/>
            </a:solidFill>
          </a:ln>
        </p:spPr>
        <p:txBody>
          <a:bodyPr wrap="square" lIns="0" tIns="0" rIns="0" bIns="0" rtlCol="0"/>
          <a:lstStyle/>
          <a:p>
            <a:endParaRPr>
              <a:latin typeface="Times New Roman" panose="02020603050405020304" pitchFamily="18" charset="0"/>
            </a:endParaRPr>
          </a:p>
        </p:txBody>
      </p:sp>
      <p:sp>
        <p:nvSpPr>
          <p:cNvPr id="17" name="bg object 17"/>
          <p:cNvSpPr/>
          <p:nvPr/>
        </p:nvSpPr>
        <p:spPr>
          <a:xfrm>
            <a:off x="11163300" y="6187440"/>
            <a:ext cx="706120" cy="670560"/>
          </a:xfrm>
          <a:custGeom>
            <a:avLst/>
            <a:gdLst/>
            <a:ahLst/>
            <a:cxnLst/>
            <a:rect l="l" t="t" r="r" b="b"/>
            <a:pathLst>
              <a:path w="706120" h="670559">
                <a:moveTo>
                  <a:pt x="0" y="670560"/>
                </a:moveTo>
                <a:lnTo>
                  <a:pt x="705611" y="670560"/>
                </a:lnTo>
                <a:lnTo>
                  <a:pt x="705611" y="0"/>
                </a:lnTo>
                <a:lnTo>
                  <a:pt x="0" y="0"/>
                </a:lnTo>
                <a:lnTo>
                  <a:pt x="0" y="670560"/>
                </a:lnTo>
                <a:close/>
              </a:path>
            </a:pathLst>
          </a:custGeom>
          <a:solidFill>
            <a:srgbClr val="A03E0A"/>
          </a:solidFill>
        </p:spPr>
        <p:txBody>
          <a:bodyPr wrap="square" lIns="0" tIns="0" rIns="0" bIns="0" rtlCol="0"/>
          <a:lstStyle/>
          <a:p>
            <a:endParaRPr>
              <a:latin typeface="Times New Roman" panose="02020603050405020304" pitchFamily="18" charset="0"/>
            </a:endParaRPr>
          </a:p>
        </p:txBody>
      </p:sp>
      <p:sp>
        <p:nvSpPr>
          <p:cNvPr id="18" name="bg object 18"/>
          <p:cNvSpPr/>
          <p:nvPr/>
        </p:nvSpPr>
        <p:spPr>
          <a:xfrm>
            <a:off x="318515" y="0"/>
            <a:ext cx="1049020" cy="873760"/>
          </a:xfrm>
          <a:custGeom>
            <a:avLst/>
            <a:gdLst/>
            <a:ahLst/>
            <a:cxnLst/>
            <a:rect l="l" t="t" r="r" b="b"/>
            <a:pathLst>
              <a:path w="1049020" h="873760">
                <a:moveTo>
                  <a:pt x="1048512" y="0"/>
                </a:moveTo>
                <a:lnTo>
                  <a:pt x="0" y="0"/>
                </a:lnTo>
                <a:lnTo>
                  <a:pt x="0" y="873251"/>
                </a:lnTo>
                <a:lnTo>
                  <a:pt x="1048512" y="873251"/>
                </a:lnTo>
                <a:lnTo>
                  <a:pt x="1048512" y="0"/>
                </a:lnTo>
                <a:close/>
              </a:path>
            </a:pathLst>
          </a:custGeom>
          <a:solidFill>
            <a:srgbClr val="006C39"/>
          </a:solidFill>
        </p:spPr>
        <p:txBody>
          <a:bodyPr wrap="square" lIns="0" tIns="0" rIns="0" bIns="0" rtlCol="0"/>
          <a:lstStyle/>
          <a:p>
            <a:endParaRPr>
              <a:latin typeface="Times New Roman" panose="02020603050405020304" pitchFamily="18" charset="0"/>
            </a:endParaRPr>
          </a:p>
        </p:txBody>
      </p:sp>
      <p:sp>
        <p:nvSpPr>
          <p:cNvPr id="19" name="bg object 19"/>
          <p:cNvSpPr/>
          <p:nvPr/>
        </p:nvSpPr>
        <p:spPr>
          <a:xfrm>
            <a:off x="318515" y="0"/>
            <a:ext cx="1049020" cy="873760"/>
          </a:xfrm>
          <a:custGeom>
            <a:avLst/>
            <a:gdLst/>
            <a:ahLst/>
            <a:cxnLst/>
            <a:rect l="l" t="t" r="r" b="b"/>
            <a:pathLst>
              <a:path w="1049020" h="873760">
                <a:moveTo>
                  <a:pt x="0" y="873251"/>
                </a:moveTo>
                <a:lnTo>
                  <a:pt x="1048512" y="873251"/>
                </a:lnTo>
                <a:lnTo>
                  <a:pt x="1048512" y="0"/>
                </a:lnTo>
                <a:lnTo>
                  <a:pt x="0" y="0"/>
                </a:lnTo>
                <a:lnTo>
                  <a:pt x="0" y="873251"/>
                </a:lnTo>
                <a:close/>
              </a:path>
            </a:pathLst>
          </a:custGeom>
          <a:ln w="12700">
            <a:solidFill>
              <a:srgbClr val="006C39"/>
            </a:solidFill>
          </a:ln>
        </p:spPr>
        <p:txBody>
          <a:bodyPr wrap="square" lIns="0" tIns="0" rIns="0" bIns="0" rtlCol="0"/>
          <a:lstStyle/>
          <a:p>
            <a:endParaRPr>
              <a:latin typeface="Times New Roman" panose="02020603050405020304" pitchFamily="18" charset="0"/>
            </a:endParaRPr>
          </a:p>
        </p:txBody>
      </p:sp>
      <p:sp>
        <p:nvSpPr>
          <p:cNvPr id="20" name="bg object 20"/>
          <p:cNvSpPr/>
          <p:nvPr/>
        </p:nvSpPr>
        <p:spPr>
          <a:xfrm>
            <a:off x="318515" y="6187440"/>
            <a:ext cx="10845165" cy="670560"/>
          </a:xfrm>
          <a:custGeom>
            <a:avLst/>
            <a:gdLst/>
            <a:ahLst/>
            <a:cxnLst/>
            <a:rect l="l" t="t" r="r" b="b"/>
            <a:pathLst>
              <a:path w="10845165" h="670559">
                <a:moveTo>
                  <a:pt x="10844784" y="0"/>
                </a:moveTo>
                <a:lnTo>
                  <a:pt x="0" y="0"/>
                </a:lnTo>
                <a:lnTo>
                  <a:pt x="0" y="670560"/>
                </a:lnTo>
                <a:lnTo>
                  <a:pt x="10844784" y="670560"/>
                </a:lnTo>
                <a:lnTo>
                  <a:pt x="10844784" y="0"/>
                </a:lnTo>
                <a:close/>
              </a:path>
            </a:pathLst>
          </a:custGeom>
          <a:solidFill>
            <a:srgbClr val="006C39"/>
          </a:solidFill>
        </p:spPr>
        <p:txBody>
          <a:bodyPr wrap="square" lIns="0" tIns="0" rIns="0" bIns="0" rtlCol="0"/>
          <a:lstStyle/>
          <a:p>
            <a:endParaRPr>
              <a:latin typeface="Times New Roman" panose="02020603050405020304" pitchFamily="18" charset="0"/>
            </a:endParaRPr>
          </a:p>
        </p:txBody>
      </p:sp>
      <p:sp>
        <p:nvSpPr>
          <p:cNvPr id="21" name="bg object 21"/>
          <p:cNvSpPr/>
          <p:nvPr/>
        </p:nvSpPr>
        <p:spPr>
          <a:xfrm>
            <a:off x="1379219" y="0"/>
            <a:ext cx="166370" cy="875030"/>
          </a:xfrm>
          <a:custGeom>
            <a:avLst/>
            <a:gdLst/>
            <a:ahLst/>
            <a:cxnLst/>
            <a:rect l="l" t="t" r="r" b="b"/>
            <a:pathLst>
              <a:path w="166369" h="875030">
                <a:moveTo>
                  <a:pt x="166115" y="0"/>
                </a:moveTo>
                <a:lnTo>
                  <a:pt x="0" y="0"/>
                </a:lnTo>
                <a:lnTo>
                  <a:pt x="0" y="874776"/>
                </a:lnTo>
                <a:lnTo>
                  <a:pt x="166115" y="874776"/>
                </a:lnTo>
                <a:lnTo>
                  <a:pt x="166115" y="0"/>
                </a:lnTo>
                <a:close/>
              </a:path>
            </a:pathLst>
          </a:custGeom>
          <a:solidFill>
            <a:srgbClr val="A03E0A"/>
          </a:solidFill>
        </p:spPr>
        <p:txBody>
          <a:bodyPr wrap="square" lIns="0" tIns="0" rIns="0" bIns="0" rtlCol="0"/>
          <a:lstStyle/>
          <a:p>
            <a:endParaRPr>
              <a:latin typeface="Times New Roman" panose="02020603050405020304" pitchFamily="18" charset="0"/>
            </a:endParaRPr>
          </a:p>
        </p:txBody>
      </p:sp>
      <p:sp>
        <p:nvSpPr>
          <p:cNvPr id="22" name="bg object 22"/>
          <p:cNvSpPr/>
          <p:nvPr/>
        </p:nvSpPr>
        <p:spPr>
          <a:xfrm>
            <a:off x="1379219" y="0"/>
            <a:ext cx="166370" cy="875030"/>
          </a:xfrm>
          <a:custGeom>
            <a:avLst/>
            <a:gdLst/>
            <a:ahLst/>
            <a:cxnLst/>
            <a:rect l="l" t="t" r="r" b="b"/>
            <a:pathLst>
              <a:path w="166369" h="875030">
                <a:moveTo>
                  <a:pt x="0" y="874776"/>
                </a:moveTo>
                <a:lnTo>
                  <a:pt x="166115" y="874776"/>
                </a:lnTo>
                <a:lnTo>
                  <a:pt x="166115" y="0"/>
                </a:lnTo>
                <a:lnTo>
                  <a:pt x="0" y="0"/>
                </a:lnTo>
                <a:lnTo>
                  <a:pt x="0" y="874776"/>
                </a:lnTo>
                <a:close/>
              </a:path>
            </a:pathLst>
          </a:custGeom>
          <a:ln w="12700">
            <a:solidFill>
              <a:srgbClr val="A03E0A"/>
            </a:solidFill>
          </a:ln>
        </p:spPr>
        <p:txBody>
          <a:bodyPr wrap="square" lIns="0" tIns="0" rIns="0" bIns="0" rtlCol="0"/>
          <a:lstStyle/>
          <a:p>
            <a:endParaRPr>
              <a:latin typeface="Times New Roman" panose="02020603050405020304" pitchFamily="18" charset="0"/>
            </a:endParaRPr>
          </a:p>
        </p:txBody>
      </p:sp>
      <p:pic>
        <p:nvPicPr>
          <p:cNvPr id="23" name="bg object 23"/>
          <p:cNvPicPr/>
          <p:nvPr/>
        </p:nvPicPr>
        <p:blipFill>
          <a:blip r:embed="rId7" cstate="print"/>
          <a:stretch>
            <a:fillRect/>
          </a:stretch>
        </p:blipFill>
        <p:spPr>
          <a:xfrm>
            <a:off x="2663951" y="6418326"/>
            <a:ext cx="213360" cy="240029"/>
          </a:xfrm>
          <a:prstGeom prst="rect">
            <a:avLst/>
          </a:prstGeom>
        </p:spPr>
      </p:pic>
      <p:pic>
        <p:nvPicPr>
          <p:cNvPr id="24" name="bg object 24"/>
          <p:cNvPicPr/>
          <p:nvPr/>
        </p:nvPicPr>
        <p:blipFill>
          <a:blip r:embed="rId8" cstate="print"/>
          <a:stretch>
            <a:fillRect/>
          </a:stretch>
        </p:blipFill>
        <p:spPr>
          <a:xfrm>
            <a:off x="3019044" y="6464182"/>
            <a:ext cx="118004" cy="178932"/>
          </a:xfrm>
          <a:prstGeom prst="rect">
            <a:avLst/>
          </a:prstGeom>
        </p:spPr>
      </p:pic>
      <p:pic>
        <p:nvPicPr>
          <p:cNvPr id="25" name="bg object 25"/>
          <p:cNvPicPr/>
          <p:nvPr/>
        </p:nvPicPr>
        <p:blipFill>
          <a:blip r:embed="rId9" cstate="print"/>
          <a:stretch>
            <a:fillRect/>
          </a:stretch>
        </p:blipFill>
        <p:spPr>
          <a:xfrm>
            <a:off x="2055876" y="6402323"/>
            <a:ext cx="214344" cy="270075"/>
          </a:xfrm>
          <a:prstGeom prst="rect">
            <a:avLst/>
          </a:prstGeom>
        </p:spPr>
      </p:pic>
      <p:pic>
        <p:nvPicPr>
          <p:cNvPr id="26" name="bg object 26"/>
          <p:cNvPicPr/>
          <p:nvPr/>
        </p:nvPicPr>
        <p:blipFill>
          <a:blip r:embed="rId10" cstate="print"/>
          <a:stretch>
            <a:fillRect/>
          </a:stretch>
        </p:blipFill>
        <p:spPr>
          <a:xfrm>
            <a:off x="2396690" y="6463284"/>
            <a:ext cx="125196" cy="149351"/>
          </a:xfrm>
          <a:prstGeom prst="rect">
            <a:avLst/>
          </a:prstGeom>
        </p:spPr>
      </p:pic>
      <p:pic>
        <p:nvPicPr>
          <p:cNvPr id="27" name="bg object 27"/>
          <p:cNvPicPr/>
          <p:nvPr/>
        </p:nvPicPr>
        <p:blipFill>
          <a:blip r:embed="rId11" cstate="print"/>
          <a:stretch>
            <a:fillRect/>
          </a:stretch>
        </p:blipFill>
        <p:spPr>
          <a:xfrm>
            <a:off x="1173480" y="6432803"/>
            <a:ext cx="190531" cy="204215"/>
          </a:xfrm>
          <a:prstGeom prst="rect">
            <a:avLst/>
          </a:prstGeom>
        </p:spPr>
      </p:pic>
      <p:sp>
        <p:nvSpPr>
          <p:cNvPr id="28" name="bg object 28"/>
          <p:cNvSpPr/>
          <p:nvPr/>
        </p:nvSpPr>
        <p:spPr>
          <a:xfrm>
            <a:off x="598932" y="6399784"/>
            <a:ext cx="219710" cy="276860"/>
          </a:xfrm>
          <a:custGeom>
            <a:avLst/>
            <a:gdLst/>
            <a:ahLst/>
            <a:cxnLst/>
            <a:rect l="l" t="t" r="r" b="b"/>
            <a:pathLst>
              <a:path w="219709" h="276859">
                <a:moveTo>
                  <a:pt x="86868" y="213918"/>
                </a:moveTo>
                <a:lnTo>
                  <a:pt x="85153" y="208813"/>
                </a:lnTo>
                <a:lnTo>
                  <a:pt x="74866" y="203708"/>
                </a:lnTo>
                <a:lnTo>
                  <a:pt x="67144" y="234124"/>
                </a:lnTo>
                <a:lnTo>
                  <a:pt x="59436" y="263245"/>
                </a:lnTo>
                <a:lnTo>
                  <a:pt x="59436" y="266649"/>
                </a:lnTo>
                <a:lnTo>
                  <a:pt x="62865" y="270052"/>
                </a:lnTo>
                <a:lnTo>
                  <a:pt x="69723" y="273456"/>
                </a:lnTo>
                <a:lnTo>
                  <a:pt x="74866" y="276860"/>
                </a:lnTo>
                <a:lnTo>
                  <a:pt x="79362" y="249008"/>
                </a:lnTo>
                <a:lnTo>
                  <a:pt x="81851" y="235470"/>
                </a:lnTo>
                <a:lnTo>
                  <a:pt x="85153" y="222415"/>
                </a:lnTo>
                <a:lnTo>
                  <a:pt x="86868" y="213918"/>
                </a:lnTo>
                <a:close/>
              </a:path>
              <a:path w="219709" h="276859">
                <a:moveTo>
                  <a:pt x="219456" y="194310"/>
                </a:moveTo>
                <a:lnTo>
                  <a:pt x="212598" y="190500"/>
                </a:lnTo>
                <a:lnTo>
                  <a:pt x="202311" y="187960"/>
                </a:lnTo>
                <a:lnTo>
                  <a:pt x="195453" y="185420"/>
                </a:lnTo>
                <a:lnTo>
                  <a:pt x="170802" y="187960"/>
                </a:lnTo>
                <a:lnTo>
                  <a:pt x="159042" y="191770"/>
                </a:lnTo>
                <a:lnTo>
                  <a:pt x="147447" y="198120"/>
                </a:lnTo>
                <a:lnTo>
                  <a:pt x="145732" y="199390"/>
                </a:lnTo>
                <a:lnTo>
                  <a:pt x="140589" y="199390"/>
                </a:lnTo>
                <a:lnTo>
                  <a:pt x="141097" y="191770"/>
                </a:lnTo>
                <a:lnTo>
                  <a:pt x="144653" y="185420"/>
                </a:lnTo>
                <a:lnTo>
                  <a:pt x="146113" y="184150"/>
                </a:lnTo>
                <a:lnTo>
                  <a:pt x="150469" y="180340"/>
                </a:lnTo>
                <a:lnTo>
                  <a:pt x="157734" y="176530"/>
                </a:lnTo>
                <a:lnTo>
                  <a:pt x="164592" y="176530"/>
                </a:lnTo>
                <a:lnTo>
                  <a:pt x="171450" y="175260"/>
                </a:lnTo>
                <a:lnTo>
                  <a:pt x="183451" y="175260"/>
                </a:lnTo>
                <a:lnTo>
                  <a:pt x="188595" y="173990"/>
                </a:lnTo>
                <a:lnTo>
                  <a:pt x="190766" y="165100"/>
                </a:lnTo>
                <a:lnTo>
                  <a:pt x="191706" y="161290"/>
                </a:lnTo>
                <a:lnTo>
                  <a:pt x="192024" y="160020"/>
                </a:lnTo>
                <a:lnTo>
                  <a:pt x="189445" y="156210"/>
                </a:lnTo>
                <a:lnTo>
                  <a:pt x="188595" y="154940"/>
                </a:lnTo>
                <a:lnTo>
                  <a:pt x="186309" y="153670"/>
                </a:lnTo>
                <a:lnTo>
                  <a:pt x="181737" y="151130"/>
                </a:lnTo>
                <a:lnTo>
                  <a:pt x="180022" y="149860"/>
                </a:lnTo>
                <a:lnTo>
                  <a:pt x="176593" y="149860"/>
                </a:lnTo>
                <a:lnTo>
                  <a:pt x="173164" y="148590"/>
                </a:lnTo>
                <a:lnTo>
                  <a:pt x="176593" y="144780"/>
                </a:lnTo>
                <a:lnTo>
                  <a:pt x="178308" y="144780"/>
                </a:lnTo>
                <a:lnTo>
                  <a:pt x="186880" y="140970"/>
                </a:lnTo>
                <a:lnTo>
                  <a:pt x="190309" y="134620"/>
                </a:lnTo>
                <a:lnTo>
                  <a:pt x="188595" y="125730"/>
                </a:lnTo>
                <a:lnTo>
                  <a:pt x="188595" y="120650"/>
                </a:lnTo>
                <a:lnTo>
                  <a:pt x="188595" y="118110"/>
                </a:lnTo>
                <a:lnTo>
                  <a:pt x="181737" y="114300"/>
                </a:lnTo>
                <a:lnTo>
                  <a:pt x="174879" y="113030"/>
                </a:lnTo>
                <a:lnTo>
                  <a:pt x="166306" y="110502"/>
                </a:lnTo>
                <a:lnTo>
                  <a:pt x="166306" y="124460"/>
                </a:lnTo>
                <a:lnTo>
                  <a:pt x="162877" y="129540"/>
                </a:lnTo>
                <a:lnTo>
                  <a:pt x="138874" y="153670"/>
                </a:lnTo>
                <a:lnTo>
                  <a:pt x="137160" y="153670"/>
                </a:lnTo>
                <a:lnTo>
                  <a:pt x="137160" y="151130"/>
                </a:lnTo>
                <a:lnTo>
                  <a:pt x="135445" y="151130"/>
                </a:lnTo>
                <a:lnTo>
                  <a:pt x="138874" y="140970"/>
                </a:lnTo>
                <a:lnTo>
                  <a:pt x="138874" y="124460"/>
                </a:lnTo>
                <a:lnTo>
                  <a:pt x="138874" y="120650"/>
                </a:lnTo>
                <a:lnTo>
                  <a:pt x="162877" y="120650"/>
                </a:lnTo>
                <a:lnTo>
                  <a:pt x="166306" y="124460"/>
                </a:lnTo>
                <a:lnTo>
                  <a:pt x="166306" y="110502"/>
                </a:lnTo>
                <a:lnTo>
                  <a:pt x="161988" y="109220"/>
                </a:lnTo>
                <a:lnTo>
                  <a:pt x="148945" y="107950"/>
                </a:lnTo>
                <a:lnTo>
                  <a:pt x="130327" y="109689"/>
                </a:lnTo>
                <a:lnTo>
                  <a:pt x="130327" y="135890"/>
                </a:lnTo>
                <a:lnTo>
                  <a:pt x="127939" y="146050"/>
                </a:lnTo>
                <a:lnTo>
                  <a:pt x="123304" y="153670"/>
                </a:lnTo>
                <a:lnTo>
                  <a:pt x="116586" y="156210"/>
                </a:lnTo>
                <a:lnTo>
                  <a:pt x="116586" y="149860"/>
                </a:lnTo>
                <a:lnTo>
                  <a:pt x="114871" y="143510"/>
                </a:lnTo>
                <a:lnTo>
                  <a:pt x="114871" y="138430"/>
                </a:lnTo>
                <a:lnTo>
                  <a:pt x="114871" y="133350"/>
                </a:lnTo>
                <a:lnTo>
                  <a:pt x="116586" y="130810"/>
                </a:lnTo>
                <a:lnTo>
                  <a:pt x="118300" y="130810"/>
                </a:lnTo>
                <a:lnTo>
                  <a:pt x="120015" y="129540"/>
                </a:lnTo>
                <a:lnTo>
                  <a:pt x="125158" y="125730"/>
                </a:lnTo>
                <a:lnTo>
                  <a:pt x="130302" y="124460"/>
                </a:lnTo>
                <a:lnTo>
                  <a:pt x="130327" y="135890"/>
                </a:lnTo>
                <a:lnTo>
                  <a:pt x="130327" y="109689"/>
                </a:lnTo>
                <a:lnTo>
                  <a:pt x="121729" y="110490"/>
                </a:lnTo>
                <a:lnTo>
                  <a:pt x="125158" y="104140"/>
                </a:lnTo>
                <a:lnTo>
                  <a:pt x="126873" y="99060"/>
                </a:lnTo>
                <a:lnTo>
                  <a:pt x="130302" y="91440"/>
                </a:lnTo>
                <a:lnTo>
                  <a:pt x="132016" y="86360"/>
                </a:lnTo>
                <a:lnTo>
                  <a:pt x="133731" y="85090"/>
                </a:lnTo>
                <a:lnTo>
                  <a:pt x="140589" y="85090"/>
                </a:lnTo>
                <a:lnTo>
                  <a:pt x="176593" y="74930"/>
                </a:lnTo>
                <a:lnTo>
                  <a:pt x="180022" y="74930"/>
                </a:lnTo>
                <a:lnTo>
                  <a:pt x="181737" y="71120"/>
                </a:lnTo>
                <a:lnTo>
                  <a:pt x="181737" y="69850"/>
                </a:lnTo>
                <a:lnTo>
                  <a:pt x="181737" y="66040"/>
                </a:lnTo>
                <a:lnTo>
                  <a:pt x="173164" y="59690"/>
                </a:lnTo>
                <a:lnTo>
                  <a:pt x="168021" y="59690"/>
                </a:lnTo>
                <a:lnTo>
                  <a:pt x="157886" y="63500"/>
                </a:lnTo>
                <a:lnTo>
                  <a:pt x="150876" y="64770"/>
                </a:lnTo>
                <a:lnTo>
                  <a:pt x="143852" y="67310"/>
                </a:lnTo>
                <a:lnTo>
                  <a:pt x="137160" y="69850"/>
                </a:lnTo>
                <a:lnTo>
                  <a:pt x="140347" y="55880"/>
                </a:lnTo>
                <a:lnTo>
                  <a:pt x="143370" y="41910"/>
                </a:lnTo>
                <a:lnTo>
                  <a:pt x="148005" y="30480"/>
                </a:lnTo>
                <a:lnTo>
                  <a:pt x="156019" y="19050"/>
                </a:lnTo>
                <a:lnTo>
                  <a:pt x="161163" y="15252"/>
                </a:lnTo>
                <a:lnTo>
                  <a:pt x="157734" y="6350"/>
                </a:lnTo>
                <a:lnTo>
                  <a:pt x="144018" y="0"/>
                </a:lnTo>
                <a:lnTo>
                  <a:pt x="144018" y="5080"/>
                </a:lnTo>
                <a:lnTo>
                  <a:pt x="142303" y="10160"/>
                </a:lnTo>
                <a:lnTo>
                  <a:pt x="137160" y="22860"/>
                </a:lnTo>
                <a:lnTo>
                  <a:pt x="121729" y="64770"/>
                </a:lnTo>
                <a:lnTo>
                  <a:pt x="120015" y="71120"/>
                </a:lnTo>
                <a:lnTo>
                  <a:pt x="116586" y="74930"/>
                </a:lnTo>
                <a:lnTo>
                  <a:pt x="109728" y="74930"/>
                </a:lnTo>
                <a:lnTo>
                  <a:pt x="101155" y="76200"/>
                </a:lnTo>
                <a:lnTo>
                  <a:pt x="94297" y="76200"/>
                </a:lnTo>
                <a:lnTo>
                  <a:pt x="85725" y="78740"/>
                </a:lnTo>
                <a:lnTo>
                  <a:pt x="84010" y="78740"/>
                </a:lnTo>
                <a:lnTo>
                  <a:pt x="84010" y="80010"/>
                </a:lnTo>
                <a:lnTo>
                  <a:pt x="87439" y="83820"/>
                </a:lnTo>
                <a:lnTo>
                  <a:pt x="92583" y="86360"/>
                </a:lnTo>
                <a:lnTo>
                  <a:pt x="96012" y="88900"/>
                </a:lnTo>
                <a:lnTo>
                  <a:pt x="101155" y="90170"/>
                </a:lnTo>
                <a:lnTo>
                  <a:pt x="113157" y="90170"/>
                </a:lnTo>
                <a:lnTo>
                  <a:pt x="111442" y="94932"/>
                </a:lnTo>
                <a:lnTo>
                  <a:pt x="111442" y="158750"/>
                </a:lnTo>
                <a:lnTo>
                  <a:pt x="102870" y="161290"/>
                </a:lnTo>
                <a:lnTo>
                  <a:pt x="99441" y="160020"/>
                </a:lnTo>
                <a:lnTo>
                  <a:pt x="96012" y="149860"/>
                </a:lnTo>
                <a:lnTo>
                  <a:pt x="92583" y="144780"/>
                </a:lnTo>
                <a:lnTo>
                  <a:pt x="94297" y="143510"/>
                </a:lnTo>
                <a:lnTo>
                  <a:pt x="108013" y="138430"/>
                </a:lnTo>
                <a:lnTo>
                  <a:pt x="108013" y="144780"/>
                </a:lnTo>
                <a:lnTo>
                  <a:pt x="111442" y="158750"/>
                </a:lnTo>
                <a:lnTo>
                  <a:pt x="111442" y="94932"/>
                </a:lnTo>
                <a:lnTo>
                  <a:pt x="110413" y="97790"/>
                </a:lnTo>
                <a:lnTo>
                  <a:pt x="106718" y="104140"/>
                </a:lnTo>
                <a:lnTo>
                  <a:pt x="104952" y="111760"/>
                </a:lnTo>
                <a:lnTo>
                  <a:pt x="108013" y="119380"/>
                </a:lnTo>
                <a:lnTo>
                  <a:pt x="92583" y="129540"/>
                </a:lnTo>
                <a:lnTo>
                  <a:pt x="82296" y="124460"/>
                </a:lnTo>
                <a:lnTo>
                  <a:pt x="87464" y="111760"/>
                </a:lnTo>
                <a:lnTo>
                  <a:pt x="87642" y="102870"/>
                </a:lnTo>
                <a:lnTo>
                  <a:pt x="83007" y="92710"/>
                </a:lnTo>
                <a:lnTo>
                  <a:pt x="73723" y="81280"/>
                </a:lnTo>
                <a:lnTo>
                  <a:pt x="72009" y="80010"/>
                </a:lnTo>
                <a:lnTo>
                  <a:pt x="70294" y="76200"/>
                </a:lnTo>
                <a:lnTo>
                  <a:pt x="66865" y="74930"/>
                </a:lnTo>
                <a:lnTo>
                  <a:pt x="61722" y="71120"/>
                </a:lnTo>
                <a:lnTo>
                  <a:pt x="61722" y="66040"/>
                </a:lnTo>
                <a:lnTo>
                  <a:pt x="96012" y="38100"/>
                </a:lnTo>
                <a:lnTo>
                  <a:pt x="96012" y="34302"/>
                </a:lnTo>
                <a:lnTo>
                  <a:pt x="90868" y="27952"/>
                </a:lnTo>
                <a:lnTo>
                  <a:pt x="86385" y="22860"/>
                </a:lnTo>
                <a:lnTo>
                  <a:pt x="80784" y="21602"/>
                </a:lnTo>
                <a:lnTo>
                  <a:pt x="74231" y="21602"/>
                </a:lnTo>
                <a:lnTo>
                  <a:pt x="39433" y="50800"/>
                </a:lnTo>
                <a:lnTo>
                  <a:pt x="33426" y="69850"/>
                </a:lnTo>
                <a:lnTo>
                  <a:pt x="36055" y="77470"/>
                </a:lnTo>
                <a:lnTo>
                  <a:pt x="42862" y="86360"/>
                </a:lnTo>
                <a:lnTo>
                  <a:pt x="42862" y="90170"/>
                </a:lnTo>
                <a:lnTo>
                  <a:pt x="46291" y="91440"/>
                </a:lnTo>
                <a:lnTo>
                  <a:pt x="44577" y="93980"/>
                </a:lnTo>
                <a:lnTo>
                  <a:pt x="41973" y="101600"/>
                </a:lnTo>
                <a:lnTo>
                  <a:pt x="39217" y="109220"/>
                </a:lnTo>
                <a:lnTo>
                  <a:pt x="36131" y="115570"/>
                </a:lnTo>
                <a:lnTo>
                  <a:pt x="32575" y="123190"/>
                </a:lnTo>
                <a:lnTo>
                  <a:pt x="17780" y="147320"/>
                </a:lnTo>
                <a:lnTo>
                  <a:pt x="9664" y="158750"/>
                </a:lnTo>
                <a:lnTo>
                  <a:pt x="1714" y="170180"/>
                </a:lnTo>
                <a:lnTo>
                  <a:pt x="1714" y="171450"/>
                </a:lnTo>
                <a:lnTo>
                  <a:pt x="0" y="173990"/>
                </a:lnTo>
                <a:lnTo>
                  <a:pt x="0" y="175260"/>
                </a:lnTo>
                <a:lnTo>
                  <a:pt x="23139" y="207010"/>
                </a:lnTo>
                <a:lnTo>
                  <a:pt x="28384" y="205740"/>
                </a:lnTo>
                <a:lnTo>
                  <a:pt x="34290" y="200660"/>
                </a:lnTo>
                <a:lnTo>
                  <a:pt x="31978" y="210820"/>
                </a:lnTo>
                <a:lnTo>
                  <a:pt x="28016" y="231140"/>
                </a:lnTo>
                <a:lnTo>
                  <a:pt x="25717" y="240030"/>
                </a:lnTo>
                <a:lnTo>
                  <a:pt x="25768" y="248920"/>
                </a:lnTo>
                <a:lnTo>
                  <a:pt x="28714" y="255270"/>
                </a:lnTo>
                <a:lnTo>
                  <a:pt x="34874" y="260350"/>
                </a:lnTo>
                <a:lnTo>
                  <a:pt x="44577" y="261620"/>
                </a:lnTo>
                <a:lnTo>
                  <a:pt x="44577" y="259080"/>
                </a:lnTo>
                <a:lnTo>
                  <a:pt x="46291" y="256540"/>
                </a:lnTo>
                <a:lnTo>
                  <a:pt x="49149" y="237490"/>
                </a:lnTo>
                <a:lnTo>
                  <a:pt x="52501" y="218440"/>
                </a:lnTo>
                <a:lnTo>
                  <a:pt x="55930" y="200660"/>
                </a:lnTo>
                <a:lnTo>
                  <a:pt x="60007" y="179070"/>
                </a:lnTo>
                <a:lnTo>
                  <a:pt x="60007" y="175260"/>
                </a:lnTo>
                <a:lnTo>
                  <a:pt x="58293" y="170180"/>
                </a:lnTo>
                <a:lnTo>
                  <a:pt x="58293" y="166370"/>
                </a:lnTo>
                <a:lnTo>
                  <a:pt x="56578" y="163830"/>
                </a:lnTo>
                <a:lnTo>
                  <a:pt x="56578" y="160020"/>
                </a:lnTo>
                <a:lnTo>
                  <a:pt x="58293" y="158750"/>
                </a:lnTo>
                <a:lnTo>
                  <a:pt x="73723" y="133350"/>
                </a:lnTo>
                <a:lnTo>
                  <a:pt x="77304" y="140970"/>
                </a:lnTo>
                <a:lnTo>
                  <a:pt x="83845" y="156210"/>
                </a:lnTo>
                <a:lnTo>
                  <a:pt x="87439" y="165100"/>
                </a:lnTo>
                <a:lnTo>
                  <a:pt x="82296" y="163830"/>
                </a:lnTo>
                <a:lnTo>
                  <a:pt x="65151" y="163830"/>
                </a:lnTo>
                <a:lnTo>
                  <a:pt x="65151" y="165100"/>
                </a:lnTo>
                <a:lnTo>
                  <a:pt x="63436" y="173990"/>
                </a:lnTo>
                <a:lnTo>
                  <a:pt x="63436" y="182880"/>
                </a:lnTo>
                <a:lnTo>
                  <a:pt x="70294" y="189230"/>
                </a:lnTo>
                <a:lnTo>
                  <a:pt x="75438" y="195580"/>
                </a:lnTo>
                <a:lnTo>
                  <a:pt x="89154" y="193040"/>
                </a:lnTo>
                <a:lnTo>
                  <a:pt x="94297" y="190500"/>
                </a:lnTo>
                <a:lnTo>
                  <a:pt x="101155" y="189230"/>
                </a:lnTo>
                <a:lnTo>
                  <a:pt x="111442" y="185420"/>
                </a:lnTo>
                <a:lnTo>
                  <a:pt x="116586" y="185420"/>
                </a:lnTo>
                <a:lnTo>
                  <a:pt x="121729" y="184150"/>
                </a:lnTo>
                <a:lnTo>
                  <a:pt x="121691" y="190500"/>
                </a:lnTo>
                <a:lnTo>
                  <a:pt x="121373" y="201930"/>
                </a:lnTo>
                <a:lnTo>
                  <a:pt x="124079" y="210820"/>
                </a:lnTo>
                <a:lnTo>
                  <a:pt x="131610" y="214630"/>
                </a:lnTo>
                <a:lnTo>
                  <a:pt x="145732" y="215900"/>
                </a:lnTo>
                <a:lnTo>
                  <a:pt x="147447" y="215900"/>
                </a:lnTo>
                <a:lnTo>
                  <a:pt x="150876" y="218440"/>
                </a:lnTo>
                <a:lnTo>
                  <a:pt x="161163" y="238760"/>
                </a:lnTo>
                <a:lnTo>
                  <a:pt x="157734" y="238760"/>
                </a:lnTo>
                <a:lnTo>
                  <a:pt x="116497" y="223520"/>
                </a:lnTo>
                <a:lnTo>
                  <a:pt x="102870" y="209550"/>
                </a:lnTo>
                <a:lnTo>
                  <a:pt x="99441" y="205740"/>
                </a:lnTo>
                <a:lnTo>
                  <a:pt x="90868" y="205740"/>
                </a:lnTo>
                <a:lnTo>
                  <a:pt x="90868" y="215900"/>
                </a:lnTo>
                <a:lnTo>
                  <a:pt x="94297" y="219710"/>
                </a:lnTo>
                <a:lnTo>
                  <a:pt x="101155" y="224790"/>
                </a:lnTo>
                <a:lnTo>
                  <a:pt x="106299" y="229870"/>
                </a:lnTo>
                <a:lnTo>
                  <a:pt x="144653" y="251460"/>
                </a:lnTo>
                <a:lnTo>
                  <a:pt x="180022" y="260350"/>
                </a:lnTo>
                <a:lnTo>
                  <a:pt x="190309" y="260350"/>
                </a:lnTo>
                <a:lnTo>
                  <a:pt x="190309" y="259080"/>
                </a:lnTo>
                <a:lnTo>
                  <a:pt x="192024" y="255270"/>
                </a:lnTo>
                <a:lnTo>
                  <a:pt x="192024" y="248920"/>
                </a:lnTo>
                <a:lnTo>
                  <a:pt x="190309" y="245110"/>
                </a:lnTo>
                <a:lnTo>
                  <a:pt x="185724" y="238760"/>
                </a:lnTo>
                <a:lnTo>
                  <a:pt x="183896" y="236220"/>
                </a:lnTo>
                <a:lnTo>
                  <a:pt x="177660" y="227330"/>
                </a:lnTo>
                <a:lnTo>
                  <a:pt x="171742" y="218440"/>
                </a:lnTo>
                <a:lnTo>
                  <a:pt x="166306" y="209550"/>
                </a:lnTo>
                <a:lnTo>
                  <a:pt x="175348" y="205740"/>
                </a:lnTo>
                <a:lnTo>
                  <a:pt x="184734" y="204470"/>
                </a:lnTo>
                <a:lnTo>
                  <a:pt x="194754" y="204470"/>
                </a:lnTo>
                <a:lnTo>
                  <a:pt x="205740" y="208280"/>
                </a:lnTo>
                <a:lnTo>
                  <a:pt x="209169" y="209550"/>
                </a:lnTo>
                <a:lnTo>
                  <a:pt x="214312" y="209550"/>
                </a:lnTo>
                <a:lnTo>
                  <a:pt x="216027" y="204470"/>
                </a:lnTo>
                <a:lnTo>
                  <a:pt x="219456" y="199390"/>
                </a:lnTo>
                <a:lnTo>
                  <a:pt x="219456" y="194310"/>
                </a:lnTo>
                <a:close/>
              </a:path>
            </a:pathLst>
          </a:custGeom>
          <a:solidFill>
            <a:srgbClr val="FFFFFF"/>
          </a:solidFill>
        </p:spPr>
        <p:txBody>
          <a:bodyPr wrap="square" lIns="0" tIns="0" rIns="0" bIns="0" rtlCol="0"/>
          <a:lstStyle/>
          <a:p>
            <a:endParaRPr>
              <a:latin typeface="Times New Roman" panose="02020603050405020304" pitchFamily="18" charset="0"/>
            </a:endParaRPr>
          </a:p>
        </p:txBody>
      </p:sp>
      <p:pic>
        <p:nvPicPr>
          <p:cNvPr id="29" name="bg object 29"/>
          <p:cNvPicPr/>
          <p:nvPr/>
        </p:nvPicPr>
        <p:blipFill>
          <a:blip r:embed="rId12" cstate="print"/>
          <a:stretch>
            <a:fillRect/>
          </a:stretch>
        </p:blipFill>
        <p:spPr>
          <a:xfrm>
            <a:off x="917763" y="6472428"/>
            <a:ext cx="142753" cy="126492"/>
          </a:xfrm>
          <a:prstGeom prst="rect">
            <a:avLst/>
          </a:prstGeom>
        </p:spPr>
      </p:pic>
      <p:pic>
        <p:nvPicPr>
          <p:cNvPr id="30" name="bg object 30"/>
          <p:cNvPicPr/>
          <p:nvPr/>
        </p:nvPicPr>
        <p:blipFill>
          <a:blip r:embed="rId13" cstate="print"/>
          <a:stretch>
            <a:fillRect/>
          </a:stretch>
        </p:blipFill>
        <p:spPr>
          <a:xfrm>
            <a:off x="1450847" y="6401547"/>
            <a:ext cx="246840" cy="244616"/>
          </a:xfrm>
          <a:prstGeom prst="rect">
            <a:avLst/>
          </a:prstGeom>
        </p:spPr>
      </p:pic>
      <p:pic>
        <p:nvPicPr>
          <p:cNvPr id="31" name="bg object 31"/>
          <p:cNvPicPr/>
          <p:nvPr/>
        </p:nvPicPr>
        <p:blipFill>
          <a:blip r:embed="rId14" cstate="print"/>
          <a:stretch>
            <a:fillRect/>
          </a:stretch>
        </p:blipFill>
        <p:spPr>
          <a:xfrm>
            <a:off x="9837419" y="347472"/>
            <a:ext cx="1969007" cy="432815"/>
          </a:xfrm>
          <a:prstGeom prst="rect">
            <a:avLst/>
          </a:prstGeom>
        </p:spPr>
      </p:pic>
      <p:sp>
        <p:nvSpPr>
          <p:cNvPr id="32" name="bg object 32"/>
          <p:cNvSpPr/>
          <p:nvPr/>
        </p:nvSpPr>
        <p:spPr>
          <a:xfrm>
            <a:off x="1360677" y="0"/>
            <a:ext cx="12700" cy="1061085"/>
          </a:xfrm>
          <a:custGeom>
            <a:avLst/>
            <a:gdLst/>
            <a:ahLst/>
            <a:cxnLst/>
            <a:rect l="l" t="t" r="r" b="b"/>
            <a:pathLst>
              <a:path w="12700" h="1061085">
                <a:moveTo>
                  <a:pt x="0" y="1061085"/>
                </a:moveTo>
                <a:lnTo>
                  <a:pt x="12700" y="1061085"/>
                </a:lnTo>
                <a:lnTo>
                  <a:pt x="12700" y="0"/>
                </a:lnTo>
                <a:lnTo>
                  <a:pt x="0" y="0"/>
                </a:lnTo>
                <a:lnTo>
                  <a:pt x="0" y="1061085"/>
                </a:lnTo>
                <a:close/>
              </a:path>
            </a:pathLst>
          </a:custGeom>
          <a:solidFill>
            <a:srgbClr val="FFFFFF"/>
          </a:solidFill>
        </p:spPr>
        <p:txBody>
          <a:bodyPr wrap="square" lIns="0" tIns="0" rIns="0" bIns="0" rtlCol="0"/>
          <a:lstStyle/>
          <a:p>
            <a:endParaRPr>
              <a:latin typeface="Times New Roman" panose="02020603050405020304" pitchFamily="18" charset="0"/>
            </a:endParaRPr>
          </a:p>
        </p:txBody>
      </p:sp>
      <p:sp>
        <p:nvSpPr>
          <p:cNvPr id="33" name="bg object 33"/>
          <p:cNvSpPr/>
          <p:nvPr/>
        </p:nvSpPr>
        <p:spPr>
          <a:xfrm>
            <a:off x="11149330" y="6120384"/>
            <a:ext cx="12700" cy="737870"/>
          </a:xfrm>
          <a:custGeom>
            <a:avLst/>
            <a:gdLst/>
            <a:ahLst/>
            <a:cxnLst/>
            <a:rect l="l" t="t" r="r" b="b"/>
            <a:pathLst>
              <a:path w="12700" h="737870">
                <a:moveTo>
                  <a:pt x="12700" y="0"/>
                </a:moveTo>
                <a:lnTo>
                  <a:pt x="0" y="0"/>
                </a:lnTo>
                <a:lnTo>
                  <a:pt x="0" y="737613"/>
                </a:lnTo>
                <a:lnTo>
                  <a:pt x="12700" y="737613"/>
                </a:lnTo>
                <a:lnTo>
                  <a:pt x="12700" y="0"/>
                </a:lnTo>
                <a:close/>
              </a:path>
            </a:pathLst>
          </a:custGeom>
          <a:solidFill>
            <a:srgbClr val="FFFFFF"/>
          </a:solidFill>
        </p:spPr>
        <p:txBody>
          <a:bodyPr wrap="square" lIns="0" tIns="0" rIns="0" bIns="0" rtlCol="0"/>
          <a:lstStyle/>
          <a:p>
            <a:endParaRPr>
              <a:latin typeface="Times New Roman" panose="02020603050405020304" pitchFamily="18" charset="0"/>
            </a:endParaRPr>
          </a:p>
        </p:txBody>
      </p:sp>
      <p:sp>
        <p:nvSpPr>
          <p:cNvPr id="2" name="Holder 2"/>
          <p:cNvSpPr>
            <a:spLocks noGrp="1"/>
          </p:cNvSpPr>
          <p:nvPr>
            <p:ph type="title"/>
          </p:nvPr>
        </p:nvSpPr>
        <p:spPr>
          <a:xfrm>
            <a:off x="3494912" y="4091685"/>
            <a:ext cx="5202174" cy="635000"/>
          </a:xfrm>
          <a:prstGeom prst="rect">
            <a:avLst/>
          </a:prstGeom>
        </p:spPr>
        <p:txBody>
          <a:bodyPr wrap="square" lIns="0" tIns="0" rIns="0" bIns="0">
            <a:spAutoFit/>
          </a:bodyPr>
          <a:lstStyle>
            <a:lvl1pPr>
              <a:defRPr sz="4000" b="0" i="0">
                <a:solidFill>
                  <a:schemeClr val="tx1"/>
                </a:solidFill>
                <a:latin typeface="微软雅黑"/>
                <a:cs typeface="微软雅黑"/>
              </a:defRPr>
            </a:lvl1pPr>
          </a:lstStyle>
          <a:p>
            <a:endParaRPr/>
          </a:p>
        </p:txBody>
      </p:sp>
      <p:sp>
        <p:nvSpPr>
          <p:cNvPr id="3" name="Holder 3"/>
          <p:cNvSpPr>
            <a:spLocks noGrp="1"/>
          </p:cNvSpPr>
          <p:nvPr>
            <p:ph type="body" idx="1"/>
          </p:nvPr>
        </p:nvSpPr>
        <p:spPr>
          <a:xfrm>
            <a:off x="2070354" y="2493137"/>
            <a:ext cx="7191375" cy="276999"/>
          </a:xfrm>
          <a:prstGeom prst="rect">
            <a:avLst/>
          </a:prstGeom>
        </p:spPr>
        <p:txBody>
          <a:bodyPr wrap="square" lIns="0" tIns="0" rIns="0" bIns="0">
            <a:spAutoFit/>
          </a:bodyPr>
          <a:lstStyle>
            <a:lvl1pPr>
              <a:defRPr sz="1800" b="0" i="0" u="heavy">
                <a:solidFill>
                  <a:srgbClr val="ED7A08"/>
                </a:solidFill>
                <a:latin typeface="微软雅黑"/>
                <a:cs typeface="微软雅黑"/>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latin typeface="Times New Roman" panose="02020603050405020304" pitchFamily="18" charset="0"/>
              </a:defRPr>
            </a:lvl1pPr>
          </a:lstStyle>
          <a:p>
            <a:endParaRPr lang="zh-CN" altLang="en-US"/>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latin typeface="Times New Roman" panose="02020603050405020304" pitchFamily="18" charset="0"/>
              </a:defRPr>
            </a:lvl1pPr>
          </a:lstStyle>
          <a:p>
            <a:fld id="{1D8BD707-D9CF-40AE-B4C6-C98DA3205C09}" type="datetimeFigureOut">
              <a:rPr lang="en-US" smtClean="0"/>
              <a:pPr/>
              <a:t>3/8/2022</a:t>
            </a:fld>
            <a:endParaRPr lang="en-US"/>
          </a:p>
        </p:txBody>
      </p:sp>
      <p:sp>
        <p:nvSpPr>
          <p:cNvPr id="6" name="Holder 6"/>
          <p:cNvSpPr>
            <a:spLocks noGrp="1"/>
          </p:cNvSpPr>
          <p:nvPr>
            <p:ph type="sldNum" sz="quarter" idx="7"/>
          </p:nvPr>
        </p:nvSpPr>
        <p:spPr>
          <a:xfrm>
            <a:off x="11352530" y="6370208"/>
            <a:ext cx="314325" cy="492443"/>
          </a:xfrm>
          <a:prstGeom prst="rect">
            <a:avLst/>
          </a:prstGeom>
        </p:spPr>
        <p:txBody>
          <a:bodyPr wrap="square" lIns="0" tIns="0" rIns="0" bIns="0">
            <a:spAutoFit/>
          </a:bodyPr>
          <a:lstStyle>
            <a:lvl1pPr>
              <a:defRPr sz="1600" b="0" i="0">
                <a:solidFill>
                  <a:srgbClr val="F1F1F1"/>
                </a:solidFill>
                <a:latin typeface="宋体" panose="02010600030101010101" pitchFamily="2" charset="-122"/>
                <a:cs typeface="宋体" panose="02010600030101010101" pitchFamily="2" charset="-122"/>
              </a:defRPr>
            </a:lvl1pPr>
          </a:lstStyle>
          <a:p>
            <a:pPr marL="38100">
              <a:spcBef>
                <a:spcPts val="190"/>
              </a:spcBef>
            </a:pPr>
            <a:fld id="{81D60167-4931-47E6-BA6A-407CBD079E47}" type="slidenum">
              <a:rPr lang="en-US" altLang="zh-CN" spc="-5" smtClean="0"/>
              <a:pPr marL="38100">
                <a:spcBef>
                  <a:spcPts val="190"/>
                </a:spcBef>
              </a:pPr>
              <a:t>‹#›</a:t>
            </a:fld>
            <a:endParaRPr lang="en-US" altLang="zh-CN" spc="-5"/>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宋体" panose="02010600030101010101" pitchFamily="2" charset="-122"/>
          <a:ea typeface="+mj-ea"/>
          <a:cs typeface="+mj-cs"/>
        </a:defRPr>
      </a:lvl1pPr>
    </p:titleStyle>
    <p:bodyStyle>
      <a:lvl1pPr marL="0">
        <a:defRPr>
          <a:latin typeface="宋体" panose="02010600030101010101" pitchFamily="2" charset="-122"/>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ocodataset.org/#home"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ukong-dataset.github.io/wukong-datase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vizwiz.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google-research-datasets/conceptual-12m" TargetMode="External"/><Relationship Id="rId13" Type="http://schemas.openxmlformats.org/officeDocument/2006/relationships/hyperlink" Target="https://textvqa.org/textcaps/" TargetMode="External"/><Relationship Id="rId3" Type="http://schemas.openxmlformats.org/officeDocument/2006/relationships/hyperlink" Target="https://academictorrents.com/details/9dea07ba660a722ae1008c4c8afdd303b6f6e53b" TargetMode="External"/><Relationship Id="rId7" Type="http://schemas.openxmlformats.org/officeDocument/2006/relationships/hyperlink" Target="https://ai.google.com/research/ConceptualCaptions/download" TargetMode="External"/><Relationship Id="rId12" Type="http://schemas.openxmlformats.org/officeDocument/2006/relationships/hyperlink" Target="https://github.com/xuewyang/Fashion_Captionin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dsl1.cewit.stonybrook.edu/~vicente/sbucaptions/%0d" TargetMode="External"/><Relationship Id="rId11" Type="http://schemas.openxmlformats.org/officeDocument/2006/relationships/hyperlink" Target="https://s3.amazonaws.com/fast-ai-imageclas/oxford-102-flowers.tgz" TargetMode="External"/><Relationship Id="rId5" Type="http://schemas.openxmlformats.org/officeDocument/2006/relationships/hyperlink" Target="https://pan.baidu.com/s/1QT-s0iwVYlClMThVySzuTQ" TargetMode="External"/><Relationship Id="rId15" Type="http://schemas.openxmlformats.org/officeDocument/2006/relationships/hyperlink" Target="https://wukong-dataset.github.io/wukong-dataset/download.html" TargetMode="External"/><Relationship Id="rId10" Type="http://schemas.openxmlformats.org/officeDocument/2006/relationships/hyperlink" Target="https://pan.baidu.com/s/1OL3s7XmzoaYmbBocYJjYyQ" TargetMode="External"/><Relationship Id="rId4" Type="http://schemas.openxmlformats.org/officeDocument/2006/relationships/hyperlink" Target="https://pan.baidu.com/s/1r0RVUwctJsI0iNuVXHQ6kA" TargetMode="External"/><Relationship Id="rId9" Type="http://schemas.openxmlformats.org/officeDocument/2006/relationships/hyperlink" Target="https://vizwiz.org/tasks-and-datasets/image-captioning/" TargetMode="External"/><Relationship Id="rId14" Type="http://schemas.openxmlformats.org/officeDocument/2006/relationships/hyperlink" Target="https://google.github.io/localized-narrative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9.png"/><Relationship Id="rId7" Type="http://schemas.openxmlformats.org/officeDocument/2006/relationships/image" Target="../media/image2.png"/><Relationship Id="rId12"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image" Target="../media/image31.png"/><Relationship Id="rId10" Type="http://schemas.openxmlformats.org/officeDocument/2006/relationships/image" Target="../media/image5.png"/><Relationship Id="rId4" Type="http://schemas.openxmlformats.org/officeDocument/2006/relationships/image" Target="../media/image30.png"/><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hyperlink" Target="http://www.cnblogs.com/by-dream/p/7679284.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hyperlink" Target="http://www.cnblogs.com/by-dream/p/7679284.html" TargetMode="Externa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zhuanlan.zhihu.com/p/108630305"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74.png"/><Relationship Id="rId4" Type="http://schemas.openxmlformats.org/officeDocument/2006/relationships/image" Target="../media/image3.png"/><Relationship Id="rId9" Type="http://schemas.openxmlformats.org/officeDocument/2006/relationships/image" Target="../media/image8.png"/></Relationships>
</file>

<file path=ppt/slides/_rels/slide3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7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77.svg"/></Relationships>
</file>

<file path=ppt/slides/_rels/slide3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79.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78.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82.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8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83.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84.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6.jpeg"/><Relationship Id="rId4" Type="http://schemas.openxmlformats.org/officeDocument/2006/relationships/image" Target="../media/image3.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8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8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87.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88.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89.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0.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2.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95.png"/><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3" Type="http://schemas.openxmlformats.org/officeDocument/2006/relationships/hyperlink" Target="https://www.webofscience.com/wos/alldb/analyze-results/514ea692-4161-4800-a61a-8e738133a487-27a18c80" TargetMode="External"/><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8.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8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hyperlink" Target="https://openaccess.thecvf.com/content_iccv_2015/papers/Antol_VQA_Visual_Question_ICCV_2015_paper.pdf"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1160.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pdf/1905.13302.pdf"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hyperlink" Target="https://www.webofscience.com/wos/alldb/analyze-results/514ea692-4161-4800-a61a-8e738133a487-27a18c80" TargetMode="External"/><Relationship Id="rId2" Type="http://schemas.openxmlformats.org/officeDocument/2006/relationships/image" Target="../media/image124.jp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hyperlink" Target="https://www.webofscience.com/wos/alldb/analyze-results/f14c63b0-ffe0-412e-adaa-39a13a64701b-279efade"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ww.webofscience.com/wos/alldb/analyze-results/a88aa20f-8446-4701-92f5-e27b216b7f70-27a15b44" TargetMode="External"/><Relationship Id="rId2" Type="http://schemas.openxmlformats.org/officeDocument/2006/relationships/image" Target="../media/image126.jp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77.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8.xml.rels><?xml version="1.0" encoding="UTF-8" standalone="yes"?>
<Relationships xmlns="http://schemas.openxmlformats.org/package/2006/relationships"><Relationship Id="rId3" Type="http://schemas.openxmlformats.org/officeDocument/2006/relationships/hyperlink" Target="http://www.wordseye.com/"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karpathy/neuraltalk" TargetMode="External"/><Relationship Id="rId2" Type="http://schemas.openxmlformats.org/officeDocument/2006/relationships/hyperlink" Target="https://github.com/karpathy/neuraltalk2" TargetMode="External"/><Relationship Id="rId1" Type="http://schemas.openxmlformats.org/officeDocument/2006/relationships/slideLayout" Target="../slideLayouts/slideLayout5.xml"/><Relationship Id="rId4" Type="http://schemas.openxmlformats.org/officeDocument/2006/relationships/hyperlink" Target="https://github.com/KranthiGV/Pretrained-Show-and-Tell-mode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hyperlink" Target="https://www.microsoft.com/en-us/ai/seeing-ai"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8.jpg"/><Relationship Id="rId1" Type="http://schemas.openxmlformats.org/officeDocument/2006/relationships/slideLayout" Target="../slideLayouts/slideLayout5.xml"/><Relationship Id="rId4" Type="http://schemas.openxmlformats.org/officeDocument/2006/relationships/image" Target="../media/image130.gif"/></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chenyuntc/pytorch-book/tree/master/chapter10-image_caption" TargetMode="External"/><Relationship Id="rId2" Type="http://schemas.openxmlformats.org/officeDocument/2006/relationships/hyperlink" Target="https://github.com/sgrvinod/a-PyTorch-Tutorial-to-Image-Captioning" TargetMode="Externa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image" Target="../media/image131.jp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33.jp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hyperlink" Target="https://github.com/ruotianluo/self-critical.pytorch" TargetMode="Externa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32.jpg"/></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google/sg2im" TargetMode="External"/><Relationship Id="rId2" Type="http://schemas.openxmlformats.org/officeDocument/2006/relationships/hyperlink" Target="https://github.com/microsoft/scene_graph_benchmark" TargetMode="External"/><Relationship Id="rId1" Type="http://schemas.openxmlformats.org/officeDocument/2006/relationships/slideLayout" Target="../slideLayouts/slideLayout5.xml"/><Relationship Id="rId4" Type="http://schemas.openxmlformats.org/officeDocument/2006/relationships/hyperlink" Target="https://github.com/KaihuaTang/Scene-Graph-Benchmark.pytorch"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136.gif"/><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www.webofscience.com/wos/alldb/analyze-results/04231fa1-6cce-46f3-bbd5-13484a27f2b3-279e9198" TargetMode="External"/><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30480" y="0"/>
              <a:ext cx="7981188" cy="6857996"/>
            </a:xfrm>
            <a:prstGeom prst="rect">
              <a:avLst/>
            </a:prstGeom>
          </p:spPr>
        </p:pic>
        <p:pic>
          <p:nvPicPr>
            <p:cNvPr id="5" name="object 5"/>
            <p:cNvPicPr/>
            <p:nvPr/>
          </p:nvPicPr>
          <p:blipFill>
            <a:blip r:embed="rId4" cstate="print"/>
            <a:stretch>
              <a:fillRect/>
            </a:stretch>
          </p:blipFill>
          <p:spPr>
            <a:xfrm>
              <a:off x="222504" y="0"/>
              <a:ext cx="7536180" cy="6857999"/>
            </a:xfrm>
            <a:prstGeom prst="rect">
              <a:avLst/>
            </a:prstGeom>
          </p:spPr>
        </p:pic>
        <p:sp>
          <p:nvSpPr>
            <p:cNvPr id="6" name="object 6"/>
            <p:cNvSpPr/>
            <p:nvPr/>
          </p:nvSpPr>
          <p:spPr>
            <a:xfrm>
              <a:off x="188976" y="0"/>
              <a:ext cx="7538084" cy="6858000"/>
            </a:xfrm>
            <a:custGeom>
              <a:avLst/>
              <a:gdLst/>
              <a:ahLst/>
              <a:cxnLst/>
              <a:rect l="l" t="t" r="r" b="b"/>
              <a:pathLst>
                <a:path w="7538084" h="6858000">
                  <a:moveTo>
                    <a:pt x="6352540" y="0"/>
                  </a:moveTo>
                  <a:lnTo>
                    <a:pt x="0" y="0"/>
                  </a:lnTo>
                  <a:lnTo>
                    <a:pt x="0" y="6857999"/>
                  </a:lnTo>
                  <a:lnTo>
                    <a:pt x="6352540" y="6857999"/>
                  </a:lnTo>
                  <a:lnTo>
                    <a:pt x="6433058" y="6755582"/>
                  </a:lnTo>
                  <a:lnTo>
                    <a:pt x="6462204" y="6716253"/>
                  </a:lnTo>
                  <a:lnTo>
                    <a:pt x="6491012" y="6676660"/>
                  </a:lnTo>
                  <a:lnTo>
                    <a:pt x="6519479" y="6636805"/>
                  </a:lnTo>
                  <a:lnTo>
                    <a:pt x="6547602" y="6596690"/>
                  </a:lnTo>
                  <a:lnTo>
                    <a:pt x="6575381" y="6556317"/>
                  </a:lnTo>
                  <a:lnTo>
                    <a:pt x="6602811" y="6515688"/>
                  </a:lnTo>
                  <a:lnTo>
                    <a:pt x="6629892" y="6474805"/>
                  </a:lnTo>
                  <a:lnTo>
                    <a:pt x="6656622" y="6433671"/>
                  </a:lnTo>
                  <a:lnTo>
                    <a:pt x="6682997" y="6392288"/>
                  </a:lnTo>
                  <a:lnTo>
                    <a:pt x="6709016" y="6350657"/>
                  </a:lnTo>
                  <a:lnTo>
                    <a:pt x="6734677" y="6308782"/>
                  </a:lnTo>
                  <a:lnTo>
                    <a:pt x="6759978" y="6266663"/>
                  </a:lnTo>
                  <a:lnTo>
                    <a:pt x="6784916" y="6224304"/>
                  </a:lnTo>
                  <a:lnTo>
                    <a:pt x="6809490" y="6181706"/>
                  </a:lnTo>
                  <a:lnTo>
                    <a:pt x="6833696" y="6138871"/>
                  </a:lnTo>
                  <a:lnTo>
                    <a:pt x="6857534" y="6095802"/>
                  </a:lnTo>
                  <a:lnTo>
                    <a:pt x="6881001" y="6052502"/>
                  </a:lnTo>
                  <a:lnTo>
                    <a:pt x="6904094" y="6008971"/>
                  </a:lnTo>
                  <a:lnTo>
                    <a:pt x="6926812" y="5965212"/>
                  </a:lnTo>
                  <a:lnTo>
                    <a:pt x="6949153" y="5921227"/>
                  </a:lnTo>
                  <a:lnTo>
                    <a:pt x="6971113" y="5877019"/>
                  </a:lnTo>
                  <a:lnTo>
                    <a:pt x="6992692" y="5832589"/>
                  </a:lnTo>
                  <a:lnTo>
                    <a:pt x="7013888" y="5787941"/>
                  </a:lnTo>
                  <a:lnTo>
                    <a:pt x="7034697" y="5743074"/>
                  </a:lnTo>
                  <a:lnTo>
                    <a:pt x="7055117" y="5697993"/>
                  </a:lnTo>
                  <a:lnTo>
                    <a:pt x="7075148" y="5652700"/>
                  </a:lnTo>
                  <a:lnTo>
                    <a:pt x="7094785" y="5607195"/>
                  </a:lnTo>
                  <a:lnTo>
                    <a:pt x="7114029" y="5561482"/>
                  </a:lnTo>
                  <a:lnTo>
                    <a:pt x="7132875" y="5515562"/>
                  </a:lnTo>
                  <a:lnTo>
                    <a:pt x="7151322" y="5469439"/>
                  </a:lnTo>
                  <a:lnTo>
                    <a:pt x="7169369" y="5423113"/>
                  </a:lnTo>
                  <a:lnTo>
                    <a:pt x="7187012" y="5376587"/>
                  </a:lnTo>
                  <a:lnTo>
                    <a:pt x="7204249" y="5329863"/>
                  </a:lnTo>
                  <a:lnTo>
                    <a:pt x="7221080" y="5282944"/>
                  </a:lnTo>
                  <a:lnTo>
                    <a:pt x="7237500" y="5235831"/>
                  </a:lnTo>
                  <a:lnTo>
                    <a:pt x="7253509" y="5188527"/>
                  </a:lnTo>
                  <a:lnTo>
                    <a:pt x="7269103" y="5141033"/>
                  </a:lnTo>
                  <a:lnTo>
                    <a:pt x="7284282" y="5093353"/>
                  </a:lnTo>
                  <a:lnTo>
                    <a:pt x="7299042" y="5045487"/>
                  </a:lnTo>
                  <a:lnTo>
                    <a:pt x="7313382" y="4997439"/>
                  </a:lnTo>
                  <a:lnTo>
                    <a:pt x="7327299" y="4949210"/>
                  </a:lnTo>
                  <a:lnTo>
                    <a:pt x="7340792" y="4900803"/>
                  </a:lnTo>
                  <a:lnTo>
                    <a:pt x="7353858" y="4852219"/>
                  </a:lnTo>
                  <a:lnTo>
                    <a:pt x="7366495" y="4803461"/>
                  </a:lnTo>
                  <a:lnTo>
                    <a:pt x="7378700" y="4754531"/>
                  </a:lnTo>
                  <a:lnTo>
                    <a:pt x="7390473" y="4705431"/>
                  </a:lnTo>
                  <a:lnTo>
                    <a:pt x="7401810" y="4656164"/>
                  </a:lnTo>
                  <a:lnTo>
                    <a:pt x="7412709" y="4606731"/>
                  </a:lnTo>
                  <a:lnTo>
                    <a:pt x="7423169" y="4557134"/>
                  </a:lnTo>
                  <a:lnTo>
                    <a:pt x="7433187" y="4507376"/>
                  </a:lnTo>
                  <a:lnTo>
                    <a:pt x="7442761" y="4457459"/>
                  </a:lnTo>
                  <a:lnTo>
                    <a:pt x="7451889" y="4407385"/>
                  </a:lnTo>
                  <a:lnTo>
                    <a:pt x="7460569" y="4357156"/>
                  </a:lnTo>
                  <a:lnTo>
                    <a:pt x="7468798" y="4306774"/>
                  </a:lnTo>
                  <a:lnTo>
                    <a:pt x="7476575" y="4256242"/>
                  </a:lnTo>
                  <a:lnTo>
                    <a:pt x="7483896" y="4205561"/>
                  </a:lnTo>
                  <a:lnTo>
                    <a:pt x="7490762" y="4154734"/>
                  </a:lnTo>
                  <a:lnTo>
                    <a:pt x="7497168" y="4103763"/>
                  </a:lnTo>
                  <a:lnTo>
                    <a:pt x="7503113" y="4052650"/>
                  </a:lnTo>
                  <a:lnTo>
                    <a:pt x="7508594" y="4001397"/>
                  </a:lnTo>
                  <a:lnTo>
                    <a:pt x="7513611" y="3950006"/>
                  </a:lnTo>
                  <a:lnTo>
                    <a:pt x="7518159" y="3898480"/>
                  </a:lnTo>
                  <a:lnTo>
                    <a:pt x="7522238" y="3846820"/>
                  </a:lnTo>
                  <a:lnTo>
                    <a:pt x="7525845" y="3795030"/>
                  </a:lnTo>
                  <a:lnTo>
                    <a:pt x="7528979" y="3743110"/>
                  </a:lnTo>
                  <a:lnTo>
                    <a:pt x="7531636" y="3691063"/>
                  </a:lnTo>
                  <a:lnTo>
                    <a:pt x="7533814" y="3638891"/>
                  </a:lnTo>
                  <a:lnTo>
                    <a:pt x="7535513" y="3586597"/>
                  </a:lnTo>
                  <a:lnTo>
                    <a:pt x="7536728" y="3534182"/>
                  </a:lnTo>
                  <a:lnTo>
                    <a:pt x="7537459" y="3481649"/>
                  </a:lnTo>
                  <a:lnTo>
                    <a:pt x="7537704" y="3429000"/>
                  </a:lnTo>
                  <a:lnTo>
                    <a:pt x="7537459" y="3376350"/>
                  </a:lnTo>
                  <a:lnTo>
                    <a:pt x="7536728" y="3323817"/>
                  </a:lnTo>
                  <a:lnTo>
                    <a:pt x="7535513" y="3271402"/>
                  </a:lnTo>
                  <a:lnTo>
                    <a:pt x="7533814" y="3219108"/>
                  </a:lnTo>
                  <a:lnTo>
                    <a:pt x="7531636" y="3166937"/>
                  </a:lnTo>
                  <a:lnTo>
                    <a:pt x="7528979" y="3114890"/>
                  </a:lnTo>
                  <a:lnTo>
                    <a:pt x="7525845" y="3062971"/>
                  </a:lnTo>
                  <a:lnTo>
                    <a:pt x="7522238" y="3011180"/>
                  </a:lnTo>
                  <a:lnTo>
                    <a:pt x="7518159" y="2959521"/>
                  </a:lnTo>
                  <a:lnTo>
                    <a:pt x="7513611" y="2907995"/>
                  </a:lnTo>
                  <a:lnTo>
                    <a:pt x="7508594" y="2856605"/>
                  </a:lnTo>
                  <a:lnTo>
                    <a:pt x="7503113" y="2805353"/>
                  </a:lnTo>
                  <a:lnTo>
                    <a:pt x="7497168" y="2754240"/>
                  </a:lnTo>
                  <a:lnTo>
                    <a:pt x="7490762" y="2703269"/>
                  </a:lnTo>
                  <a:lnTo>
                    <a:pt x="7483896" y="2652443"/>
                  </a:lnTo>
                  <a:lnTo>
                    <a:pt x="7476575" y="2601763"/>
                  </a:lnTo>
                  <a:lnTo>
                    <a:pt x="7468798" y="2551231"/>
                  </a:lnTo>
                  <a:lnTo>
                    <a:pt x="7460569" y="2500850"/>
                  </a:lnTo>
                  <a:lnTo>
                    <a:pt x="7451889" y="2450621"/>
                  </a:lnTo>
                  <a:lnTo>
                    <a:pt x="7442761" y="2400548"/>
                  </a:lnTo>
                  <a:lnTo>
                    <a:pt x="7433187" y="2350631"/>
                  </a:lnTo>
                  <a:lnTo>
                    <a:pt x="7423169" y="2300873"/>
                  </a:lnTo>
                  <a:lnTo>
                    <a:pt x="7412709" y="2251277"/>
                  </a:lnTo>
                  <a:lnTo>
                    <a:pt x="7401810" y="2201845"/>
                  </a:lnTo>
                  <a:lnTo>
                    <a:pt x="7390473" y="2152577"/>
                  </a:lnTo>
                  <a:lnTo>
                    <a:pt x="7378700" y="2103478"/>
                  </a:lnTo>
                  <a:lnTo>
                    <a:pt x="7366495" y="2054548"/>
                  </a:lnTo>
                  <a:lnTo>
                    <a:pt x="7353858" y="2005791"/>
                  </a:lnTo>
                  <a:lnTo>
                    <a:pt x="7340792" y="1957207"/>
                  </a:lnTo>
                  <a:lnTo>
                    <a:pt x="7327299" y="1908800"/>
                  </a:lnTo>
                  <a:lnTo>
                    <a:pt x="7313382" y="1860572"/>
                  </a:lnTo>
                  <a:lnTo>
                    <a:pt x="7299042" y="1812524"/>
                  </a:lnTo>
                  <a:lnTo>
                    <a:pt x="7284282" y="1764658"/>
                  </a:lnTo>
                  <a:lnTo>
                    <a:pt x="7269103" y="1716978"/>
                  </a:lnTo>
                  <a:lnTo>
                    <a:pt x="7253509" y="1669484"/>
                  </a:lnTo>
                  <a:lnTo>
                    <a:pt x="7237500" y="1622180"/>
                  </a:lnTo>
                  <a:lnTo>
                    <a:pt x="7221080" y="1575067"/>
                  </a:lnTo>
                  <a:lnTo>
                    <a:pt x="7204249" y="1528148"/>
                  </a:lnTo>
                  <a:lnTo>
                    <a:pt x="7187012" y="1481424"/>
                  </a:lnTo>
                  <a:lnTo>
                    <a:pt x="7169369" y="1434897"/>
                  </a:lnTo>
                  <a:lnTo>
                    <a:pt x="7151322" y="1388571"/>
                  </a:lnTo>
                  <a:lnTo>
                    <a:pt x="7132875" y="1342447"/>
                  </a:lnTo>
                  <a:lnTo>
                    <a:pt x="7114029" y="1296527"/>
                  </a:lnTo>
                  <a:lnTo>
                    <a:pt x="7094785" y="1250813"/>
                  </a:lnTo>
                  <a:lnTo>
                    <a:pt x="7075148" y="1205308"/>
                  </a:lnTo>
                  <a:lnTo>
                    <a:pt x="7055117" y="1160013"/>
                  </a:lnTo>
                  <a:lnTo>
                    <a:pt x="7034697" y="1114931"/>
                  </a:lnTo>
                  <a:lnTo>
                    <a:pt x="7013888" y="1070064"/>
                  </a:lnTo>
                  <a:lnTo>
                    <a:pt x="6992692" y="1025414"/>
                  </a:lnTo>
                  <a:lnTo>
                    <a:pt x="6971113" y="980983"/>
                  </a:lnTo>
                  <a:lnTo>
                    <a:pt x="6949153" y="936773"/>
                  </a:lnTo>
                  <a:lnTo>
                    <a:pt x="6926812" y="892787"/>
                  </a:lnTo>
                  <a:lnTo>
                    <a:pt x="6904094" y="849027"/>
                  </a:lnTo>
                  <a:lnTo>
                    <a:pt x="6881001" y="805494"/>
                  </a:lnTo>
                  <a:lnTo>
                    <a:pt x="6857534" y="762191"/>
                  </a:lnTo>
                  <a:lnTo>
                    <a:pt x="6833696" y="719120"/>
                  </a:lnTo>
                  <a:lnTo>
                    <a:pt x="6809490" y="676284"/>
                  </a:lnTo>
                  <a:lnTo>
                    <a:pt x="6784916" y="633684"/>
                  </a:lnTo>
                  <a:lnTo>
                    <a:pt x="6759978" y="591322"/>
                  </a:lnTo>
                  <a:lnTo>
                    <a:pt x="6734677" y="549201"/>
                  </a:lnTo>
                  <a:lnTo>
                    <a:pt x="6709016" y="507322"/>
                  </a:lnTo>
                  <a:lnTo>
                    <a:pt x="6682997" y="465689"/>
                  </a:lnTo>
                  <a:lnTo>
                    <a:pt x="6656622" y="424302"/>
                  </a:lnTo>
                  <a:lnTo>
                    <a:pt x="6629892" y="383165"/>
                  </a:lnTo>
                  <a:lnTo>
                    <a:pt x="6602811" y="342279"/>
                  </a:lnTo>
                  <a:lnTo>
                    <a:pt x="6575381" y="301646"/>
                  </a:lnTo>
                  <a:lnTo>
                    <a:pt x="6547602" y="261270"/>
                  </a:lnTo>
                  <a:lnTo>
                    <a:pt x="6519479" y="221151"/>
                  </a:lnTo>
                  <a:lnTo>
                    <a:pt x="6491012" y="181291"/>
                  </a:lnTo>
                  <a:lnTo>
                    <a:pt x="6462204" y="141694"/>
                  </a:lnTo>
                  <a:lnTo>
                    <a:pt x="6433058" y="102361"/>
                  </a:lnTo>
                  <a:lnTo>
                    <a:pt x="6352540" y="0"/>
                  </a:lnTo>
                  <a:close/>
                </a:path>
              </a:pathLst>
            </a:custGeom>
            <a:solidFill>
              <a:srgbClr val="A03E0A"/>
            </a:solidFill>
          </p:spPr>
          <p:txBody>
            <a:bodyPr wrap="square" lIns="0" tIns="0" rIns="0" bIns="0" rtlCol="0"/>
            <a:lstStyle/>
            <a:p>
              <a:endParaRPr>
                <a:latin typeface="Times New Roman" panose="02020603050405020304" pitchFamily="18" charset="0"/>
              </a:endParaRPr>
            </a:p>
          </p:txBody>
        </p:sp>
        <p:pic>
          <p:nvPicPr>
            <p:cNvPr id="7" name="object 7"/>
            <p:cNvPicPr/>
            <p:nvPr/>
          </p:nvPicPr>
          <p:blipFill>
            <a:blip r:embed="rId5" cstate="print"/>
            <a:stretch>
              <a:fillRect/>
            </a:stretch>
          </p:blipFill>
          <p:spPr>
            <a:xfrm>
              <a:off x="0" y="0"/>
              <a:ext cx="7681722" cy="6857997"/>
            </a:xfrm>
            <a:prstGeom prst="rect">
              <a:avLst/>
            </a:prstGeom>
          </p:spPr>
        </p:pic>
        <p:sp>
          <p:nvSpPr>
            <p:cNvPr id="8" name="object 8"/>
            <p:cNvSpPr/>
            <p:nvPr/>
          </p:nvSpPr>
          <p:spPr>
            <a:xfrm>
              <a:off x="0" y="0"/>
              <a:ext cx="7536180" cy="6858000"/>
            </a:xfrm>
            <a:custGeom>
              <a:avLst/>
              <a:gdLst/>
              <a:ahLst/>
              <a:cxnLst/>
              <a:rect l="l" t="t" r="r" b="b"/>
              <a:pathLst>
                <a:path w="7536180" h="6858000">
                  <a:moveTo>
                    <a:pt x="6351270" y="0"/>
                  </a:moveTo>
                  <a:lnTo>
                    <a:pt x="0" y="0"/>
                  </a:lnTo>
                  <a:lnTo>
                    <a:pt x="0" y="6857999"/>
                  </a:lnTo>
                  <a:lnTo>
                    <a:pt x="6351270" y="6857999"/>
                  </a:lnTo>
                  <a:lnTo>
                    <a:pt x="6431661" y="6755582"/>
                  </a:lnTo>
                  <a:lnTo>
                    <a:pt x="6460802" y="6716253"/>
                  </a:lnTo>
                  <a:lnTo>
                    <a:pt x="6489605" y="6676660"/>
                  </a:lnTo>
                  <a:lnTo>
                    <a:pt x="6518066" y="6636805"/>
                  </a:lnTo>
                  <a:lnTo>
                    <a:pt x="6546185" y="6596690"/>
                  </a:lnTo>
                  <a:lnTo>
                    <a:pt x="6573959" y="6556317"/>
                  </a:lnTo>
                  <a:lnTo>
                    <a:pt x="6601385" y="6515688"/>
                  </a:lnTo>
                  <a:lnTo>
                    <a:pt x="6628461" y="6474805"/>
                  </a:lnTo>
                  <a:lnTo>
                    <a:pt x="6655186" y="6433671"/>
                  </a:lnTo>
                  <a:lnTo>
                    <a:pt x="6681558" y="6392288"/>
                  </a:lnTo>
                  <a:lnTo>
                    <a:pt x="6707573" y="6350657"/>
                  </a:lnTo>
                  <a:lnTo>
                    <a:pt x="6733230" y="6308782"/>
                  </a:lnTo>
                  <a:lnTo>
                    <a:pt x="6758527" y="6266663"/>
                  </a:lnTo>
                  <a:lnTo>
                    <a:pt x="6783461" y="6224304"/>
                  </a:lnTo>
                  <a:lnTo>
                    <a:pt x="6808031" y="6181706"/>
                  </a:lnTo>
                  <a:lnTo>
                    <a:pt x="6832235" y="6138871"/>
                  </a:lnTo>
                  <a:lnTo>
                    <a:pt x="6856069" y="6095802"/>
                  </a:lnTo>
                  <a:lnTo>
                    <a:pt x="6879532" y="6052502"/>
                  </a:lnTo>
                  <a:lnTo>
                    <a:pt x="6902623" y="6008971"/>
                  </a:lnTo>
                  <a:lnTo>
                    <a:pt x="6925338" y="5965212"/>
                  </a:lnTo>
                  <a:lnTo>
                    <a:pt x="6947676" y="5921227"/>
                  </a:lnTo>
                  <a:lnTo>
                    <a:pt x="6969634" y="5877019"/>
                  </a:lnTo>
                  <a:lnTo>
                    <a:pt x="6991210" y="5832589"/>
                  </a:lnTo>
                  <a:lnTo>
                    <a:pt x="7012403" y="5787941"/>
                  </a:lnTo>
                  <a:lnTo>
                    <a:pt x="7033209" y="5743074"/>
                  </a:lnTo>
                  <a:lnTo>
                    <a:pt x="7053628" y="5697993"/>
                  </a:lnTo>
                  <a:lnTo>
                    <a:pt x="7073656" y="5652700"/>
                  </a:lnTo>
                  <a:lnTo>
                    <a:pt x="7093292" y="5607195"/>
                  </a:lnTo>
                  <a:lnTo>
                    <a:pt x="7112533" y="5561482"/>
                  </a:lnTo>
                  <a:lnTo>
                    <a:pt x="7131377" y="5515562"/>
                  </a:lnTo>
                  <a:lnTo>
                    <a:pt x="7149823" y="5469439"/>
                  </a:lnTo>
                  <a:lnTo>
                    <a:pt x="7167867" y="5423113"/>
                  </a:lnTo>
                  <a:lnTo>
                    <a:pt x="7185509" y="5376587"/>
                  </a:lnTo>
                  <a:lnTo>
                    <a:pt x="7202745" y="5329863"/>
                  </a:lnTo>
                  <a:lnTo>
                    <a:pt x="7219573" y="5282944"/>
                  </a:lnTo>
                  <a:lnTo>
                    <a:pt x="7235993" y="5235831"/>
                  </a:lnTo>
                  <a:lnTo>
                    <a:pt x="7252000" y="5188527"/>
                  </a:lnTo>
                  <a:lnTo>
                    <a:pt x="7267593" y="5141033"/>
                  </a:lnTo>
                  <a:lnTo>
                    <a:pt x="7282771" y="5093353"/>
                  </a:lnTo>
                  <a:lnTo>
                    <a:pt x="7297530" y="5045487"/>
                  </a:lnTo>
                  <a:lnTo>
                    <a:pt x="7311869" y="4997439"/>
                  </a:lnTo>
                  <a:lnTo>
                    <a:pt x="7325785" y="4949210"/>
                  </a:lnTo>
                  <a:lnTo>
                    <a:pt x="7339277" y="4900803"/>
                  </a:lnTo>
                  <a:lnTo>
                    <a:pt x="7352342" y="4852219"/>
                  </a:lnTo>
                  <a:lnTo>
                    <a:pt x="7364978" y="4803461"/>
                  </a:lnTo>
                  <a:lnTo>
                    <a:pt x="7377183" y="4754531"/>
                  </a:lnTo>
                  <a:lnTo>
                    <a:pt x="7388954" y="4705431"/>
                  </a:lnTo>
                  <a:lnTo>
                    <a:pt x="7400291" y="4656164"/>
                  </a:lnTo>
                  <a:lnTo>
                    <a:pt x="7411190" y="4606731"/>
                  </a:lnTo>
                  <a:lnTo>
                    <a:pt x="7421649" y="4557134"/>
                  </a:lnTo>
                  <a:lnTo>
                    <a:pt x="7431667" y="4507376"/>
                  </a:lnTo>
                  <a:lnTo>
                    <a:pt x="7441240" y="4457459"/>
                  </a:lnTo>
                  <a:lnTo>
                    <a:pt x="7450368" y="4407385"/>
                  </a:lnTo>
                  <a:lnTo>
                    <a:pt x="7459047" y="4357156"/>
                  </a:lnTo>
                  <a:lnTo>
                    <a:pt x="7467276" y="4306774"/>
                  </a:lnTo>
                  <a:lnTo>
                    <a:pt x="7475052" y="4256242"/>
                  </a:lnTo>
                  <a:lnTo>
                    <a:pt x="7482374" y="4205561"/>
                  </a:lnTo>
                  <a:lnTo>
                    <a:pt x="7489239" y="4154734"/>
                  </a:lnTo>
                  <a:lnTo>
                    <a:pt x="7495644" y="4103763"/>
                  </a:lnTo>
                  <a:lnTo>
                    <a:pt x="7501589" y="4052650"/>
                  </a:lnTo>
                  <a:lnTo>
                    <a:pt x="7507071" y="4001397"/>
                  </a:lnTo>
                  <a:lnTo>
                    <a:pt x="7512087" y="3950006"/>
                  </a:lnTo>
                  <a:lnTo>
                    <a:pt x="7516636" y="3898480"/>
                  </a:lnTo>
                  <a:lnTo>
                    <a:pt x="7520714" y="3846820"/>
                  </a:lnTo>
                  <a:lnTo>
                    <a:pt x="7524322" y="3795030"/>
                  </a:lnTo>
                  <a:lnTo>
                    <a:pt x="7527455" y="3743110"/>
                  </a:lnTo>
                  <a:lnTo>
                    <a:pt x="7530112" y="3691063"/>
                  </a:lnTo>
                  <a:lnTo>
                    <a:pt x="7532290" y="3638891"/>
                  </a:lnTo>
                  <a:lnTo>
                    <a:pt x="7533989" y="3586597"/>
                  </a:lnTo>
                  <a:lnTo>
                    <a:pt x="7535204" y="3534182"/>
                  </a:lnTo>
                  <a:lnTo>
                    <a:pt x="7535935" y="3481649"/>
                  </a:lnTo>
                  <a:lnTo>
                    <a:pt x="7536180" y="3429000"/>
                  </a:lnTo>
                  <a:lnTo>
                    <a:pt x="7535935" y="3376350"/>
                  </a:lnTo>
                  <a:lnTo>
                    <a:pt x="7535204" y="3323817"/>
                  </a:lnTo>
                  <a:lnTo>
                    <a:pt x="7533989" y="3271402"/>
                  </a:lnTo>
                  <a:lnTo>
                    <a:pt x="7532290" y="3219108"/>
                  </a:lnTo>
                  <a:lnTo>
                    <a:pt x="7530112" y="3166937"/>
                  </a:lnTo>
                  <a:lnTo>
                    <a:pt x="7527455" y="3114890"/>
                  </a:lnTo>
                  <a:lnTo>
                    <a:pt x="7524322" y="3062971"/>
                  </a:lnTo>
                  <a:lnTo>
                    <a:pt x="7520714" y="3011180"/>
                  </a:lnTo>
                  <a:lnTo>
                    <a:pt x="7516636" y="2959521"/>
                  </a:lnTo>
                  <a:lnTo>
                    <a:pt x="7512087" y="2907995"/>
                  </a:lnTo>
                  <a:lnTo>
                    <a:pt x="7507071" y="2856605"/>
                  </a:lnTo>
                  <a:lnTo>
                    <a:pt x="7501589" y="2805353"/>
                  </a:lnTo>
                  <a:lnTo>
                    <a:pt x="7495644" y="2754240"/>
                  </a:lnTo>
                  <a:lnTo>
                    <a:pt x="7489239" y="2703269"/>
                  </a:lnTo>
                  <a:lnTo>
                    <a:pt x="7482374" y="2652443"/>
                  </a:lnTo>
                  <a:lnTo>
                    <a:pt x="7475052" y="2601763"/>
                  </a:lnTo>
                  <a:lnTo>
                    <a:pt x="7467276" y="2551231"/>
                  </a:lnTo>
                  <a:lnTo>
                    <a:pt x="7459047" y="2500850"/>
                  </a:lnTo>
                  <a:lnTo>
                    <a:pt x="7450368" y="2450621"/>
                  </a:lnTo>
                  <a:lnTo>
                    <a:pt x="7441240" y="2400548"/>
                  </a:lnTo>
                  <a:lnTo>
                    <a:pt x="7431667" y="2350631"/>
                  </a:lnTo>
                  <a:lnTo>
                    <a:pt x="7421649" y="2300873"/>
                  </a:lnTo>
                  <a:lnTo>
                    <a:pt x="7411190" y="2251277"/>
                  </a:lnTo>
                  <a:lnTo>
                    <a:pt x="7400291" y="2201845"/>
                  </a:lnTo>
                  <a:lnTo>
                    <a:pt x="7388954" y="2152577"/>
                  </a:lnTo>
                  <a:lnTo>
                    <a:pt x="7377183" y="2103478"/>
                  </a:lnTo>
                  <a:lnTo>
                    <a:pt x="7364978" y="2054548"/>
                  </a:lnTo>
                  <a:lnTo>
                    <a:pt x="7352342" y="2005791"/>
                  </a:lnTo>
                  <a:lnTo>
                    <a:pt x="7339277" y="1957207"/>
                  </a:lnTo>
                  <a:lnTo>
                    <a:pt x="7325785" y="1908800"/>
                  </a:lnTo>
                  <a:lnTo>
                    <a:pt x="7311869" y="1860572"/>
                  </a:lnTo>
                  <a:lnTo>
                    <a:pt x="7297530" y="1812524"/>
                  </a:lnTo>
                  <a:lnTo>
                    <a:pt x="7282771" y="1764658"/>
                  </a:lnTo>
                  <a:lnTo>
                    <a:pt x="7267593" y="1716978"/>
                  </a:lnTo>
                  <a:lnTo>
                    <a:pt x="7252000" y="1669484"/>
                  </a:lnTo>
                  <a:lnTo>
                    <a:pt x="7235993" y="1622180"/>
                  </a:lnTo>
                  <a:lnTo>
                    <a:pt x="7219573" y="1575067"/>
                  </a:lnTo>
                  <a:lnTo>
                    <a:pt x="7202745" y="1528148"/>
                  </a:lnTo>
                  <a:lnTo>
                    <a:pt x="7185509" y="1481424"/>
                  </a:lnTo>
                  <a:lnTo>
                    <a:pt x="7167867" y="1434897"/>
                  </a:lnTo>
                  <a:lnTo>
                    <a:pt x="7149823" y="1388571"/>
                  </a:lnTo>
                  <a:lnTo>
                    <a:pt x="7131377" y="1342447"/>
                  </a:lnTo>
                  <a:lnTo>
                    <a:pt x="7112533" y="1296527"/>
                  </a:lnTo>
                  <a:lnTo>
                    <a:pt x="7093292" y="1250813"/>
                  </a:lnTo>
                  <a:lnTo>
                    <a:pt x="7073656" y="1205308"/>
                  </a:lnTo>
                  <a:lnTo>
                    <a:pt x="7053628" y="1160013"/>
                  </a:lnTo>
                  <a:lnTo>
                    <a:pt x="7033209" y="1114931"/>
                  </a:lnTo>
                  <a:lnTo>
                    <a:pt x="7012403" y="1070064"/>
                  </a:lnTo>
                  <a:lnTo>
                    <a:pt x="6991210" y="1025414"/>
                  </a:lnTo>
                  <a:lnTo>
                    <a:pt x="6969634" y="980983"/>
                  </a:lnTo>
                  <a:lnTo>
                    <a:pt x="6947676" y="936773"/>
                  </a:lnTo>
                  <a:lnTo>
                    <a:pt x="6925338" y="892787"/>
                  </a:lnTo>
                  <a:lnTo>
                    <a:pt x="6902623" y="849027"/>
                  </a:lnTo>
                  <a:lnTo>
                    <a:pt x="6879532" y="805494"/>
                  </a:lnTo>
                  <a:lnTo>
                    <a:pt x="6856069" y="762191"/>
                  </a:lnTo>
                  <a:lnTo>
                    <a:pt x="6832235" y="719120"/>
                  </a:lnTo>
                  <a:lnTo>
                    <a:pt x="6808031" y="676284"/>
                  </a:lnTo>
                  <a:lnTo>
                    <a:pt x="6783461" y="633684"/>
                  </a:lnTo>
                  <a:lnTo>
                    <a:pt x="6758527" y="591322"/>
                  </a:lnTo>
                  <a:lnTo>
                    <a:pt x="6733230" y="549201"/>
                  </a:lnTo>
                  <a:lnTo>
                    <a:pt x="6707573" y="507322"/>
                  </a:lnTo>
                  <a:lnTo>
                    <a:pt x="6681558" y="465689"/>
                  </a:lnTo>
                  <a:lnTo>
                    <a:pt x="6655186" y="424302"/>
                  </a:lnTo>
                  <a:lnTo>
                    <a:pt x="6628461" y="383165"/>
                  </a:lnTo>
                  <a:lnTo>
                    <a:pt x="6601385" y="342279"/>
                  </a:lnTo>
                  <a:lnTo>
                    <a:pt x="6573959" y="301646"/>
                  </a:lnTo>
                  <a:lnTo>
                    <a:pt x="6546185" y="261270"/>
                  </a:lnTo>
                  <a:lnTo>
                    <a:pt x="6518066" y="221151"/>
                  </a:lnTo>
                  <a:lnTo>
                    <a:pt x="6489605" y="181291"/>
                  </a:lnTo>
                  <a:lnTo>
                    <a:pt x="6460802" y="141694"/>
                  </a:lnTo>
                  <a:lnTo>
                    <a:pt x="6431661" y="102361"/>
                  </a:lnTo>
                  <a:lnTo>
                    <a:pt x="6351270" y="0"/>
                  </a:lnTo>
                  <a:close/>
                </a:path>
              </a:pathLst>
            </a:custGeom>
            <a:solidFill>
              <a:srgbClr val="FFFFFF"/>
            </a:solidFill>
          </p:spPr>
          <p:txBody>
            <a:bodyPr wrap="square" lIns="0" tIns="0" rIns="0" bIns="0" rtlCol="0"/>
            <a:lstStyle/>
            <a:p>
              <a:endParaRPr>
                <a:latin typeface="Times New Roman" panose="02020603050405020304" pitchFamily="18" charset="0"/>
              </a:endParaRPr>
            </a:p>
          </p:txBody>
        </p:sp>
        <p:sp>
          <p:nvSpPr>
            <p:cNvPr id="9" name="object 9"/>
            <p:cNvSpPr/>
            <p:nvPr/>
          </p:nvSpPr>
          <p:spPr>
            <a:xfrm>
              <a:off x="660654" y="3830573"/>
              <a:ext cx="6489700" cy="193675"/>
            </a:xfrm>
            <a:custGeom>
              <a:avLst/>
              <a:gdLst/>
              <a:ahLst/>
              <a:cxnLst/>
              <a:rect l="l" t="t" r="r" b="b"/>
              <a:pathLst>
                <a:path w="6489700" h="193675">
                  <a:moveTo>
                    <a:pt x="6489192" y="0"/>
                  </a:moveTo>
                  <a:lnTo>
                    <a:pt x="517156" y="0"/>
                  </a:lnTo>
                  <a:lnTo>
                    <a:pt x="234975" y="193548"/>
                  </a:lnTo>
                  <a:lnTo>
                    <a:pt x="234828" y="144946"/>
                  </a:lnTo>
                  <a:lnTo>
                    <a:pt x="233775" y="96774"/>
                  </a:lnTo>
                  <a:lnTo>
                    <a:pt x="232721" y="48601"/>
                  </a:lnTo>
                  <a:lnTo>
                    <a:pt x="232575" y="0"/>
                  </a:lnTo>
                  <a:lnTo>
                    <a:pt x="0" y="0"/>
                  </a:lnTo>
                </a:path>
              </a:pathLst>
            </a:custGeom>
            <a:ln w="28574">
              <a:solidFill>
                <a:srgbClr val="006C39"/>
              </a:solidFill>
            </a:ln>
          </p:spPr>
          <p:txBody>
            <a:bodyPr wrap="square" lIns="0" tIns="0" rIns="0" bIns="0" rtlCol="0"/>
            <a:lstStyle/>
            <a:p>
              <a:endParaRPr>
                <a:latin typeface="Times New Roman" panose="02020603050405020304" pitchFamily="18" charset="0"/>
              </a:endParaRPr>
            </a:p>
          </p:txBody>
        </p:sp>
      </p:grpSp>
      <p:grpSp>
        <p:nvGrpSpPr>
          <p:cNvPr id="12" name="object 12"/>
          <p:cNvGrpSpPr/>
          <p:nvPr/>
        </p:nvGrpSpPr>
        <p:grpSpPr>
          <a:xfrm>
            <a:off x="672084" y="0"/>
            <a:ext cx="11519916" cy="6813801"/>
            <a:chOff x="672084" y="0"/>
            <a:chExt cx="11519916" cy="6813801"/>
          </a:xfrm>
        </p:grpSpPr>
        <p:pic>
          <p:nvPicPr>
            <p:cNvPr id="13" name="object 13"/>
            <p:cNvPicPr/>
            <p:nvPr/>
          </p:nvPicPr>
          <p:blipFill>
            <a:blip r:embed="rId6" cstate="print"/>
            <a:stretch>
              <a:fillRect/>
            </a:stretch>
          </p:blipFill>
          <p:spPr>
            <a:xfrm>
              <a:off x="8250936" y="0"/>
              <a:ext cx="3941064" cy="6813801"/>
            </a:xfrm>
            <a:prstGeom prst="rect">
              <a:avLst/>
            </a:prstGeom>
          </p:spPr>
        </p:pic>
        <p:pic>
          <p:nvPicPr>
            <p:cNvPr id="14" name="object 14"/>
            <p:cNvPicPr/>
            <p:nvPr/>
          </p:nvPicPr>
          <p:blipFill>
            <a:blip r:embed="rId7" cstate="print"/>
            <a:stretch>
              <a:fillRect/>
            </a:stretch>
          </p:blipFill>
          <p:spPr>
            <a:xfrm>
              <a:off x="8250936" y="2197607"/>
              <a:ext cx="3243072" cy="2462784"/>
            </a:xfrm>
            <a:prstGeom prst="rect">
              <a:avLst/>
            </a:prstGeom>
          </p:spPr>
        </p:pic>
        <p:pic>
          <p:nvPicPr>
            <p:cNvPr id="15" name="object 15"/>
            <p:cNvPicPr/>
            <p:nvPr/>
          </p:nvPicPr>
          <p:blipFill>
            <a:blip r:embed="rId8" cstate="print"/>
            <a:stretch>
              <a:fillRect/>
            </a:stretch>
          </p:blipFill>
          <p:spPr>
            <a:xfrm>
              <a:off x="2737104" y="6101334"/>
              <a:ext cx="213359" cy="240029"/>
            </a:xfrm>
            <a:prstGeom prst="rect">
              <a:avLst/>
            </a:prstGeom>
          </p:spPr>
        </p:pic>
        <p:pic>
          <p:nvPicPr>
            <p:cNvPr id="16" name="object 16"/>
            <p:cNvPicPr/>
            <p:nvPr/>
          </p:nvPicPr>
          <p:blipFill>
            <a:blip r:embed="rId9" cstate="print"/>
            <a:stretch>
              <a:fillRect/>
            </a:stretch>
          </p:blipFill>
          <p:spPr>
            <a:xfrm>
              <a:off x="3090672" y="6147191"/>
              <a:ext cx="119451" cy="178932"/>
            </a:xfrm>
            <a:prstGeom prst="rect">
              <a:avLst/>
            </a:prstGeom>
          </p:spPr>
        </p:pic>
        <p:pic>
          <p:nvPicPr>
            <p:cNvPr id="17" name="object 17"/>
            <p:cNvPicPr/>
            <p:nvPr/>
          </p:nvPicPr>
          <p:blipFill>
            <a:blip r:embed="rId10" cstate="print"/>
            <a:stretch>
              <a:fillRect/>
            </a:stretch>
          </p:blipFill>
          <p:spPr>
            <a:xfrm>
              <a:off x="2127503" y="6085332"/>
              <a:ext cx="215788" cy="270075"/>
            </a:xfrm>
            <a:prstGeom prst="rect">
              <a:avLst/>
            </a:prstGeom>
          </p:spPr>
        </p:pic>
        <p:pic>
          <p:nvPicPr>
            <p:cNvPr id="18" name="object 18"/>
            <p:cNvPicPr/>
            <p:nvPr/>
          </p:nvPicPr>
          <p:blipFill>
            <a:blip r:embed="rId11" cstate="print"/>
            <a:stretch>
              <a:fillRect/>
            </a:stretch>
          </p:blipFill>
          <p:spPr>
            <a:xfrm>
              <a:off x="2468324" y="6146291"/>
              <a:ext cx="125190" cy="149351"/>
            </a:xfrm>
            <a:prstGeom prst="rect">
              <a:avLst/>
            </a:prstGeom>
          </p:spPr>
        </p:pic>
        <p:pic>
          <p:nvPicPr>
            <p:cNvPr id="19" name="object 19"/>
            <p:cNvPicPr/>
            <p:nvPr/>
          </p:nvPicPr>
          <p:blipFill>
            <a:blip r:embed="rId12" cstate="print"/>
            <a:stretch>
              <a:fillRect/>
            </a:stretch>
          </p:blipFill>
          <p:spPr>
            <a:xfrm>
              <a:off x="1246631" y="6117335"/>
              <a:ext cx="189007" cy="202692"/>
            </a:xfrm>
            <a:prstGeom prst="rect">
              <a:avLst/>
            </a:prstGeom>
          </p:spPr>
        </p:pic>
        <p:sp>
          <p:nvSpPr>
            <p:cNvPr id="20" name="object 20"/>
            <p:cNvSpPr/>
            <p:nvPr/>
          </p:nvSpPr>
          <p:spPr>
            <a:xfrm>
              <a:off x="672084" y="6084061"/>
              <a:ext cx="218440" cy="275590"/>
            </a:xfrm>
            <a:custGeom>
              <a:avLst/>
              <a:gdLst/>
              <a:ahLst/>
              <a:cxnLst/>
              <a:rect l="l" t="t" r="r" b="b"/>
              <a:pathLst>
                <a:path w="218440" h="275589">
                  <a:moveTo>
                    <a:pt x="86868" y="212648"/>
                  </a:moveTo>
                  <a:lnTo>
                    <a:pt x="85153" y="207543"/>
                  </a:lnTo>
                  <a:lnTo>
                    <a:pt x="74866" y="202438"/>
                  </a:lnTo>
                  <a:lnTo>
                    <a:pt x="67144" y="232854"/>
                  </a:lnTo>
                  <a:lnTo>
                    <a:pt x="59436" y="261975"/>
                  </a:lnTo>
                  <a:lnTo>
                    <a:pt x="59436" y="265379"/>
                  </a:lnTo>
                  <a:lnTo>
                    <a:pt x="62865" y="268782"/>
                  </a:lnTo>
                  <a:lnTo>
                    <a:pt x="69723" y="272186"/>
                  </a:lnTo>
                  <a:lnTo>
                    <a:pt x="74866" y="275590"/>
                  </a:lnTo>
                  <a:lnTo>
                    <a:pt x="79362" y="247738"/>
                  </a:lnTo>
                  <a:lnTo>
                    <a:pt x="81851" y="234200"/>
                  </a:lnTo>
                  <a:lnTo>
                    <a:pt x="85153" y="221145"/>
                  </a:lnTo>
                  <a:lnTo>
                    <a:pt x="86868" y="212648"/>
                  </a:lnTo>
                  <a:close/>
                </a:path>
                <a:path w="218440" h="275589">
                  <a:moveTo>
                    <a:pt x="217932" y="193052"/>
                  </a:moveTo>
                  <a:lnTo>
                    <a:pt x="200901" y="186702"/>
                  </a:lnTo>
                  <a:lnTo>
                    <a:pt x="194094" y="185432"/>
                  </a:lnTo>
                  <a:lnTo>
                    <a:pt x="181610" y="185432"/>
                  </a:lnTo>
                  <a:lnTo>
                    <a:pt x="169608" y="187960"/>
                  </a:lnTo>
                  <a:lnTo>
                    <a:pt x="157937" y="191782"/>
                  </a:lnTo>
                  <a:lnTo>
                    <a:pt x="146418" y="196850"/>
                  </a:lnTo>
                  <a:lnTo>
                    <a:pt x="144716" y="198132"/>
                  </a:lnTo>
                  <a:lnTo>
                    <a:pt x="139611" y="198132"/>
                  </a:lnTo>
                  <a:lnTo>
                    <a:pt x="156641" y="176530"/>
                  </a:lnTo>
                  <a:lnTo>
                    <a:pt x="163449" y="176530"/>
                  </a:lnTo>
                  <a:lnTo>
                    <a:pt x="170256" y="175260"/>
                  </a:lnTo>
                  <a:lnTo>
                    <a:pt x="182181" y="175260"/>
                  </a:lnTo>
                  <a:lnTo>
                    <a:pt x="187286" y="172732"/>
                  </a:lnTo>
                  <a:lnTo>
                    <a:pt x="189318" y="165100"/>
                  </a:lnTo>
                  <a:lnTo>
                    <a:pt x="190347" y="161302"/>
                  </a:lnTo>
                  <a:lnTo>
                    <a:pt x="190690" y="160032"/>
                  </a:lnTo>
                  <a:lnTo>
                    <a:pt x="188137" y="156210"/>
                  </a:lnTo>
                  <a:lnTo>
                    <a:pt x="187286" y="154952"/>
                  </a:lnTo>
                  <a:lnTo>
                    <a:pt x="182740" y="152400"/>
                  </a:lnTo>
                  <a:lnTo>
                    <a:pt x="180479" y="151130"/>
                  </a:lnTo>
                  <a:lnTo>
                    <a:pt x="178777" y="149860"/>
                  </a:lnTo>
                  <a:lnTo>
                    <a:pt x="175361" y="149860"/>
                  </a:lnTo>
                  <a:lnTo>
                    <a:pt x="171958" y="147332"/>
                  </a:lnTo>
                  <a:lnTo>
                    <a:pt x="175361" y="144780"/>
                  </a:lnTo>
                  <a:lnTo>
                    <a:pt x="177063" y="144780"/>
                  </a:lnTo>
                  <a:lnTo>
                    <a:pt x="185585" y="140982"/>
                  </a:lnTo>
                  <a:lnTo>
                    <a:pt x="188988" y="134632"/>
                  </a:lnTo>
                  <a:lnTo>
                    <a:pt x="187286" y="125730"/>
                  </a:lnTo>
                  <a:lnTo>
                    <a:pt x="187286" y="120650"/>
                  </a:lnTo>
                  <a:lnTo>
                    <a:pt x="187286" y="116852"/>
                  </a:lnTo>
                  <a:lnTo>
                    <a:pt x="173659" y="111760"/>
                  </a:lnTo>
                  <a:lnTo>
                    <a:pt x="169392" y="110502"/>
                  </a:lnTo>
                  <a:lnTo>
                    <a:pt x="165150" y="109245"/>
                  </a:lnTo>
                  <a:lnTo>
                    <a:pt x="165150" y="124460"/>
                  </a:lnTo>
                  <a:lnTo>
                    <a:pt x="161747" y="129552"/>
                  </a:lnTo>
                  <a:lnTo>
                    <a:pt x="137909" y="152400"/>
                  </a:lnTo>
                  <a:lnTo>
                    <a:pt x="136207" y="152400"/>
                  </a:lnTo>
                  <a:lnTo>
                    <a:pt x="136207" y="151130"/>
                  </a:lnTo>
                  <a:lnTo>
                    <a:pt x="134505" y="151130"/>
                  </a:lnTo>
                  <a:lnTo>
                    <a:pt x="137909" y="140982"/>
                  </a:lnTo>
                  <a:lnTo>
                    <a:pt x="137909" y="124460"/>
                  </a:lnTo>
                  <a:lnTo>
                    <a:pt x="137909" y="120650"/>
                  </a:lnTo>
                  <a:lnTo>
                    <a:pt x="161747" y="120650"/>
                  </a:lnTo>
                  <a:lnTo>
                    <a:pt x="165150" y="124460"/>
                  </a:lnTo>
                  <a:lnTo>
                    <a:pt x="165150" y="109245"/>
                  </a:lnTo>
                  <a:lnTo>
                    <a:pt x="160858" y="107950"/>
                  </a:lnTo>
                  <a:lnTo>
                    <a:pt x="134632" y="107950"/>
                  </a:lnTo>
                  <a:lnTo>
                    <a:pt x="129425" y="108927"/>
                  </a:lnTo>
                  <a:lnTo>
                    <a:pt x="129425" y="135902"/>
                  </a:lnTo>
                  <a:lnTo>
                    <a:pt x="127050" y="146050"/>
                  </a:lnTo>
                  <a:lnTo>
                    <a:pt x="122453" y="152400"/>
                  </a:lnTo>
                  <a:lnTo>
                    <a:pt x="115773" y="156210"/>
                  </a:lnTo>
                  <a:lnTo>
                    <a:pt x="115773" y="149860"/>
                  </a:lnTo>
                  <a:lnTo>
                    <a:pt x="114071" y="142252"/>
                  </a:lnTo>
                  <a:lnTo>
                    <a:pt x="114071" y="137160"/>
                  </a:lnTo>
                  <a:lnTo>
                    <a:pt x="114071" y="132080"/>
                  </a:lnTo>
                  <a:lnTo>
                    <a:pt x="115773" y="130810"/>
                  </a:lnTo>
                  <a:lnTo>
                    <a:pt x="117475" y="130810"/>
                  </a:lnTo>
                  <a:lnTo>
                    <a:pt x="118605" y="129552"/>
                  </a:lnTo>
                  <a:lnTo>
                    <a:pt x="120878" y="127000"/>
                  </a:lnTo>
                  <a:lnTo>
                    <a:pt x="124294" y="125730"/>
                  </a:lnTo>
                  <a:lnTo>
                    <a:pt x="129400" y="124460"/>
                  </a:lnTo>
                  <a:lnTo>
                    <a:pt x="129425" y="135902"/>
                  </a:lnTo>
                  <a:lnTo>
                    <a:pt x="129425" y="108927"/>
                  </a:lnTo>
                  <a:lnTo>
                    <a:pt x="120878" y="110502"/>
                  </a:lnTo>
                  <a:lnTo>
                    <a:pt x="124294" y="104152"/>
                  </a:lnTo>
                  <a:lnTo>
                    <a:pt x="125996" y="99060"/>
                  </a:lnTo>
                  <a:lnTo>
                    <a:pt x="129400" y="91452"/>
                  </a:lnTo>
                  <a:lnTo>
                    <a:pt x="131102" y="86360"/>
                  </a:lnTo>
                  <a:lnTo>
                    <a:pt x="132803" y="85102"/>
                  </a:lnTo>
                  <a:lnTo>
                    <a:pt x="139611" y="85102"/>
                  </a:lnTo>
                  <a:lnTo>
                    <a:pt x="175361" y="74930"/>
                  </a:lnTo>
                  <a:lnTo>
                    <a:pt x="178777" y="74930"/>
                  </a:lnTo>
                  <a:lnTo>
                    <a:pt x="180479" y="71132"/>
                  </a:lnTo>
                  <a:lnTo>
                    <a:pt x="180479" y="69850"/>
                  </a:lnTo>
                  <a:lnTo>
                    <a:pt x="180479" y="66052"/>
                  </a:lnTo>
                  <a:lnTo>
                    <a:pt x="171958" y="59702"/>
                  </a:lnTo>
                  <a:lnTo>
                    <a:pt x="166852" y="59702"/>
                  </a:lnTo>
                  <a:lnTo>
                    <a:pt x="163449" y="60960"/>
                  </a:lnTo>
                  <a:lnTo>
                    <a:pt x="156794" y="62230"/>
                  </a:lnTo>
                  <a:lnTo>
                    <a:pt x="142849" y="67310"/>
                  </a:lnTo>
                  <a:lnTo>
                    <a:pt x="136207" y="69850"/>
                  </a:lnTo>
                  <a:lnTo>
                    <a:pt x="139369" y="55880"/>
                  </a:lnTo>
                  <a:lnTo>
                    <a:pt x="142367" y="41910"/>
                  </a:lnTo>
                  <a:lnTo>
                    <a:pt x="146977" y="30480"/>
                  </a:lnTo>
                  <a:lnTo>
                    <a:pt x="154940" y="19050"/>
                  </a:lnTo>
                  <a:lnTo>
                    <a:pt x="160045" y="15252"/>
                  </a:lnTo>
                  <a:lnTo>
                    <a:pt x="156641" y="7632"/>
                  </a:lnTo>
                  <a:lnTo>
                    <a:pt x="143014" y="0"/>
                  </a:lnTo>
                  <a:lnTo>
                    <a:pt x="143014" y="5080"/>
                  </a:lnTo>
                  <a:lnTo>
                    <a:pt x="141312" y="10160"/>
                  </a:lnTo>
                  <a:lnTo>
                    <a:pt x="136194" y="24130"/>
                  </a:lnTo>
                  <a:lnTo>
                    <a:pt x="131089" y="36830"/>
                  </a:lnTo>
                  <a:lnTo>
                    <a:pt x="120878" y="64782"/>
                  </a:lnTo>
                  <a:lnTo>
                    <a:pt x="119176" y="71132"/>
                  </a:lnTo>
                  <a:lnTo>
                    <a:pt x="115773" y="74930"/>
                  </a:lnTo>
                  <a:lnTo>
                    <a:pt x="108966" y="74930"/>
                  </a:lnTo>
                  <a:lnTo>
                    <a:pt x="100457" y="76200"/>
                  </a:lnTo>
                  <a:lnTo>
                    <a:pt x="93637" y="76200"/>
                  </a:lnTo>
                  <a:lnTo>
                    <a:pt x="85128" y="78752"/>
                  </a:lnTo>
                  <a:lnTo>
                    <a:pt x="83426" y="78752"/>
                  </a:lnTo>
                  <a:lnTo>
                    <a:pt x="83426" y="80010"/>
                  </a:lnTo>
                  <a:lnTo>
                    <a:pt x="86829" y="83832"/>
                  </a:lnTo>
                  <a:lnTo>
                    <a:pt x="91935" y="86360"/>
                  </a:lnTo>
                  <a:lnTo>
                    <a:pt x="95338" y="88900"/>
                  </a:lnTo>
                  <a:lnTo>
                    <a:pt x="100457" y="90182"/>
                  </a:lnTo>
                  <a:lnTo>
                    <a:pt x="112369" y="90182"/>
                  </a:lnTo>
                  <a:lnTo>
                    <a:pt x="110667" y="94957"/>
                  </a:lnTo>
                  <a:lnTo>
                    <a:pt x="110667" y="157480"/>
                  </a:lnTo>
                  <a:lnTo>
                    <a:pt x="102158" y="161302"/>
                  </a:lnTo>
                  <a:lnTo>
                    <a:pt x="98755" y="160032"/>
                  </a:lnTo>
                  <a:lnTo>
                    <a:pt x="95338" y="149860"/>
                  </a:lnTo>
                  <a:lnTo>
                    <a:pt x="91935" y="144780"/>
                  </a:lnTo>
                  <a:lnTo>
                    <a:pt x="93637" y="142252"/>
                  </a:lnTo>
                  <a:lnTo>
                    <a:pt x="107264" y="137160"/>
                  </a:lnTo>
                  <a:lnTo>
                    <a:pt x="107264" y="144780"/>
                  </a:lnTo>
                  <a:lnTo>
                    <a:pt x="110667" y="157480"/>
                  </a:lnTo>
                  <a:lnTo>
                    <a:pt x="110667" y="94957"/>
                  </a:lnTo>
                  <a:lnTo>
                    <a:pt x="109651" y="97802"/>
                  </a:lnTo>
                  <a:lnTo>
                    <a:pt x="105981" y="104152"/>
                  </a:lnTo>
                  <a:lnTo>
                    <a:pt x="104228" y="110502"/>
                  </a:lnTo>
                  <a:lnTo>
                    <a:pt x="107264" y="119380"/>
                  </a:lnTo>
                  <a:lnTo>
                    <a:pt x="91935" y="129552"/>
                  </a:lnTo>
                  <a:lnTo>
                    <a:pt x="81724" y="124460"/>
                  </a:lnTo>
                  <a:lnTo>
                    <a:pt x="86855" y="111760"/>
                  </a:lnTo>
                  <a:lnTo>
                    <a:pt x="87033" y="101600"/>
                  </a:lnTo>
                  <a:lnTo>
                    <a:pt x="82435" y="92710"/>
                  </a:lnTo>
                  <a:lnTo>
                    <a:pt x="73215" y="81280"/>
                  </a:lnTo>
                  <a:lnTo>
                    <a:pt x="71513" y="80010"/>
                  </a:lnTo>
                  <a:lnTo>
                    <a:pt x="69811" y="76200"/>
                  </a:lnTo>
                  <a:lnTo>
                    <a:pt x="66395" y="74930"/>
                  </a:lnTo>
                  <a:lnTo>
                    <a:pt x="61290" y="71132"/>
                  </a:lnTo>
                  <a:lnTo>
                    <a:pt x="61290" y="66052"/>
                  </a:lnTo>
                  <a:lnTo>
                    <a:pt x="95338" y="38100"/>
                  </a:lnTo>
                  <a:lnTo>
                    <a:pt x="95338" y="34302"/>
                  </a:lnTo>
                  <a:lnTo>
                    <a:pt x="90233" y="27952"/>
                  </a:lnTo>
                  <a:lnTo>
                    <a:pt x="85788" y="22860"/>
                  </a:lnTo>
                  <a:lnTo>
                    <a:pt x="80225" y="21602"/>
                  </a:lnTo>
                  <a:lnTo>
                    <a:pt x="73710" y="21602"/>
                  </a:lnTo>
                  <a:lnTo>
                    <a:pt x="39154" y="50800"/>
                  </a:lnTo>
                  <a:lnTo>
                    <a:pt x="33197" y="69850"/>
                  </a:lnTo>
                  <a:lnTo>
                    <a:pt x="35801" y="77482"/>
                  </a:lnTo>
                  <a:lnTo>
                    <a:pt x="42570" y="86360"/>
                  </a:lnTo>
                  <a:lnTo>
                    <a:pt x="42570" y="90182"/>
                  </a:lnTo>
                  <a:lnTo>
                    <a:pt x="45974" y="91452"/>
                  </a:lnTo>
                  <a:lnTo>
                    <a:pt x="44272" y="93980"/>
                  </a:lnTo>
                  <a:lnTo>
                    <a:pt x="41681" y="101600"/>
                  </a:lnTo>
                  <a:lnTo>
                    <a:pt x="38938" y="107950"/>
                  </a:lnTo>
                  <a:lnTo>
                    <a:pt x="35877" y="115582"/>
                  </a:lnTo>
                  <a:lnTo>
                    <a:pt x="32346" y="121932"/>
                  </a:lnTo>
                  <a:lnTo>
                    <a:pt x="25400" y="134632"/>
                  </a:lnTo>
                  <a:lnTo>
                    <a:pt x="17653" y="146050"/>
                  </a:lnTo>
                  <a:lnTo>
                    <a:pt x="9601" y="158750"/>
                  </a:lnTo>
                  <a:lnTo>
                    <a:pt x="1701" y="170180"/>
                  </a:lnTo>
                  <a:lnTo>
                    <a:pt x="1701" y="171450"/>
                  </a:lnTo>
                  <a:lnTo>
                    <a:pt x="0" y="172732"/>
                  </a:lnTo>
                  <a:lnTo>
                    <a:pt x="0" y="175260"/>
                  </a:lnTo>
                  <a:lnTo>
                    <a:pt x="901" y="181610"/>
                  </a:lnTo>
                  <a:lnTo>
                    <a:pt x="3403" y="189230"/>
                  </a:lnTo>
                  <a:lnTo>
                    <a:pt x="11912" y="200660"/>
                  </a:lnTo>
                  <a:lnTo>
                    <a:pt x="17767" y="204482"/>
                  </a:lnTo>
                  <a:lnTo>
                    <a:pt x="22974" y="205752"/>
                  </a:lnTo>
                  <a:lnTo>
                    <a:pt x="28194" y="204482"/>
                  </a:lnTo>
                  <a:lnTo>
                    <a:pt x="34048" y="200660"/>
                  </a:lnTo>
                  <a:lnTo>
                    <a:pt x="31750" y="210832"/>
                  </a:lnTo>
                  <a:lnTo>
                    <a:pt x="29794" y="219710"/>
                  </a:lnTo>
                  <a:lnTo>
                    <a:pt x="27825" y="229882"/>
                  </a:lnTo>
                  <a:lnTo>
                    <a:pt x="25539" y="238760"/>
                  </a:lnTo>
                  <a:lnTo>
                    <a:pt x="25590" y="247650"/>
                  </a:lnTo>
                  <a:lnTo>
                    <a:pt x="28511" y="254000"/>
                  </a:lnTo>
                  <a:lnTo>
                    <a:pt x="34632" y="259080"/>
                  </a:lnTo>
                  <a:lnTo>
                    <a:pt x="44272" y="260350"/>
                  </a:lnTo>
                  <a:lnTo>
                    <a:pt x="44272" y="257810"/>
                  </a:lnTo>
                  <a:lnTo>
                    <a:pt x="45974" y="255282"/>
                  </a:lnTo>
                  <a:lnTo>
                    <a:pt x="48818" y="236232"/>
                  </a:lnTo>
                  <a:lnTo>
                    <a:pt x="52133" y="217182"/>
                  </a:lnTo>
                  <a:lnTo>
                    <a:pt x="55295" y="200660"/>
                  </a:lnTo>
                  <a:lnTo>
                    <a:pt x="59588" y="177800"/>
                  </a:lnTo>
                  <a:lnTo>
                    <a:pt x="59588" y="175260"/>
                  </a:lnTo>
                  <a:lnTo>
                    <a:pt x="57886" y="170180"/>
                  </a:lnTo>
                  <a:lnTo>
                    <a:pt x="57886" y="166382"/>
                  </a:lnTo>
                  <a:lnTo>
                    <a:pt x="56184" y="162560"/>
                  </a:lnTo>
                  <a:lnTo>
                    <a:pt x="56184" y="160032"/>
                  </a:lnTo>
                  <a:lnTo>
                    <a:pt x="57886" y="157480"/>
                  </a:lnTo>
                  <a:lnTo>
                    <a:pt x="73215" y="132080"/>
                  </a:lnTo>
                  <a:lnTo>
                    <a:pt x="76771" y="139700"/>
                  </a:lnTo>
                  <a:lnTo>
                    <a:pt x="80022" y="147332"/>
                  </a:lnTo>
                  <a:lnTo>
                    <a:pt x="83261" y="156210"/>
                  </a:lnTo>
                  <a:lnTo>
                    <a:pt x="86829" y="165100"/>
                  </a:lnTo>
                  <a:lnTo>
                    <a:pt x="81724" y="162560"/>
                  </a:lnTo>
                  <a:lnTo>
                    <a:pt x="64693" y="162560"/>
                  </a:lnTo>
                  <a:lnTo>
                    <a:pt x="64693" y="165100"/>
                  </a:lnTo>
                  <a:lnTo>
                    <a:pt x="62992" y="172732"/>
                  </a:lnTo>
                  <a:lnTo>
                    <a:pt x="62992" y="181610"/>
                  </a:lnTo>
                  <a:lnTo>
                    <a:pt x="69811" y="187960"/>
                  </a:lnTo>
                  <a:lnTo>
                    <a:pt x="74917" y="195580"/>
                  </a:lnTo>
                  <a:lnTo>
                    <a:pt x="88531" y="191782"/>
                  </a:lnTo>
                  <a:lnTo>
                    <a:pt x="93637" y="190500"/>
                  </a:lnTo>
                  <a:lnTo>
                    <a:pt x="100457" y="187960"/>
                  </a:lnTo>
                  <a:lnTo>
                    <a:pt x="110667" y="185432"/>
                  </a:lnTo>
                  <a:lnTo>
                    <a:pt x="115773" y="185432"/>
                  </a:lnTo>
                  <a:lnTo>
                    <a:pt x="120878" y="182880"/>
                  </a:lnTo>
                  <a:lnTo>
                    <a:pt x="120777" y="191782"/>
                  </a:lnTo>
                  <a:lnTo>
                    <a:pt x="120523" y="201930"/>
                  </a:lnTo>
                  <a:lnTo>
                    <a:pt x="123215" y="209550"/>
                  </a:lnTo>
                  <a:lnTo>
                    <a:pt x="130695" y="213360"/>
                  </a:lnTo>
                  <a:lnTo>
                    <a:pt x="144716" y="215900"/>
                  </a:lnTo>
                  <a:lnTo>
                    <a:pt x="146418" y="215900"/>
                  </a:lnTo>
                  <a:lnTo>
                    <a:pt x="149834" y="217182"/>
                  </a:lnTo>
                  <a:lnTo>
                    <a:pt x="160045" y="237502"/>
                  </a:lnTo>
                  <a:lnTo>
                    <a:pt x="156641" y="237502"/>
                  </a:lnTo>
                  <a:lnTo>
                    <a:pt x="115684" y="222250"/>
                  </a:lnTo>
                  <a:lnTo>
                    <a:pt x="102158" y="208280"/>
                  </a:lnTo>
                  <a:lnTo>
                    <a:pt x="98755" y="205752"/>
                  </a:lnTo>
                  <a:lnTo>
                    <a:pt x="90233" y="205752"/>
                  </a:lnTo>
                  <a:lnTo>
                    <a:pt x="90233" y="215900"/>
                  </a:lnTo>
                  <a:lnTo>
                    <a:pt x="100457" y="223532"/>
                  </a:lnTo>
                  <a:lnTo>
                    <a:pt x="105562" y="228600"/>
                  </a:lnTo>
                  <a:lnTo>
                    <a:pt x="143649" y="250202"/>
                  </a:lnTo>
                  <a:lnTo>
                    <a:pt x="178777" y="259080"/>
                  </a:lnTo>
                  <a:lnTo>
                    <a:pt x="188988" y="259080"/>
                  </a:lnTo>
                  <a:lnTo>
                    <a:pt x="188988" y="257810"/>
                  </a:lnTo>
                  <a:lnTo>
                    <a:pt x="190690" y="254000"/>
                  </a:lnTo>
                  <a:lnTo>
                    <a:pt x="190690" y="247650"/>
                  </a:lnTo>
                  <a:lnTo>
                    <a:pt x="188988" y="243852"/>
                  </a:lnTo>
                  <a:lnTo>
                    <a:pt x="184442" y="237502"/>
                  </a:lnTo>
                  <a:lnTo>
                    <a:pt x="182626" y="234950"/>
                  </a:lnTo>
                  <a:lnTo>
                    <a:pt x="176428" y="226060"/>
                  </a:lnTo>
                  <a:lnTo>
                    <a:pt x="170548" y="217182"/>
                  </a:lnTo>
                  <a:lnTo>
                    <a:pt x="165150" y="208280"/>
                  </a:lnTo>
                  <a:lnTo>
                    <a:pt x="183451" y="203200"/>
                  </a:lnTo>
                  <a:lnTo>
                    <a:pt x="193395" y="203200"/>
                  </a:lnTo>
                  <a:lnTo>
                    <a:pt x="204317" y="207010"/>
                  </a:lnTo>
                  <a:lnTo>
                    <a:pt x="207721" y="208280"/>
                  </a:lnTo>
                  <a:lnTo>
                    <a:pt x="212826" y="208280"/>
                  </a:lnTo>
                  <a:lnTo>
                    <a:pt x="214528" y="203200"/>
                  </a:lnTo>
                  <a:lnTo>
                    <a:pt x="217932" y="198132"/>
                  </a:lnTo>
                  <a:lnTo>
                    <a:pt x="217932" y="193052"/>
                  </a:lnTo>
                  <a:close/>
                </a:path>
              </a:pathLst>
            </a:custGeom>
            <a:solidFill>
              <a:srgbClr val="A6A6A6"/>
            </a:solidFill>
          </p:spPr>
          <p:txBody>
            <a:bodyPr wrap="square" lIns="0" tIns="0" rIns="0" bIns="0" rtlCol="0"/>
            <a:lstStyle/>
            <a:p>
              <a:endParaRPr>
                <a:latin typeface="Times New Roman" panose="02020603050405020304" pitchFamily="18" charset="0"/>
              </a:endParaRPr>
            </a:p>
          </p:txBody>
        </p:sp>
        <p:pic>
          <p:nvPicPr>
            <p:cNvPr id="21" name="object 21"/>
            <p:cNvPicPr/>
            <p:nvPr/>
          </p:nvPicPr>
          <p:blipFill>
            <a:blip r:embed="rId13" cstate="print"/>
            <a:stretch>
              <a:fillRect/>
            </a:stretch>
          </p:blipFill>
          <p:spPr>
            <a:xfrm>
              <a:off x="989449" y="6155435"/>
              <a:ext cx="144219" cy="126492"/>
            </a:xfrm>
            <a:prstGeom prst="rect">
              <a:avLst/>
            </a:prstGeom>
          </p:spPr>
        </p:pic>
        <p:pic>
          <p:nvPicPr>
            <p:cNvPr id="22" name="object 22"/>
            <p:cNvPicPr/>
            <p:nvPr/>
          </p:nvPicPr>
          <p:blipFill>
            <a:blip r:embed="rId14" cstate="print"/>
            <a:stretch>
              <a:fillRect/>
            </a:stretch>
          </p:blipFill>
          <p:spPr>
            <a:xfrm>
              <a:off x="1524000" y="6086060"/>
              <a:ext cx="245379" cy="243111"/>
            </a:xfrm>
            <a:prstGeom prst="rect">
              <a:avLst/>
            </a:prstGeom>
          </p:spPr>
        </p:pic>
      </p:grpSp>
      <p:sp>
        <p:nvSpPr>
          <p:cNvPr id="23" name="object 23"/>
          <p:cNvSpPr txBox="1"/>
          <p:nvPr/>
        </p:nvSpPr>
        <p:spPr>
          <a:xfrm>
            <a:off x="617931" y="2914015"/>
            <a:ext cx="4936490" cy="574040"/>
          </a:xfrm>
          <a:prstGeom prst="rect">
            <a:avLst/>
          </a:prstGeom>
        </p:spPr>
        <p:txBody>
          <a:bodyPr vert="horz" wrap="square" lIns="0" tIns="12700" rIns="0" bIns="0" rtlCol="0">
            <a:spAutoFit/>
          </a:bodyPr>
          <a:lstStyle/>
          <a:p>
            <a:pPr marL="12700">
              <a:lnSpc>
                <a:spcPct val="100000"/>
              </a:lnSpc>
              <a:spcBef>
                <a:spcPts val="100"/>
              </a:spcBef>
            </a:pPr>
            <a:r>
              <a:rPr lang="zh-CN" altLang="en-US" sz="3600" b="1" spc="95">
                <a:latin typeface="宋体" panose="02010600030101010101" pitchFamily="2" charset="-122"/>
                <a:cs typeface="微软雅黑"/>
              </a:rPr>
              <a:t>图像</a:t>
            </a:r>
            <a:r>
              <a:rPr lang="en-US" altLang="zh-CN" sz="3600" b="1" spc="90">
                <a:latin typeface="宋体" panose="02010600030101010101" pitchFamily="2" charset="-122"/>
                <a:cs typeface="微软雅黑"/>
              </a:rPr>
              <a:t>C</a:t>
            </a:r>
            <a:r>
              <a:rPr lang="en-US" altLang="zh-CN" sz="3600" b="1" spc="85">
                <a:latin typeface="宋体" panose="02010600030101010101" pitchFamily="2" charset="-122"/>
                <a:cs typeface="微软雅黑"/>
              </a:rPr>
              <a:t>a</a:t>
            </a:r>
            <a:r>
              <a:rPr lang="en-US" altLang="zh-CN" sz="3600" b="1" spc="90">
                <a:latin typeface="宋体" panose="02010600030101010101" pitchFamily="2" charset="-122"/>
                <a:cs typeface="微软雅黑"/>
              </a:rPr>
              <a:t>p</a:t>
            </a:r>
            <a:r>
              <a:rPr lang="en-US" altLang="zh-CN" sz="3600" b="1" spc="85">
                <a:latin typeface="宋体" panose="02010600030101010101" pitchFamily="2" charset="-122"/>
                <a:cs typeface="微软雅黑"/>
              </a:rPr>
              <a:t>t</a:t>
            </a:r>
            <a:r>
              <a:rPr lang="en-US" altLang="zh-CN" sz="3600" b="1" spc="90">
                <a:latin typeface="宋体" panose="02010600030101010101" pitchFamily="2" charset="-122"/>
                <a:cs typeface="微软雅黑"/>
              </a:rPr>
              <a:t>i</a:t>
            </a:r>
            <a:r>
              <a:rPr lang="en-US" altLang="zh-CN" sz="3600" b="1" spc="85">
                <a:latin typeface="宋体" panose="02010600030101010101" pitchFamily="2" charset="-122"/>
                <a:cs typeface="微软雅黑"/>
              </a:rPr>
              <a:t>o</a:t>
            </a:r>
            <a:r>
              <a:rPr lang="en-US" altLang="zh-CN" sz="3600" b="1" spc="114">
                <a:latin typeface="宋体" panose="02010600030101010101" pitchFamily="2" charset="-122"/>
                <a:cs typeface="微软雅黑"/>
              </a:rPr>
              <a:t>n</a:t>
            </a:r>
            <a:r>
              <a:rPr lang="en-US" altLang="zh-CN" sz="3600" b="1" spc="95">
                <a:latin typeface="宋体" panose="02010600030101010101" pitchFamily="2" charset="-122"/>
                <a:cs typeface="微软雅黑"/>
              </a:rPr>
              <a:t>-</a:t>
            </a:r>
            <a:r>
              <a:rPr lang="zh-CN" altLang="en-US" sz="3600" b="1" spc="95">
                <a:latin typeface="宋体" panose="02010600030101010101" pitchFamily="2" charset="-122"/>
                <a:cs typeface="微软雅黑"/>
              </a:rPr>
              <a:t>看图说话</a:t>
            </a:r>
            <a:endParaRPr lang="zh-CN" altLang="en-US" sz="3600">
              <a:latin typeface="宋体" panose="02010600030101010101" pitchFamily="2" charset="-122"/>
              <a:cs typeface="微软雅黑"/>
            </a:endParaRPr>
          </a:p>
        </p:txBody>
      </p:sp>
      <p:sp>
        <p:nvSpPr>
          <p:cNvPr id="24" name="object 24"/>
          <p:cNvSpPr txBox="1"/>
          <p:nvPr/>
        </p:nvSpPr>
        <p:spPr>
          <a:xfrm>
            <a:off x="643229" y="4168266"/>
            <a:ext cx="1549400" cy="228268"/>
          </a:xfrm>
          <a:prstGeom prst="rect">
            <a:avLst/>
          </a:prstGeom>
        </p:spPr>
        <p:txBody>
          <a:bodyPr vert="horz" wrap="square" lIns="0" tIns="12700" rIns="0" bIns="0" rtlCol="0">
            <a:spAutoFit/>
          </a:bodyPr>
          <a:lstStyle/>
          <a:p>
            <a:pPr marL="12700">
              <a:lnSpc>
                <a:spcPct val="100000"/>
              </a:lnSpc>
              <a:spcBef>
                <a:spcPts val="100"/>
              </a:spcBef>
            </a:pPr>
            <a:r>
              <a:rPr lang="zh-CN" altLang="en-US" sz="1400" spc="95">
                <a:solidFill>
                  <a:srgbClr val="252525"/>
                </a:solidFill>
                <a:latin typeface="宋体" panose="02010600030101010101" pitchFamily="2" charset="-122"/>
                <a:cs typeface="微软雅黑"/>
              </a:rPr>
              <a:t>指导教师：张华平</a:t>
            </a:r>
            <a:endParaRPr lang="zh-CN" altLang="en-US" sz="1400">
              <a:latin typeface="宋体" panose="02010600030101010101" pitchFamily="2" charset="-122"/>
              <a:cs typeface="微软雅黑"/>
            </a:endParaRPr>
          </a:p>
        </p:txBody>
      </p:sp>
      <p:sp>
        <p:nvSpPr>
          <p:cNvPr id="25" name="object 25"/>
          <p:cNvSpPr txBox="1"/>
          <p:nvPr/>
        </p:nvSpPr>
        <p:spPr>
          <a:xfrm>
            <a:off x="2493644" y="4168266"/>
            <a:ext cx="4440555" cy="228268"/>
          </a:xfrm>
          <a:prstGeom prst="rect">
            <a:avLst/>
          </a:prstGeom>
        </p:spPr>
        <p:txBody>
          <a:bodyPr vert="horz" wrap="square" lIns="0" tIns="12700" rIns="0" bIns="0" rtlCol="0">
            <a:spAutoFit/>
          </a:bodyPr>
          <a:lstStyle/>
          <a:p>
            <a:pPr marR="5080" algn="r">
              <a:lnSpc>
                <a:spcPct val="100000"/>
              </a:lnSpc>
              <a:spcBef>
                <a:spcPts val="100"/>
              </a:spcBef>
            </a:pPr>
            <a:r>
              <a:rPr lang="zh-CN" altLang="en-US" sz="1400" spc="95" dirty="0">
                <a:solidFill>
                  <a:srgbClr val="252525"/>
                </a:solidFill>
                <a:latin typeface="宋体" panose="02010600030101010101" pitchFamily="2" charset="-122"/>
                <a:cs typeface="微软雅黑"/>
              </a:rPr>
              <a:t>汇报人 ：</a:t>
            </a:r>
            <a:r>
              <a:rPr lang="zh-CN" altLang="en-US" sz="1400" spc="95" dirty="0">
                <a:solidFill>
                  <a:srgbClr val="252525"/>
                </a:solidFill>
                <a:latin typeface="宋体" panose="02010600030101010101" pitchFamily="2" charset="-122"/>
              </a:rPr>
              <a:t>刘云皓，李桐，邱小尧，刘天锐，王中琦</a:t>
            </a:r>
          </a:p>
        </p:txBody>
      </p:sp>
      <p:pic>
        <p:nvPicPr>
          <p:cNvPr id="1028" name="Picture 4" descr="查看源图像">
            <a:extLst>
              <a:ext uri="{FF2B5EF4-FFF2-40B4-BE49-F238E27FC236}">
                <a16:creationId xmlns:a16="http://schemas.microsoft.com/office/drawing/2014/main" id="{A8F0B2F6-9E45-452B-8B66-55E0AD56A8B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4465" y="227947"/>
            <a:ext cx="1249968" cy="12499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670" y="323468"/>
            <a:ext cx="4351020" cy="443070"/>
          </a:xfrm>
          <a:prstGeom prst="rect">
            <a:avLst/>
          </a:prstGeom>
        </p:spPr>
        <p:txBody>
          <a:bodyPr vert="horz" wrap="square" lIns="0" tIns="12065" rIns="0" bIns="0" rtlCol="0">
            <a:spAutoFit/>
          </a:bodyPr>
          <a:lstStyle/>
          <a:p>
            <a:pPr marL="12700">
              <a:spcBef>
                <a:spcPts val="95"/>
              </a:spcBef>
            </a:pPr>
            <a:r>
              <a:rPr lang="zh-CN" altLang="en-US" sz="2800" b="1" spc="-5" dirty="0">
                <a:solidFill>
                  <a:srgbClr val="006C39"/>
                </a:solidFill>
                <a:effectLst>
                  <a:outerShdw blurRad="38100" dist="38100" dir="2700000" algn="tl">
                    <a:srgbClr val="000000">
                      <a:alpha val="43137"/>
                    </a:srgbClr>
                  </a:outerShdw>
                </a:effectLst>
              </a:rPr>
              <a:t>面临的问题和挑战</a:t>
            </a:r>
          </a:p>
        </p:txBody>
      </p:sp>
      <p:sp>
        <p:nvSpPr>
          <p:cNvPr id="3" name="object 3"/>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Century Gothic"/>
                <a:cs typeface="Century Gothic"/>
              </a:rPr>
              <a:t>1</a:t>
            </a:r>
            <a:endParaRPr sz="3600">
              <a:latin typeface="Century Gothic"/>
              <a:cs typeface="Century Gothic"/>
            </a:endParaRPr>
          </a:p>
        </p:txBody>
      </p:sp>
      <p:sp>
        <p:nvSpPr>
          <p:cNvPr id="8" name="object 8"/>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10</a:t>
            </a:fld>
            <a:endParaRPr spc="-5" dirty="0"/>
          </a:p>
        </p:txBody>
      </p:sp>
      <p:pic>
        <p:nvPicPr>
          <p:cNvPr id="10" name="图片 9">
            <a:extLst>
              <a:ext uri="{FF2B5EF4-FFF2-40B4-BE49-F238E27FC236}">
                <a16:creationId xmlns:a16="http://schemas.microsoft.com/office/drawing/2014/main" id="{5FE7CC0D-02FD-41AF-AC42-5B33F1186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055" y="1609725"/>
            <a:ext cx="5614025" cy="3638550"/>
          </a:xfrm>
          <a:prstGeom prst="rect">
            <a:avLst/>
          </a:prstGeom>
        </p:spPr>
      </p:pic>
      <p:pic>
        <p:nvPicPr>
          <p:cNvPr id="12" name="图片 11">
            <a:extLst>
              <a:ext uri="{FF2B5EF4-FFF2-40B4-BE49-F238E27FC236}">
                <a16:creationId xmlns:a16="http://schemas.microsoft.com/office/drawing/2014/main" id="{FCEB547A-195D-4AB9-BAA6-3A94C98BD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089" y="1613653"/>
            <a:ext cx="5543550" cy="3771900"/>
          </a:xfrm>
          <a:prstGeom prst="rect">
            <a:avLst/>
          </a:prstGeom>
        </p:spPr>
      </p:pic>
      <p:sp>
        <p:nvSpPr>
          <p:cNvPr id="7" name="文本框 6">
            <a:extLst>
              <a:ext uri="{FF2B5EF4-FFF2-40B4-BE49-F238E27FC236}">
                <a16:creationId xmlns:a16="http://schemas.microsoft.com/office/drawing/2014/main" id="{7C8750C3-F38D-4987-B2ED-7FDF974A4A96}"/>
              </a:ext>
            </a:extLst>
          </p:cNvPr>
          <p:cNvSpPr txBox="1"/>
          <p:nvPr/>
        </p:nvSpPr>
        <p:spPr>
          <a:xfrm>
            <a:off x="3861180" y="5486400"/>
            <a:ext cx="4275529" cy="369332"/>
          </a:xfrm>
          <a:prstGeom prst="rect">
            <a:avLst/>
          </a:prstGeom>
          <a:noFill/>
        </p:spPr>
        <p:txBody>
          <a:bodyPr wrap="none" rtlCol="0">
            <a:spAutoFit/>
          </a:bodyPr>
          <a:lstStyle/>
          <a:p>
            <a:r>
              <a:rPr lang="zh-CN" altLang="en-US" dirty="0">
                <a:latin typeface="Times New Roman" panose="02020603050405020304" pitchFamily="18" charset="0"/>
              </a:rPr>
              <a:t>图片源自付莹的“计算机视觉”课程</a:t>
            </a:r>
            <a:r>
              <a:rPr lang="en-US" altLang="zh-CN" dirty="0">
                <a:latin typeface="Times New Roman" panose="02020603050405020304" pitchFamily="18" charset="0"/>
              </a:rPr>
              <a:t>PPT</a:t>
            </a:r>
            <a:endParaRPr lang="zh-CN" altLang="en-US" dirty="0">
              <a:latin typeface="Times New Roman" panose="02020603050405020304" pitchFamily="18" charset="0"/>
            </a:endParaRPr>
          </a:p>
        </p:txBody>
      </p:sp>
    </p:spTree>
    <p:extLst>
      <p:ext uri="{BB962C8B-B14F-4D97-AF65-F5344CB8AC3E}">
        <p14:creationId xmlns:p14="http://schemas.microsoft.com/office/powerpoint/2010/main" val="3322191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670" y="323468"/>
            <a:ext cx="435102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dirty="0">
                <a:solidFill>
                  <a:srgbClr val="006C39"/>
                </a:solidFill>
                <a:effectLst>
                  <a:outerShdw blurRad="38100" dist="38100" dir="2700000" algn="tl">
                    <a:srgbClr val="000000">
                      <a:alpha val="43137"/>
                    </a:srgbClr>
                  </a:outerShdw>
                </a:effectLst>
              </a:rPr>
              <a:t>面临的问题和挑战</a:t>
            </a:r>
          </a:p>
        </p:txBody>
      </p:sp>
      <p:sp>
        <p:nvSpPr>
          <p:cNvPr id="8" name="object 8"/>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11</a:t>
            </a:fld>
            <a:endParaRPr spc="-5" dirty="0"/>
          </a:p>
        </p:txBody>
      </p:sp>
      <p:sp>
        <p:nvSpPr>
          <p:cNvPr id="3" name="object 3"/>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Century Gothic"/>
                <a:cs typeface="Century Gothic"/>
              </a:rPr>
              <a:t>1</a:t>
            </a:r>
            <a:endParaRPr sz="3600">
              <a:latin typeface="Century Gothic"/>
              <a:cs typeface="Century Gothic"/>
            </a:endParaRPr>
          </a:p>
        </p:txBody>
      </p:sp>
      <p:pic>
        <p:nvPicPr>
          <p:cNvPr id="5" name="图片 4">
            <a:extLst>
              <a:ext uri="{FF2B5EF4-FFF2-40B4-BE49-F238E27FC236}">
                <a16:creationId xmlns:a16="http://schemas.microsoft.com/office/drawing/2014/main" id="{3A094C07-F1F7-4C48-BD04-C19901DDD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099" y="1695450"/>
            <a:ext cx="3695700" cy="3467100"/>
          </a:xfrm>
          <a:prstGeom prst="rect">
            <a:avLst/>
          </a:prstGeom>
        </p:spPr>
      </p:pic>
      <p:pic>
        <p:nvPicPr>
          <p:cNvPr id="7" name="图片 6">
            <a:extLst>
              <a:ext uri="{FF2B5EF4-FFF2-40B4-BE49-F238E27FC236}">
                <a16:creationId xmlns:a16="http://schemas.microsoft.com/office/drawing/2014/main" id="{BBD4DD36-EA6B-43DE-B425-8E276F2A0E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676" y="1695450"/>
            <a:ext cx="4086225" cy="3543300"/>
          </a:xfrm>
          <a:prstGeom prst="rect">
            <a:avLst/>
          </a:prstGeom>
        </p:spPr>
      </p:pic>
      <p:sp>
        <p:nvSpPr>
          <p:cNvPr id="4" name="文本框 3">
            <a:extLst>
              <a:ext uri="{FF2B5EF4-FFF2-40B4-BE49-F238E27FC236}">
                <a16:creationId xmlns:a16="http://schemas.microsoft.com/office/drawing/2014/main" id="{209C04FA-32A6-44D6-8D41-24DF2A07A438}"/>
              </a:ext>
            </a:extLst>
          </p:cNvPr>
          <p:cNvSpPr txBox="1"/>
          <p:nvPr/>
        </p:nvSpPr>
        <p:spPr>
          <a:xfrm>
            <a:off x="3861180" y="5486400"/>
            <a:ext cx="4275529" cy="369332"/>
          </a:xfrm>
          <a:prstGeom prst="rect">
            <a:avLst/>
          </a:prstGeom>
          <a:noFill/>
        </p:spPr>
        <p:txBody>
          <a:bodyPr wrap="none" rtlCol="0">
            <a:spAutoFit/>
          </a:bodyPr>
          <a:lstStyle/>
          <a:p>
            <a:r>
              <a:rPr lang="zh-CN" altLang="en-US" dirty="0">
                <a:latin typeface="Times New Roman" panose="02020603050405020304" pitchFamily="18" charset="0"/>
              </a:rPr>
              <a:t>图片源自付莹的“计算机视觉”课程</a:t>
            </a:r>
            <a:r>
              <a:rPr lang="en-US" altLang="zh-CN" dirty="0">
                <a:latin typeface="Times New Roman" panose="02020603050405020304" pitchFamily="18" charset="0"/>
              </a:rPr>
              <a:t>PPT</a:t>
            </a:r>
            <a:endParaRPr lang="zh-CN" altLang="en-US" dirty="0">
              <a:latin typeface="Times New Roman" panose="02020603050405020304" pitchFamily="18" charset="0"/>
            </a:endParaRPr>
          </a:p>
        </p:txBody>
      </p:sp>
    </p:spTree>
    <p:extLst>
      <p:ext uri="{BB962C8B-B14F-4D97-AF65-F5344CB8AC3E}">
        <p14:creationId xmlns:p14="http://schemas.microsoft.com/office/powerpoint/2010/main" val="930923535"/>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670" y="323468"/>
            <a:ext cx="435102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dirty="0">
                <a:solidFill>
                  <a:srgbClr val="006C39"/>
                </a:solidFill>
                <a:effectLst>
                  <a:outerShdw blurRad="38100" dist="38100" dir="2700000" algn="tl">
                    <a:srgbClr val="000000">
                      <a:alpha val="43137"/>
                    </a:srgbClr>
                  </a:outerShdw>
                </a:effectLst>
              </a:rPr>
              <a:t>面临的问题和挑战</a:t>
            </a:r>
          </a:p>
        </p:txBody>
      </p:sp>
      <p:sp>
        <p:nvSpPr>
          <p:cNvPr id="8" name="object 8"/>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12</a:t>
            </a:fld>
            <a:endParaRPr spc="-5" dirty="0"/>
          </a:p>
        </p:txBody>
      </p:sp>
      <p:sp>
        <p:nvSpPr>
          <p:cNvPr id="3" name="object 3"/>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Century Gothic"/>
                <a:cs typeface="Century Gothic"/>
              </a:rPr>
              <a:t>1</a:t>
            </a:r>
            <a:endParaRPr sz="3600">
              <a:latin typeface="Century Gothic"/>
              <a:cs typeface="Century Gothic"/>
            </a:endParaRPr>
          </a:p>
        </p:txBody>
      </p:sp>
      <p:sp>
        <p:nvSpPr>
          <p:cNvPr id="4" name="文本框 3">
            <a:extLst>
              <a:ext uri="{FF2B5EF4-FFF2-40B4-BE49-F238E27FC236}">
                <a16:creationId xmlns:a16="http://schemas.microsoft.com/office/drawing/2014/main" id="{209C04FA-32A6-44D6-8D41-24DF2A07A438}"/>
              </a:ext>
            </a:extLst>
          </p:cNvPr>
          <p:cNvSpPr txBox="1"/>
          <p:nvPr/>
        </p:nvSpPr>
        <p:spPr>
          <a:xfrm>
            <a:off x="1524000" y="1219200"/>
            <a:ext cx="3057247" cy="1569660"/>
          </a:xfrm>
          <a:prstGeom prst="rect">
            <a:avLst/>
          </a:prstGeom>
          <a:noFill/>
        </p:spPr>
        <p:txBody>
          <a:bodyPr wrap="none" rtlCol="0">
            <a:spAutoFit/>
          </a:bodyPr>
          <a:lstStyle/>
          <a:p>
            <a:r>
              <a:rPr lang="zh-CN" altLang="en-US" sz="3200" dirty="0">
                <a:solidFill>
                  <a:srgbClr val="006C39"/>
                </a:solidFill>
                <a:latin typeface="Times New Roman" panose="02020603050405020304" pitchFamily="18" charset="0"/>
              </a:rPr>
              <a:t>早期：</a:t>
            </a:r>
            <a:endParaRPr lang="en-US" altLang="zh-CN" sz="3200" dirty="0">
              <a:solidFill>
                <a:srgbClr val="006C39"/>
              </a:solidFill>
              <a:latin typeface="Times New Roman" panose="02020603050405020304" pitchFamily="18" charset="0"/>
            </a:endParaRPr>
          </a:p>
          <a:p>
            <a:endParaRPr lang="en-US" altLang="zh-CN" sz="3200" dirty="0">
              <a:solidFill>
                <a:srgbClr val="006C39"/>
              </a:solidFill>
              <a:latin typeface="Times New Roman" panose="02020603050405020304" pitchFamily="18" charset="0"/>
            </a:endParaRPr>
          </a:p>
          <a:p>
            <a:r>
              <a:rPr lang="zh-CN" altLang="en-US" sz="3200" dirty="0">
                <a:solidFill>
                  <a:srgbClr val="006C39"/>
                </a:solidFill>
                <a:latin typeface="Times New Roman" panose="02020603050405020304" pitchFamily="18" charset="0"/>
              </a:rPr>
              <a:t>深度学习时代</a:t>
            </a:r>
            <a:r>
              <a:rPr lang="zh-CN" altLang="en-US" sz="3200" dirty="0">
                <a:latin typeface="Times New Roman" panose="02020603050405020304" pitchFamily="18" charset="0"/>
              </a:rPr>
              <a:t>：</a:t>
            </a:r>
          </a:p>
        </p:txBody>
      </p:sp>
      <p:sp>
        <p:nvSpPr>
          <p:cNvPr id="18" name="文本框 17">
            <a:extLst>
              <a:ext uri="{FF2B5EF4-FFF2-40B4-BE49-F238E27FC236}">
                <a16:creationId xmlns:a16="http://schemas.microsoft.com/office/drawing/2014/main" id="{CADAC520-E43A-49AC-A224-9D5F6827F6A9}"/>
              </a:ext>
            </a:extLst>
          </p:cNvPr>
          <p:cNvSpPr txBox="1"/>
          <p:nvPr/>
        </p:nvSpPr>
        <p:spPr>
          <a:xfrm>
            <a:off x="4953000" y="1236406"/>
            <a:ext cx="6098458" cy="3539430"/>
          </a:xfrm>
          <a:prstGeom prst="rect">
            <a:avLst/>
          </a:prstGeom>
          <a:noFill/>
        </p:spPr>
        <p:txBody>
          <a:bodyPr wrap="square">
            <a:spAutoFit/>
          </a:bodyPr>
          <a:lstStyle/>
          <a:p>
            <a:r>
              <a:rPr kumimoji="0" lang="zh-CN" altLang="en-US" sz="3200" b="0" i="0" u="none" strike="noStrike" kern="1200" cap="none" spc="0" normalizeH="0" baseline="0" noProof="0" dirty="0">
                <a:ln>
                  <a:noFill/>
                </a:ln>
                <a:solidFill>
                  <a:srgbClr val="006C39"/>
                </a:solidFill>
                <a:effectLst/>
                <a:uLnTx/>
                <a:uFillTx/>
                <a:latin typeface="Times New Roman" panose="02020603050405020304" pitchFamily="18" charset="0"/>
                <a:ea typeface="宋体" panose="02010600030101010101" pitchFamily="2" charset="-122"/>
                <a:cs typeface="+mn-cs"/>
              </a:rPr>
              <a:t>不符合语法、语义的问题</a:t>
            </a:r>
            <a:endParaRPr kumimoji="0" lang="en-US" altLang="zh-CN" sz="3200" b="0" i="0" u="none" strike="noStrike" kern="1200" cap="none" spc="0" normalizeH="0" baseline="0" noProof="0" dirty="0">
              <a:ln>
                <a:noFill/>
              </a:ln>
              <a:solidFill>
                <a:srgbClr val="006C39"/>
              </a:solidFill>
              <a:effectLst/>
              <a:uLnTx/>
              <a:uFillTx/>
              <a:latin typeface="Times New Roman" panose="02020603050405020304" pitchFamily="18" charset="0"/>
              <a:ea typeface="宋体" panose="02010600030101010101" pitchFamily="2" charset="-122"/>
              <a:cs typeface="+mn-cs"/>
            </a:endParaRPr>
          </a:p>
          <a:p>
            <a:endParaRPr lang="en-US" altLang="zh-CN" sz="3200" dirty="0">
              <a:solidFill>
                <a:srgbClr val="006C39"/>
              </a:solidFill>
              <a:latin typeface="Times New Roman" panose="02020603050405020304" pitchFamily="18" charset="0"/>
              <a:ea typeface="宋体" panose="02010600030101010101" pitchFamily="2" charset="-122"/>
            </a:endParaRPr>
          </a:p>
          <a:p>
            <a:r>
              <a:rPr kumimoji="0" lang="en-US" altLang="zh-CN" sz="3200" b="0" i="0" u="none" strike="noStrike" kern="1200" cap="none" spc="0" normalizeH="0" baseline="0" noProof="0" dirty="0">
                <a:ln>
                  <a:noFill/>
                </a:ln>
                <a:solidFill>
                  <a:srgbClr val="006C39"/>
                </a:solidFill>
                <a:effectLst/>
                <a:uLnTx/>
                <a:uFillTx/>
                <a:latin typeface="Times New Roman" panose="02020603050405020304" pitchFamily="18" charset="0"/>
                <a:ea typeface="宋体" panose="02010600030101010101" pitchFamily="2" charset="-122"/>
                <a:cs typeface="+mn-cs"/>
              </a:rPr>
              <a:t>1. </a:t>
            </a:r>
            <a:r>
              <a:rPr kumimoji="0" lang="zh-CN" altLang="en-US" sz="3200" b="0" i="0" u="none" strike="noStrike" kern="1200" cap="none" spc="0" normalizeH="0" baseline="0" noProof="0" dirty="0">
                <a:ln>
                  <a:noFill/>
                </a:ln>
                <a:solidFill>
                  <a:srgbClr val="006C39"/>
                </a:solidFill>
                <a:effectLst/>
                <a:uLnTx/>
                <a:uFillTx/>
                <a:latin typeface="Times New Roman" panose="02020603050405020304" pitchFamily="18" charset="0"/>
                <a:ea typeface="宋体" panose="02010600030101010101" pitchFamily="2" charset="-122"/>
                <a:cs typeface="+mn-cs"/>
              </a:rPr>
              <a:t>曝光偏差</a:t>
            </a:r>
            <a:endParaRPr kumimoji="0" lang="en-US" altLang="zh-CN" sz="3200" b="0" i="0" u="none" strike="noStrike" kern="1200" cap="none" spc="0" normalizeH="0" baseline="0" noProof="0" dirty="0">
              <a:ln>
                <a:noFill/>
              </a:ln>
              <a:solidFill>
                <a:srgbClr val="006C39"/>
              </a:solidFill>
              <a:effectLst/>
              <a:uLnTx/>
              <a:uFillTx/>
              <a:latin typeface="Times New Roman" panose="02020603050405020304" pitchFamily="18" charset="0"/>
              <a:ea typeface="宋体" panose="02010600030101010101" pitchFamily="2" charset="-122"/>
              <a:cs typeface="+mn-cs"/>
            </a:endParaRPr>
          </a:p>
          <a:p>
            <a:r>
              <a:rPr lang="en-US" altLang="zh-CN" sz="3200" dirty="0">
                <a:solidFill>
                  <a:srgbClr val="006C39"/>
                </a:solidFill>
                <a:latin typeface="Times New Roman" panose="02020603050405020304" pitchFamily="18" charset="0"/>
                <a:ea typeface="宋体" panose="02010600030101010101" pitchFamily="2" charset="-122"/>
              </a:rPr>
              <a:t>2. </a:t>
            </a:r>
            <a:r>
              <a:rPr lang="zh-CN" altLang="en-US" sz="3200" dirty="0">
                <a:solidFill>
                  <a:srgbClr val="006C39"/>
                </a:solidFill>
                <a:latin typeface="Times New Roman" panose="02020603050405020304" pitchFamily="18" charset="0"/>
                <a:ea typeface="宋体" panose="02010600030101010101" pitchFamily="2" charset="-122"/>
              </a:rPr>
              <a:t>损失评估不匹配</a:t>
            </a:r>
            <a:endParaRPr lang="en-US" altLang="zh-CN" sz="3200" dirty="0">
              <a:solidFill>
                <a:srgbClr val="006C39"/>
              </a:solidFill>
              <a:latin typeface="Times New Roman" panose="02020603050405020304" pitchFamily="18" charset="0"/>
              <a:ea typeface="宋体" panose="02010600030101010101" pitchFamily="2" charset="-122"/>
            </a:endParaRPr>
          </a:p>
          <a:p>
            <a:r>
              <a:rPr kumimoji="0" lang="en-US" altLang="zh-CN" sz="3200" b="0" i="0" u="none" strike="noStrike" kern="1200" cap="none" spc="0" normalizeH="0" baseline="0" noProof="0" dirty="0">
                <a:ln>
                  <a:noFill/>
                </a:ln>
                <a:solidFill>
                  <a:srgbClr val="006C39"/>
                </a:solidFill>
                <a:effectLst/>
                <a:uLnTx/>
                <a:uFillTx/>
                <a:latin typeface="Times New Roman" panose="02020603050405020304" pitchFamily="18" charset="0"/>
                <a:ea typeface="宋体" panose="02010600030101010101" pitchFamily="2" charset="-122"/>
                <a:cs typeface="+mn-cs"/>
              </a:rPr>
              <a:t>3. </a:t>
            </a:r>
            <a:r>
              <a:rPr kumimoji="0" lang="zh-CN" altLang="en-US" sz="3200" b="0" i="0" u="none" strike="noStrike" kern="1200" cap="none" spc="0" normalizeH="0" baseline="0" noProof="0" dirty="0">
                <a:ln>
                  <a:noFill/>
                </a:ln>
                <a:solidFill>
                  <a:srgbClr val="006C39"/>
                </a:solidFill>
                <a:effectLst/>
                <a:uLnTx/>
                <a:uFillTx/>
                <a:latin typeface="Times New Roman" panose="02020603050405020304" pitchFamily="18" charset="0"/>
                <a:ea typeface="宋体" panose="02010600030101010101" pitchFamily="2" charset="-122"/>
                <a:cs typeface="+mn-cs"/>
              </a:rPr>
              <a:t>梯度消失</a:t>
            </a:r>
            <a:endParaRPr kumimoji="0" lang="en-US" altLang="zh-CN" sz="3200" b="0" i="0" u="none" strike="noStrike" kern="1200" cap="none" spc="0" normalizeH="0" baseline="0" noProof="0" dirty="0">
              <a:ln>
                <a:noFill/>
              </a:ln>
              <a:solidFill>
                <a:srgbClr val="006C39"/>
              </a:solidFill>
              <a:effectLst/>
              <a:uLnTx/>
              <a:uFillTx/>
              <a:latin typeface="Times New Roman" panose="02020603050405020304" pitchFamily="18" charset="0"/>
              <a:ea typeface="宋体" panose="02010600030101010101" pitchFamily="2" charset="-122"/>
              <a:cs typeface="+mn-cs"/>
            </a:endParaRPr>
          </a:p>
          <a:p>
            <a:r>
              <a:rPr lang="en-US" altLang="zh-CN" sz="3200" dirty="0">
                <a:solidFill>
                  <a:srgbClr val="006C39"/>
                </a:solidFill>
                <a:latin typeface="Times New Roman" panose="02020603050405020304" pitchFamily="18" charset="0"/>
                <a:ea typeface="宋体" panose="02010600030101010101" pitchFamily="2" charset="-122"/>
              </a:rPr>
              <a:t>4. </a:t>
            </a:r>
            <a:r>
              <a:rPr lang="zh-CN" altLang="en-US" sz="3200" dirty="0">
                <a:solidFill>
                  <a:srgbClr val="006C39"/>
                </a:solidFill>
                <a:latin typeface="Times New Roman" panose="02020603050405020304" pitchFamily="18" charset="0"/>
                <a:ea typeface="宋体" panose="02010600030101010101" pitchFamily="2" charset="-122"/>
              </a:rPr>
              <a:t>梯度爆炸</a:t>
            </a:r>
            <a:endParaRPr lang="en-US" altLang="zh-CN" sz="3200" dirty="0">
              <a:solidFill>
                <a:srgbClr val="006C39"/>
              </a:solidFill>
              <a:latin typeface="Times New Roman" panose="02020603050405020304" pitchFamily="18" charset="0"/>
              <a:ea typeface="宋体" panose="02010600030101010101" pitchFamily="2" charset="-122"/>
            </a:endParaRPr>
          </a:p>
          <a:p>
            <a:r>
              <a:rPr kumimoji="0" lang="en-US" altLang="zh-CN" sz="3200" b="0" i="0" u="none" strike="noStrike" kern="1200" cap="none" spc="0" normalizeH="0" baseline="0" noProof="0" dirty="0">
                <a:ln>
                  <a:noFill/>
                </a:ln>
                <a:solidFill>
                  <a:srgbClr val="006C39"/>
                </a:solidFill>
                <a:effectLst/>
                <a:uLnTx/>
                <a:uFillTx/>
                <a:latin typeface="Times New Roman" panose="02020603050405020304" pitchFamily="18" charset="0"/>
                <a:ea typeface="宋体" panose="02010600030101010101" pitchFamily="2" charset="-122"/>
                <a:cs typeface="+mn-cs"/>
              </a:rPr>
              <a:t>5. </a:t>
            </a:r>
            <a:r>
              <a:rPr kumimoji="0" lang="zh-CN" altLang="en-US" sz="3200" b="0" i="0" u="none" strike="noStrike" kern="1200" cap="none" spc="0" normalizeH="0" baseline="0" noProof="0" dirty="0">
                <a:ln>
                  <a:noFill/>
                </a:ln>
                <a:solidFill>
                  <a:srgbClr val="006C39"/>
                </a:solidFill>
                <a:effectLst/>
                <a:uLnTx/>
                <a:uFillTx/>
                <a:latin typeface="Times New Roman" panose="02020603050405020304" pitchFamily="18" charset="0"/>
                <a:ea typeface="宋体" panose="02010600030101010101" pitchFamily="2" charset="-122"/>
                <a:cs typeface="+mn-cs"/>
              </a:rPr>
              <a:t>幻觉</a:t>
            </a:r>
            <a:endParaRPr kumimoji="0" lang="en-US" altLang="zh-CN" sz="3200" b="0" i="0" u="none" strike="noStrike" kern="1200" cap="none" spc="0" normalizeH="0" baseline="0" noProof="0" dirty="0">
              <a:ln>
                <a:noFill/>
              </a:ln>
              <a:solidFill>
                <a:srgbClr val="006C39"/>
              </a:solidFill>
              <a:effectLst/>
              <a:uLnTx/>
              <a:uFillTx/>
              <a:latin typeface="Times New Roman" panose="02020603050405020304" pitchFamily="18" charset="0"/>
              <a:ea typeface="宋体" panose="02010600030101010101" pitchFamily="2" charset="-122"/>
              <a:cs typeface="+mn-cs"/>
            </a:endParaRPr>
          </a:p>
        </p:txBody>
      </p:sp>
      <p:sp>
        <p:nvSpPr>
          <p:cNvPr id="6" name="左大括号 5">
            <a:extLst>
              <a:ext uri="{FF2B5EF4-FFF2-40B4-BE49-F238E27FC236}">
                <a16:creationId xmlns:a16="http://schemas.microsoft.com/office/drawing/2014/main" id="{A61AD84D-CA81-41F8-8325-8F42166EE90B}"/>
              </a:ext>
            </a:extLst>
          </p:cNvPr>
          <p:cNvSpPr/>
          <p:nvPr/>
        </p:nvSpPr>
        <p:spPr>
          <a:xfrm>
            <a:off x="4343400" y="2286000"/>
            <a:ext cx="609600" cy="2286000"/>
          </a:xfrm>
          <a:prstGeom prst="leftBrace">
            <a:avLst>
              <a:gd name="adj1" fmla="val 8333"/>
              <a:gd name="adj2" fmla="val 12148"/>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650111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5400" y="3374009"/>
            <a:ext cx="9791700" cy="2758440"/>
          </a:xfrm>
          <a:prstGeom prst="rect">
            <a:avLst/>
          </a:prstGeom>
        </p:spPr>
      </p:pic>
      <p:sp>
        <p:nvSpPr>
          <p:cNvPr id="3" name="object 3"/>
          <p:cNvSpPr txBox="1">
            <a:spLocks noGrp="1"/>
          </p:cNvSpPr>
          <p:nvPr>
            <p:ph type="title"/>
          </p:nvPr>
        </p:nvSpPr>
        <p:spPr>
          <a:xfrm>
            <a:off x="4608957" y="4056634"/>
            <a:ext cx="5205427" cy="689932"/>
          </a:xfrm>
          <a:prstGeom prst="rect">
            <a:avLst/>
          </a:prstGeom>
        </p:spPr>
        <p:txBody>
          <a:bodyPr vert="horz" wrap="square" lIns="0" tIns="12700" rIns="0" bIns="0" rtlCol="0">
            <a:spAutoFit/>
          </a:bodyPr>
          <a:lstStyle/>
          <a:p>
            <a:pPr marL="12700">
              <a:lnSpc>
                <a:spcPct val="100000"/>
              </a:lnSpc>
              <a:spcBef>
                <a:spcPts val="100"/>
              </a:spcBef>
            </a:pPr>
            <a:r>
              <a:rPr lang="zh-CN" altLang="en-US" sz="4400">
                <a:ea typeface="宋体" panose="02010600030101010101" pitchFamily="2" charset="-122"/>
                <a:cs typeface="Arial"/>
              </a:rPr>
              <a:t>数据集和评价指标</a:t>
            </a:r>
          </a:p>
        </p:txBody>
      </p:sp>
      <p:grpSp>
        <p:nvGrpSpPr>
          <p:cNvPr id="4" name="object 4"/>
          <p:cNvGrpSpPr/>
          <p:nvPr/>
        </p:nvGrpSpPr>
        <p:grpSpPr>
          <a:xfrm>
            <a:off x="2269744" y="3930267"/>
            <a:ext cx="1536622" cy="1785226"/>
            <a:chOff x="2222324" y="3896995"/>
            <a:chExt cx="1536622" cy="1785226"/>
          </a:xfrm>
        </p:grpSpPr>
        <p:sp>
          <p:nvSpPr>
            <p:cNvPr id="5" name="object 5"/>
            <p:cNvSpPr/>
            <p:nvPr/>
          </p:nvSpPr>
          <p:spPr>
            <a:xfrm>
              <a:off x="2222324" y="3896995"/>
              <a:ext cx="832485" cy="1248410"/>
            </a:xfrm>
            <a:custGeom>
              <a:avLst/>
              <a:gdLst/>
              <a:ahLst/>
              <a:cxnLst/>
              <a:rect l="l" t="t" r="r" b="b"/>
              <a:pathLst>
                <a:path w="832485" h="1248410">
                  <a:moveTo>
                    <a:pt x="832025" y="0"/>
                  </a:moveTo>
                  <a:lnTo>
                    <a:pt x="783456" y="1419"/>
                  </a:lnTo>
                  <a:lnTo>
                    <a:pt x="735195" y="5657"/>
                  </a:lnTo>
                  <a:lnTo>
                    <a:pt x="687363" y="12681"/>
                  </a:lnTo>
                  <a:lnTo>
                    <a:pt x="640079" y="22457"/>
                  </a:lnTo>
                  <a:lnTo>
                    <a:pt x="593465" y="34955"/>
                  </a:lnTo>
                  <a:lnTo>
                    <a:pt x="547639" y="50141"/>
                  </a:lnTo>
                  <a:lnTo>
                    <a:pt x="502723" y="67983"/>
                  </a:lnTo>
                  <a:lnTo>
                    <a:pt x="458837" y="88449"/>
                  </a:lnTo>
                  <a:lnTo>
                    <a:pt x="416100" y="111505"/>
                  </a:lnTo>
                  <a:lnTo>
                    <a:pt x="374462" y="137171"/>
                  </a:lnTo>
                  <a:lnTo>
                    <a:pt x="334855" y="164865"/>
                  </a:lnTo>
                  <a:lnTo>
                    <a:pt x="297308" y="194481"/>
                  </a:lnTo>
                  <a:lnTo>
                    <a:pt x="261850" y="225913"/>
                  </a:lnTo>
                  <a:lnTo>
                    <a:pt x="228510" y="259054"/>
                  </a:lnTo>
                  <a:lnTo>
                    <a:pt x="197315" y="293797"/>
                  </a:lnTo>
                  <a:lnTo>
                    <a:pt x="168294" y="330037"/>
                  </a:lnTo>
                  <a:lnTo>
                    <a:pt x="141475" y="367666"/>
                  </a:lnTo>
                  <a:lnTo>
                    <a:pt x="116888" y="406577"/>
                  </a:lnTo>
                  <a:lnTo>
                    <a:pt x="94561" y="446665"/>
                  </a:lnTo>
                  <a:lnTo>
                    <a:pt x="74521" y="487823"/>
                  </a:lnTo>
                  <a:lnTo>
                    <a:pt x="56798" y="529943"/>
                  </a:lnTo>
                  <a:lnTo>
                    <a:pt x="41421" y="572921"/>
                  </a:lnTo>
                  <a:lnTo>
                    <a:pt x="28417" y="616648"/>
                  </a:lnTo>
                  <a:lnTo>
                    <a:pt x="17815" y="661019"/>
                  </a:lnTo>
                  <a:lnTo>
                    <a:pt x="9644" y="705926"/>
                  </a:lnTo>
                  <a:lnTo>
                    <a:pt x="3932" y="751264"/>
                  </a:lnTo>
                  <a:lnTo>
                    <a:pt x="708" y="796926"/>
                  </a:lnTo>
                  <a:lnTo>
                    <a:pt x="0" y="842804"/>
                  </a:lnTo>
                  <a:lnTo>
                    <a:pt x="1836" y="888794"/>
                  </a:lnTo>
                  <a:lnTo>
                    <a:pt x="6246" y="934787"/>
                  </a:lnTo>
                  <a:lnTo>
                    <a:pt x="13257" y="980678"/>
                  </a:lnTo>
                  <a:lnTo>
                    <a:pt x="22898" y="1026359"/>
                  </a:lnTo>
                  <a:lnTo>
                    <a:pt x="35198" y="1071725"/>
                  </a:lnTo>
                  <a:lnTo>
                    <a:pt x="50185" y="1116669"/>
                  </a:lnTo>
                  <a:lnTo>
                    <a:pt x="67888" y="1161084"/>
                  </a:lnTo>
                  <a:lnTo>
                    <a:pt x="88335" y="1204864"/>
                  </a:lnTo>
                  <a:lnTo>
                    <a:pt x="111554" y="1247902"/>
                  </a:lnTo>
                  <a:lnTo>
                    <a:pt x="183563" y="1206372"/>
                  </a:lnTo>
                  <a:lnTo>
                    <a:pt x="160401" y="1162969"/>
                  </a:lnTo>
                  <a:lnTo>
                    <a:pt x="140187" y="1118298"/>
                  </a:lnTo>
                  <a:lnTo>
                    <a:pt x="122964" y="1072508"/>
                  </a:lnTo>
                  <a:lnTo>
                    <a:pt x="108776" y="1025747"/>
                  </a:lnTo>
                  <a:lnTo>
                    <a:pt x="97666" y="978164"/>
                  </a:lnTo>
                  <a:lnTo>
                    <a:pt x="89677" y="929909"/>
                  </a:lnTo>
                  <a:lnTo>
                    <a:pt x="84851" y="881130"/>
                  </a:lnTo>
                  <a:lnTo>
                    <a:pt x="83233" y="831976"/>
                  </a:lnTo>
                  <a:lnTo>
                    <a:pt x="84707" y="784625"/>
                  </a:lnTo>
                  <a:lnTo>
                    <a:pt x="89068" y="738056"/>
                  </a:lnTo>
                  <a:lnTo>
                    <a:pt x="96230" y="692357"/>
                  </a:lnTo>
                  <a:lnTo>
                    <a:pt x="106104" y="647616"/>
                  </a:lnTo>
                  <a:lnTo>
                    <a:pt x="118603" y="603920"/>
                  </a:lnTo>
                  <a:lnTo>
                    <a:pt x="133640" y="561357"/>
                  </a:lnTo>
                  <a:lnTo>
                    <a:pt x="151125" y="520014"/>
                  </a:lnTo>
                  <a:lnTo>
                    <a:pt x="170973" y="479981"/>
                  </a:lnTo>
                  <a:lnTo>
                    <a:pt x="193094" y="441344"/>
                  </a:lnTo>
                  <a:lnTo>
                    <a:pt x="217401" y="404191"/>
                  </a:lnTo>
                  <a:lnTo>
                    <a:pt x="243807" y="368609"/>
                  </a:lnTo>
                  <a:lnTo>
                    <a:pt x="272223" y="334688"/>
                  </a:lnTo>
                  <a:lnTo>
                    <a:pt x="302562" y="302513"/>
                  </a:lnTo>
                  <a:lnTo>
                    <a:pt x="334737" y="272174"/>
                  </a:lnTo>
                  <a:lnTo>
                    <a:pt x="368658" y="243758"/>
                  </a:lnTo>
                  <a:lnTo>
                    <a:pt x="404239" y="217352"/>
                  </a:lnTo>
                  <a:lnTo>
                    <a:pt x="441392" y="193045"/>
                  </a:lnTo>
                  <a:lnTo>
                    <a:pt x="480030" y="170924"/>
                  </a:lnTo>
                  <a:lnTo>
                    <a:pt x="520063" y="151077"/>
                  </a:lnTo>
                  <a:lnTo>
                    <a:pt x="561405" y="133591"/>
                  </a:lnTo>
                  <a:lnTo>
                    <a:pt x="603968" y="118555"/>
                  </a:lnTo>
                  <a:lnTo>
                    <a:pt x="647665" y="106055"/>
                  </a:lnTo>
                  <a:lnTo>
                    <a:pt x="692406" y="96181"/>
                  </a:lnTo>
                  <a:lnTo>
                    <a:pt x="738105" y="89019"/>
                  </a:lnTo>
                  <a:lnTo>
                    <a:pt x="784674" y="84658"/>
                  </a:lnTo>
                  <a:lnTo>
                    <a:pt x="832025" y="83184"/>
                  </a:lnTo>
                  <a:lnTo>
                    <a:pt x="832025"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6" name="object 6"/>
            <p:cNvPicPr/>
            <p:nvPr/>
          </p:nvPicPr>
          <p:blipFill>
            <a:blip r:embed="rId3" cstate="print"/>
            <a:stretch>
              <a:fillRect/>
            </a:stretch>
          </p:blipFill>
          <p:spPr>
            <a:xfrm>
              <a:off x="2310384" y="4034028"/>
              <a:ext cx="1448562" cy="1448562"/>
            </a:xfrm>
            <a:prstGeom prst="rect">
              <a:avLst/>
            </a:prstGeom>
          </p:spPr>
        </p:pic>
        <p:pic>
          <p:nvPicPr>
            <p:cNvPr id="7" name="object 7"/>
            <p:cNvPicPr/>
            <p:nvPr/>
          </p:nvPicPr>
          <p:blipFill>
            <a:blip r:embed="rId4" cstate="print"/>
            <a:stretch>
              <a:fillRect/>
            </a:stretch>
          </p:blipFill>
          <p:spPr>
            <a:xfrm>
              <a:off x="2330196" y="4041635"/>
              <a:ext cx="1407413" cy="1640586"/>
            </a:xfrm>
            <a:prstGeom prst="rect">
              <a:avLst/>
            </a:prstGeom>
          </p:spPr>
        </p:pic>
      </p:grpSp>
      <p:sp>
        <p:nvSpPr>
          <p:cNvPr id="8" name="object 8"/>
          <p:cNvSpPr txBox="1"/>
          <p:nvPr/>
        </p:nvSpPr>
        <p:spPr>
          <a:xfrm>
            <a:off x="2833497" y="4288663"/>
            <a:ext cx="409575" cy="8483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5400" b="1" i="0" u="none" strike="noStrike" kern="1200" cap="none" spc="0" normalizeH="0" baseline="0" noProof="0" dirty="0">
                <a:ln>
                  <a:noFill/>
                </a:ln>
                <a:solidFill>
                  <a:srgbClr val="FFFFFF"/>
                </a:solidFill>
                <a:effectLst/>
                <a:uLnTx/>
                <a:uFillTx/>
                <a:latin typeface="Century Gothic"/>
                <a:ea typeface="+mn-ea"/>
                <a:cs typeface="Century Gothic"/>
              </a:rPr>
              <a:t>5</a:t>
            </a:r>
            <a:endParaRPr kumimoji="0" sz="5400" b="0" i="0" u="none" strike="noStrike" kern="1200" cap="none" spc="0" normalizeH="0" baseline="0" noProof="0">
              <a:ln>
                <a:noFill/>
              </a:ln>
              <a:solidFill>
                <a:prstClr val="black"/>
              </a:solidFill>
              <a:effectLst/>
              <a:uLnTx/>
              <a:uFillTx/>
              <a:latin typeface="Century Gothic"/>
              <a:ea typeface="+mn-ea"/>
              <a:cs typeface="Century Gothic"/>
            </a:endParaRPr>
          </a:p>
        </p:txBody>
      </p:sp>
      <p:pic>
        <p:nvPicPr>
          <p:cNvPr id="9" name="object 9"/>
          <p:cNvPicPr/>
          <p:nvPr/>
        </p:nvPicPr>
        <p:blipFill>
          <a:blip r:embed="rId5" cstate="print"/>
          <a:stretch>
            <a:fillRect/>
          </a:stretch>
        </p:blipFill>
        <p:spPr>
          <a:xfrm>
            <a:off x="2478151" y="4109704"/>
            <a:ext cx="1248156" cy="1447037"/>
          </a:xfrm>
          <a:prstGeom prst="rect">
            <a:avLst/>
          </a:prstGeom>
        </p:spPr>
      </p:pic>
      <p:sp>
        <p:nvSpPr>
          <p:cNvPr id="10" name="文本框 9">
            <a:extLst>
              <a:ext uri="{FF2B5EF4-FFF2-40B4-BE49-F238E27FC236}">
                <a16:creationId xmlns:a16="http://schemas.microsoft.com/office/drawing/2014/main" id="{1AD80C9E-B07E-49CC-8A10-A586CB72122B}"/>
              </a:ext>
            </a:extLst>
          </p:cNvPr>
          <p:cNvSpPr txBox="1"/>
          <p:nvPr/>
        </p:nvSpPr>
        <p:spPr>
          <a:xfrm>
            <a:off x="7010400" y="5145405"/>
            <a:ext cx="2057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汇报人：</a:t>
            </a:r>
            <a:r>
              <a:rPr lang="zh-CN" altLang="en-US">
                <a:solidFill>
                  <a:prstClr val="black"/>
                </a:solidFill>
                <a:latin typeface="宋体" panose="02010600030101010101" pitchFamily="2" charset="-122"/>
                <a:ea typeface="宋体" panose="02010600030101010101" pitchFamily="2" charset="-122"/>
              </a:rPr>
              <a:t>刘云皓</a:t>
            </a:r>
            <a:endParaRPr kumimoji="0" lang="zh-CN" altLang="en-US" sz="1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11" name="object 16">
            <a:extLst>
              <a:ext uri="{FF2B5EF4-FFF2-40B4-BE49-F238E27FC236}">
                <a16:creationId xmlns:a16="http://schemas.microsoft.com/office/drawing/2014/main" id="{EE5DDD5C-9735-4D51-B6FA-455105340BAB}"/>
              </a:ext>
            </a:extLst>
          </p:cNvPr>
          <p:cNvSpPr txBox="1"/>
          <p:nvPr/>
        </p:nvSpPr>
        <p:spPr>
          <a:xfrm>
            <a:off x="2905091" y="4327999"/>
            <a:ext cx="452998" cy="84382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US" sz="5400" b="1" dirty="0">
                <a:solidFill>
                  <a:srgbClr val="FFFFFF"/>
                </a:solidFill>
                <a:latin typeface="Century Gothic"/>
                <a:cs typeface="Century Gothic"/>
              </a:rPr>
              <a:t>2</a:t>
            </a:r>
            <a:endParaRPr kumimoji="0" sz="5400" b="0" i="0" u="none" strike="noStrike" kern="1200" cap="none" spc="0" normalizeH="0" baseline="0" noProof="0" dirty="0">
              <a:ln>
                <a:noFill/>
              </a:ln>
              <a:solidFill>
                <a:prstClr val="black"/>
              </a:solidFill>
              <a:effectLst/>
              <a:uLnTx/>
              <a:uFillTx/>
              <a:latin typeface="Century Gothic"/>
              <a:ea typeface="+mn-ea"/>
              <a:cs typeface="Century Gothic"/>
            </a:endParaRPr>
          </a:p>
        </p:txBody>
      </p:sp>
    </p:spTree>
    <p:extLst>
      <p:ext uri="{BB962C8B-B14F-4D97-AF65-F5344CB8AC3E}">
        <p14:creationId xmlns:p14="http://schemas.microsoft.com/office/powerpoint/2010/main" val="771593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670" y="323468"/>
            <a:ext cx="2511425" cy="45212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dirty="0">
                <a:solidFill>
                  <a:srgbClr val="006C39"/>
                </a:solidFill>
                <a:effectLst>
                  <a:outerShdw blurRad="38100" dist="38100" dir="2700000" algn="tl">
                    <a:srgbClr val="000000">
                      <a:alpha val="43137"/>
                    </a:srgbClr>
                  </a:outerShdw>
                </a:effectLst>
              </a:rPr>
              <a:t>主要数据集概述</a:t>
            </a:r>
          </a:p>
        </p:txBody>
      </p:sp>
      <p:sp>
        <p:nvSpPr>
          <p:cNvPr id="3" name="object 3"/>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FFFFFF"/>
                </a:solidFill>
                <a:latin typeface="Century Gothic"/>
                <a:cs typeface="Century Gothic"/>
              </a:rPr>
              <a:t>2</a:t>
            </a:r>
            <a:endParaRPr sz="3600" dirty="0">
              <a:latin typeface="Century Gothic"/>
              <a:cs typeface="Century Gothic"/>
            </a:endParaRPr>
          </a:p>
        </p:txBody>
      </p:sp>
      <p:sp>
        <p:nvSpPr>
          <p:cNvPr id="4" name="object 4"/>
          <p:cNvSpPr txBox="1"/>
          <p:nvPr/>
        </p:nvSpPr>
        <p:spPr>
          <a:xfrm>
            <a:off x="1524000" y="1371600"/>
            <a:ext cx="10432669" cy="3670236"/>
          </a:xfrm>
          <a:prstGeom prst="rect">
            <a:avLst/>
          </a:prstGeom>
        </p:spPr>
        <p:txBody>
          <a:bodyPr vert="horz" wrap="square" lIns="0" tIns="12700" rIns="0" bIns="0" rtlCol="0">
            <a:spAutoFit/>
          </a:bodyPr>
          <a:lstStyle/>
          <a:p>
            <a:pPr marL="184785" marR="27940" indent="-172720" algn="just">
              <a:lnSpc>
                <a:spcPct val="100000"/>
              </a:lnSpc>
              <a:spcBef>
                <a:spcPts val="100"/>
              </a:spcBef>
              <a:buFont typeface="Arial"/>
              <a:buChar char="•"/>
              <a:tabLst>
                <a:tab pos="185420" algn="l"/>
              </a:tabLst>
            </a:pPr>
            <a:r>
              <a:rPr lang="en-US" sz="2800" spc="-10" dirty="0">
                <a:latin typeface="宋体" panose="02010600030101010101" pitchFamily="2" charset="-122"/>
                <a:cs typeface="微软雅黑"/>
              </a:rPr>
              <a:t>Standard</a:t>
            </a:r>
            <a:r>
              <a:rPr lang="en-US" sz="2800" spc="-5" dirty="0">
                <a:latin typeface="宋体" panose="02010600030101010101" pitchFamily="2" charset="-122"/>
                <a:cs typeface="微软雅黑"/>
              </a:rPr>
              <a:t> </a:t>
            </a:r>
            <a:r>
              <a:rPr lang="en-US" sz="2800" dirty="0">
                <a:latin typeface="宋体" panose="02010600030101010101" pitchFamily="2" charset="-122"/>
                <a:cs typeface="微软雅黑"/>
              </a:rPr>
              <a:t>captioning</a:t>
            </a:r>
            <a:r>
              <a:rPr lang="en-US" sz="2800" spc="-35" dirty="0">
                <a:latin typeface="宋体" panose="02010600030101010101" pitchFamily="2" charset="-122"/>
                <a:cs typeface="微软雅黑"/>
              </a:rPr>
              <a:t> </a:t>
            </a:r>
            <a:r>
              <a:rPr lang="en-US" sz="2800" spc="-5" dirty="0">
                <a:latin typeface="宋体" panose="02010600030101010101" pitchFamily="2" charset="-122"/>
                <a:cs typeface="微软雅黑"/>
              </a:rPr>
              <a:t>datasets：</a:t>
            </a:r>
            <a:r>
              <a:rPr lang="zh-CN" altLang="en-US" sz="2800" dirty="0">
                <a:latin typeface="宋体" panose="02010600030101010101" pitchFamily="2" charset="-122"/>
                <a:cs typeface="微软雅黑"/>
              </a:rPr>
              <a:t>标准数据集</a:t>
            </a:r>
          </a:p>
          <a:p>
            <a:pPr marL="184785" marR="27940" indent="-172720" algn="just">
              <a:lnSpc>
                <a:spcPct val="100000"/>
              </a:lnSpc>
              <a:spcBef>
                <a:spcPts val="100"/>
              </a:spcBef>
              <a:buFont typeface="Arial"/>
              <a:buChar char="•"/>
              <a:tabLst>
                <a:tab pos="185420" algn="l"/>
              </a:tabLst>
            </a:pPr>
            <a:r>
              <a:rPr lang="en-US" sz="2400" dirty="0">
                <a:latin typeface="等线 Light" panose="02010600030101010101" pitchFamily="2" charset="-122"/>
                <a:ea typeface="等线 Light" panose="02010600030101010101" pitchFamily="2" charset="-122"/>
                <a:cs typeface="微软雅黑"/>
              </a:rPr>
              <a:t>e.g. </a:t>
            </a:r>
            <a:r>
              <a:rPr lang="en-US" sz="2400" u="sng" dirty="0">
                <a:latin typeface="等线 Light" panose="02010600030101010101" pitchFamily="2" charset="-122"/>
                <a:ea typeface="等线 Light" panose="02010600030101010101" pitchFamily="2" charset="-122"/>
                <a:cs typeface="微软雅黑"/>
              </a:rPr>
              <a:t>MS COCO</a:t>
            </a:r>
            <a:r>
              <a:rPr lang="en-US" sz="2400" dirty="0">
                <a:latin typeface="等线 Light" panose="02010600030101010101" pitchFamily="2" charset="-122"/>
                <a:ea typeface="等线 Light" panose="02010600030101010101" pitchFamily="2" charset="-122"/>
                <a:cs typeface="微软雅黑"/>
              </a:rPr>
              <a:t>, Flickr8k, Flickr30k</a:t>
            </a:r>
          </a:p>
          <a:p>
            <a:pPr marL="184785" marR="27940" indent="-172720" algn="just">
              <a:lnSpc>
                <a:spcPct val="100000"/>
              </a:lnSpc>
              <a:spcBef>
                <a:spcPts val="100"/>
              </a:spcBef>
              <a:buFont typeface="Arial"/>
              <a:buChar char="•"/>
              <a:tabLst>
                <a:tab pos="185420" algn="l"/>
              </a:tabLst>
            </a:pPr>
            <a:endParaRPr lang="en-US" sz="2800" dirty="0">
              <a:latin typeface="宋体" panose="02010600030101010101" pitchFamily="2" charset="-122"/>
              <a:cs typeface="微软雅黑"/>
            </a:endParaRPr>
          </a:p>
          <a:p>
            <a:pPr marL="207010" marR="5080" indent="-172720">
              <a:lnSpc>
                <a:spcPct val="100000"/>
              </a:lnSpc>
              <a:spcBef>
                <a:spcPts val="5"/>
              </a:spcBef>
              <a:buFont typeface="Arial"/>
              <a:buChar char="•"/>
              <a:tabLst>
                <a:tab pos="207645" algn="l"/>
              </a:tabLst>
            </a:pPr>
            <a:r>
              <a:rPr lang="en-US" sz="2800" spc="-5" dirty="0">
                <a:latin typeface="宋体" panose="02010600030101010101" pitchFamily="2" charset="-122"/>
                <a:cs typeface="微软雅黑"/>
              </a:rPr>
              <a:t>Pre-training</a:t>
            </a:r>
            <a:r>
              <a:rPr lang="en-US" sz="2800" spc="-20" dirty="0">
                <a:latin typeface="宋体" panose="02010600030101010101" pitchFamily="2" charset="-122"/>
                <a:cs typeface="微软雅黑"/>
              </a:rPr>
              <a:t> </a:t>
            </a:r>
            <a:r>
              <a:rPr lang="en-US" sz="2800" spc="-5" dirty="0">
                <a:latin typeface="宋体" panose="02010600030101010101" pitchFamily="2" charset="-122"/>
                <a:cs typeface="微软雅黑"/>
              </a:rPr>
              <a:t>datasets：</a:t>
            </a:r>
            <a:r>
              <a:rPr lang="zh-CN" altLang="en-US" sz="2800" spc="-5" dirty="0">
                <a:latin typeface="宋体" panose="02010600030101010101" pitchFamily="2" charset="-122"/>
                <a:cs typeface="微软雅黑"/>
              </a:rPr>
              <a:t>大型数据集。用做预训练</a:t>
            </a:r>
          </a:p>
          <a:p>
            <a:pPr marL="207010" marR="5080" indent="-172720">
              <a:spcBef>
                <a:spcPts val="5"/>
              </a:spcBef>
              <a:buFont typeface="Arial"/>
              <a:buChar char="•"/>
              <a:tabLst>
                <a:tab pos="207645" algn="l"/>
              </a:tabLst>
            </a:pPr>
            <a:r>
              <a:rPr lang="en-US" altLang="zh-CN" sz="2400" dirty="0">
                <a:latin typeface="等线 Light" panose="02010600030101010101" pitchFamily="2" charset="-122"/>
                <a:ea typeface="等线 Light" panose="02010600030101010101" pitchFamily="2" charset="-122"/>
                <a:cs typeface="微软雅黑"/>
              </a:rPr>
              <a:t>e.g. SBU-Captions, CC3M, CC12M, </a:t>
            </a:r>
            <a:r>
              <a:rPr lang="zh-CN" altLang="en-US" sz="2400" u="sng" dirty="0">
                <a:latin typeface="等线 Light" panose="02010600030101010101" pitchFamily="2" charset="-122"/>
                <a:ea typeface="等线 Light" panose="02010600030101010101" pitchFamily="2" charset="-122"/>
                <a:cs typeface="微软雅黑"/>
              </a:rPr>
              <a:t>悟空</a:t>
            </a:r>
            <a:endParaRPr lang="en-US" altLang="zh-CN" sz="2400" u="sng" dirty="0">
              <a:latin typeface="等线 Light" panose="02010600030101010101" pitchFamily="2" charset="-122"/>
              <a:ea typeface="等线 Light" panose="02010600030101010101" pitchFamily="2" charset="-122"/>
              <a:cs typeface="微软雅黑"/>
            </a:endParaRPr>
          </a:p>
          <a:p>
            <a:pPr marL="207010" marR="5080" indent="-172720">
              <a:spcBef>
                <a:spcPts val="5"/>
              </a:spcBef>
              <a:buFont typeface="Arial"/>
              <a:buChar char="•"/>
              <a:tabLst>
                <a:tab pos="207645" algn="l"/>
              </a:tabLst>
            </a:pPr>
            <a:endParaRPr lang="en-US" altLang="zh-CN" sz="2800" spc="-5" dirty="0">
              <a:latin typeface="宋体" panose="02010600030101010101" pitchFamily="2" charset="-122"/>
              <a:cs typeface="微软雅黑"/>
            </a:endParaRPr>
          </a:p>
          <a:p>
            <a:pPr marL="207010" marR="5080" indent="-172720">
              <a:spcBef>
                <a:spcPts val="5"/>
              </a:spcBef>
              <a:buFont typeface="Arial"/>
              <a:buChar char="•"/>
              <a:tabLst>
                <a:tab pos="207645" algn="l"/>
              </a:tabLst>
            </a:pPr>
            <a:r>
              <a:rPr lang="en-US" altLang="zh-CN" sz="2800" spc="-5" dirty="0">
                <a:latin typeface="宋体" panose="02010600030101010101" pitchFamily="2" charset="-122"/>
                <a:cs typeface="微软雅黑"/>
              </a:rPr>
              <a:t>Domain-specific</a:t>
            </a:r>
            <a:r>
              <a:rPr lang="en-US" altLang="zh-CN" sz="2800" spc="-15" dirty="0">
                <a:latin typeface="宋体" panose="02010600030101010101" pitchFamily="2" charset="-122"/>
                <a:cs typeface="微软雅黑"/>
              </a:rPr>
              <a:t> </a:t>
            </a:r>
            <a:r>
              <a:rPr lang="en-US" altLang="zh-CN" sz="2800" spc="-5" dirty="0">
                <a:latin typeface="宋体" panose="02010600030101010101" pitchFamily="2" charset="-122"/>
                <a:cs typeface="微软雅黑"/>
              </a:rPr>
              <a:t>datasets</a:t>
            </a:r>
            <a:r>
              <a:rPr lang="zh-CN" altLang="en-US" sz="2800" spc="-5" dirty="0">
                <a:latin typeface="宋体" panose="02010600030101010101" pitchFamily="2" charset="-122"/>
                <a:cs typeface="微软雅黑"/>
              </a:rPr>
              <a:t>：专用数据集。用于某一特定任务</a:t>
            </a:r>
            <a:endParaRPr lang="en-US" altLang="zh-CN" sz="2800" spc="-5" dirty="0">
              <a:latin typeface="宋体" panose="02010600030101010101" pitchFamily="2" charset="-122"/>
              <a:cs typeface="微软雅黑"/>
            </a:endParaRPr>
          </a:p>
          <a:p>
            <a:pPr marL="207010" marR="5080" indent="-172720">
              <a:spcBef>
                <a:spcPts val="5"/>
              </a:spcBef>
              <a:buFont typeface="Arial"/>
              <a:buChar char="•"/>
              <a:tabLst>
                <a:tab pos="207645" algn="l"/>
              </a:tabLst>
            </a:pPr>
            <a:r>
              <a:rPr lang="en-US" altLang="zh-CN" sz="2400" dirty="0">
                <a:latin typeface="等线 Light" panose="02010600030101010101" pitchFamily="2" charset="-122"/>
                <a:ea typeface="等线 Light" panose="02010600030101010101" pitchFamily="2" charset="-122"/>
                <a:cs typeface="微软雅黑"/>
              </a:rPr>
              <a:t>e.g. </a:t>
            </a:r>
            <a:r>
              <a:rPr lang="en-US" altLang="zh-CN" sz="2400" u="sng" dirty="0" err="1">
                <a:latin typeface="等线 Light" panose="02010600030101010101" pitchFamily="2" charset="-122"/>
                <a:ea typeface="等线 Light" panose="02010600030101010101" pitchFamily="2" charset="-122"/>
                <a:cs typeface="微软雅黑"/>
              </a:rPr>
              <a:t>VizWiz</a:t>
            </a:r>
            <a:r>
              <a:rPr lang="en-US" altLang="zh-CN" sz="2400" u="sng" dirty="0">
                <a:latin typeface="等线 Light" panose="02010600030101010101" pitchFamily="2" charset="-122"/>
                <a:ea typeface="等线 Light" panose="02010600030101010101" pitchFamily="2" charset="-122"/>
                <a:cs typeface="微软雅黑"/>
              </a:rPr>
              <a:t> Captions</a:t>
            </a:r>
            <a:r>
              <a:rPr lang="en-US" altLang="zh-CN" sz="2400" dirty="0">
                <a:latin typeface="等线 Light" panose="02010600030101010101" pitchFamily="2" charset="-122"/>
                <a:ea typeface="等线 Light" panose="02010600030101010101" pitchFamily="2" charset="-122"/>
                <a:cs typeface="微软雅黑"/>
              </a:rPr>
              <a:t>, CUB200, Oxford-102, Fashion Captioning, </a:t>
            </a:r>
            <a:r>
              <a:rPr lang="en-US" altLang="zh-CN" sz="2400" dirty="0" err="1">
                <a:latin typeface="等线 Light" panose="02010600030101010101" pitchFamily="2" charset="-122"/>
                <a:ea typeface="等线 Light" panose="02010600030101010101" pitchFamily="2" charset="-122"/>
                <a:cs typeface="微软雅黑"/>
              </a:rPr>
              <a:t>BreakNews</a:t>
            </a:r>
            <a:r>
              <a:rPr lang="en-US" altLang="zh-CN" sz="2400" dirty="0">
                <a:latin typeface="等线 Light" panose="02010600030101010101" pitchFamily="2" charset="-122"/>
                <a:ea typeface="等线 Light" panose="02010600030101010101" pitchFamily="2" charset="-122"/>
                <a:cs typeface="微软雅黑"/>
              </a:rPr>
              <a:t>, </a:t>
            </a:r>
            <a:r>
              <a:rPr lang="en-US" altLang="zh-CN" sz="2400" dirty="0" err="1">
                <a:latin typeface="等线 Light" panose="02010600030101010101" pitchFamily="2" charset="-122"/>
                <a:ea typeface="等线 Light" panose="02010600030101010101" pitchFamily="2" charset="-122"/>
                <a:cs typeface="微软雅黑"/>
              </a:rPr>
              <a:t>GoodNews</a:t>
            </a:r>
            <a:r>
              <a:rPr lang="en-US" altLang="zh-CN" sz="2400" dirty="0">
                <a:latin typeface="等线 Light" panose="02010600030101010101" pitchFamily="2" charset="-122"/>
                <a:ea typeface="等线 Light" panose="02010600030101010101" pitchFamily="2" charset="-122"/>
                <a:cs typeface="微软雅黑"/>
              </a:rPr>
              <a:t>, Loc. Narratives</a:t>
            </a:r>
          </a:p>
        </p:txBody>
      </p:sp>
      <p:sp>
        <p:nvSpPr>
          <p:cNvPr id="8" name="object 8"/>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14</a:t>
            </a:fld>
            <a:endParaRPr spc="-5" dirty="0"/>
          </a:p>
        </p:txBody>
      </p:sp>
    </p:spTree>
    <p:extLst>
      <p:ext uri="{BB962C8B-B14F-4D97-AF65-F5344CB8AC3E}">
        <p14:creationId xmlns:p14="http://schemas.microsoft.com/office/powerpoint/2010/main" val="985961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670" y="323468"/>
            <a:ext cx="3572130" cy="443070"/>
          </a:xfrm>
          <a:prstGeom prst="rect">
            <a:avLst/>
          </a:prstGeom>
        </p:spPr>
        <p:txBody>
          <a:bodyPr vert="horz" wrap="square" lIns="0" tIns="12065" rIns="0" bIns="0" rtlCol="0">
            <a:spAutoFit/>
          </a:bodyPr>
          <a:lstStyle/>
          <a:p>
            <a:pPr marL="12700">
              <a:spcBef>
                <a:spcPts val="95"/>
              </a:spcBef>
            </a:pPr>
            <a:r>
              <a:rPr lang="en-US" sz="2800" b="1" spc="-5" dirty="0">
                <a:solidFill>
                  <a:srgbClr val="006C39"/>
                </a:solidFill>
                <a:effectLst>
                  <a:outerShdw blurRad="38100" dist="38100" dir="2700000" algn="tl">
                    <a:srgbClr val="000000">
                      <a:alpha val="43137"/>
                    </a:srgbClr>
                  </a:outerShdw>
                </a:effectLst>
              </a:rPr>
              <a:t>MS COCO Captions</a:t>
            </a:r>
            <a:endParaRPr lang="zh-CN" altLang="en-US" sz="2800" b="1" spc="-5" dirty="0">
              <a:solidFill>
                <a:srgbClr val="006C39"/>
              </a:solidFill>
              <a:effectLst>
                <a:outerShdw blurRad="38100" dist="38100" dir="2700000" algn="tl">
                  <a:srgbClr val="000000">
                    <a:alpha val="43137"/>
                  </a:srgbClr>
                </a:outerShdw>
              </a:effectLst>
            </a:endParaRPr>
          </a:p>
        </p:txBody>
      </p:sp>
      <p:sp>
        <p:nvSpPr>
          <p:cNvPr id="3" name="object 3"/>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FFFFFF"/>
                </a:solidFill>
                <a:latin typeface="Century Gothic"/>
                <a:cs typeface="Century Gothic"/>
              </a:rPr>
              <a:t>2</a:t>
            </a:r>
            <a:endParaRPr sz="3600" dirty="0">
              <a:latin typeface="Century Gothic"/>
              <a:cs typeface="Century Gothic"/>
            </a:endParaRPr>
          </a:p>
        </p:txBody>
      </p:sp>
      <p:sp>
        <p:nvSpPr>
          <p:cNvPr id="8" name="object 8"/>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15</a:t>
            </a:fld>
            <a:endParaRPr spc="-5" dirty="0"/>
          </a:p>
        </p:txBody>
      </p:sp>
      <p:sp>
        <p:nvSpPr>
          <p:cNvPr id="6" name="object 4">
            <a:extLst>
              <a:ext uri="{FF2B5EF4-FFF2-40B4-BE49-F238E27FC236}">
                <a16:creationId xmlns:a16="http://schemas.microsoft.com/office/drawing/2014/main" id="{AC7DFBED-7D93-4D24-9800-28A680FBE7A1}"/>
              </a:ext>
            </a:extLst>
          </p:cNvPr>
          <p:cNvSpPr txBox="1"/>
          <p:nvPr/>
        </p:nvSpPr>
        <p:spPr>
          <a:xfrm>
            <a:off x="7624888" y="2819400"/>
            <a:ext cx="3049398" cy="1146468"/>
          </a:xfrm>
          <a:prstGeom prst="rect">
            <a:avLst/>
          </a:prstGeom>
        </p:spPr>
        <p:txBody>
          <a:bodyPr vert="horz" wrap="square" lIns="0" tIns="12700" rIns="0" bIns="0" rtlCol="0">
            <a:spAutoFit/>
          </a:bodyPr>
          <a:lstStyle/>
          <a:p>
            <a:pPr marL="184785" marR="27940" indent="-172720" algn="just">
              <a:lnSpc>
                <a:spcPct val="100000"/>
              </a:lnSpc>
              <a:spcBef>
                <a:spcPts val="100"/>
              </a:spcBef>
              <a:buFont typeface="Arial"/>
              <a:buChar char="•"/>
              <a:tabLst>
                <a:tab pos="185420" algn="l"/>
              </a:tabLst>
            </a:pPr>
            <a:r>
              <a:rPr lang="en-US" altLang="zh-CN" sz="2400" dirty="0">
                <a:latin typeface="等线 Light" panose="02010600030101010101" pitchFamily="2" charset="-122"/>
                <a:ea typeface="等线 Light" panose="02010600030101010101" pitchFamily="2" charset="-122"/>
                <a:cs typeface="微软雅黑"/>
              </a:rPr>
              <a:t>328000</a:t>
            </a:r>
            <a:r>
              <a:rPr lang="zh-CN" altLang="en-US" sz="2400" dirty="0">
                <a:latin typeface="等线 Light" panose="02010600030101010101" pitchFamily="2" charset="-122"/>
                <a:ea typeface="等线 Light" panose="02010600030101010101" pitchFamily="2" charset="-122"/>
                <a:cs typeface="微软雅黑"/>
              </a:rPr>
              <a:t> </a:t>
            </a:r>
            <a:r>
              <a:rPr lang="en-US" altLang="zh-CN" sz="2400" dirty="0">
                <a:latin typeface="等线 Light" panose="02010600030101010101" pitchFamily="2" charset="-122"/>
                <a:ea typeface="等线 Light" panose="02010600030101010101" pitchFamily="2" charset="-122"/>
                <a:cs typeface="微软雅黑"/>
              </a:rPr>
              <a:t>images</a:t>
            </a:r>
          </a:p>
          <a:p>
            <a:pPr marL="184785" marR="27940" indent="-172720" algn="just">
              <a:lnSpc>
                <a:spcPct val="100000"/>
              </a:lnSpc>
              <a:spcBef>
                <a:spcPts val="100"/>
              </a:spcBef>
              <a:buFont typeface="Arial"/>
              <a:buChar char="•"/>
              <a:tabLst>
                <a:tab pos="185420" algn="l"/>
              </a:tabLst>
            </a:pPr>
            <a:r>
              <a:rPr lang="en-US" altLang="zh-CN" sz="2400" dirty="0">
                <a:latin typeface="等线 Light" panose="02010600030101010101" pitchFamily="2" charset="-122"/>
                <a:ea typeface="等线 Light" panose="02010600030101010101" pitchFamily="2" charset="-122"/>
                <a:cs typeface="微软雅黑"/>
              </a:rPr>
              <a:t>91</a:t>
            </a:r>
            <a:r>
              <a:rPr lang="zh-CN" altLang="en-US" sz="2400" dirty="0">
                <a:latin typeface="等线 Light" panose="02010600030101010101" pitchFamily="2" charset="-122"/>
                <a:ea typeface="等线 Light" panose="02010600030101010101" pitchFamily="2" charset="-122"/>
                <a:cs typeface="微软雅黑"/>
              </a:rPr>
              <a:t> </a:t>
            </a:r>
            <a:r>
              <a:rPr lang="en-US" altLang="zh-CN" sz="2400" dirty="0">
                <a:latin typeface="等线 Light" panose="02010600030101010101" pitchFamily="2" charset="-122"/>
                <a:ea typeface="等线 Light" panose="02010600030101010101" pitchFamily="2" charset="-122"/>
                <a:cs typeface="微软雅黑"/>
              </a:rPr>
              <a:t>objects</a:t>
            </a:r>
          </a:p>
          <a:p>
            <a:pPr marL="184785" marR="27940" indent="-172720" algn="just">
              <a:lnSpc>
                <a:spcPct val="100000"/>
              </a:lnSpc>
              <a:spcBef>
                <a:spcPts val="100"/>
              </a:spcBef>
              <a:buFont typeface="Arial"/>
              <a:buChar char="•"/>
              <a:tabLst>
                <a:tab pos="185420" algn="l"/>
              </a:tabLst>
            </a:pPr>
            <a:r>
              <a:rPr lang="en-US" altLang="zh-CN" sz="2400" dirty="0">
                <a:latin typeface="等线 Light" panose="02010600030101010101" pitchFamily="2" charset="-122"/>
                <a:ea typeface="等线 Light" panose="02010600030101010101" pitchFamily="2" charset="-122"/>
                <a:cs typeface="微软雅黑"/>
              </a:rPr>
              <a:t>5</a:t>
            </a:r>
            <a:r>
              <a:rPr lang="zh-CN" altLang="en-US" sz="2400" dirty="0">
                <a:latin typeface="等线 Light" panose="02010600030101010101" pitchFamily="2" charset="-122"/>
                <a:ea typeface="等线 Light" panose="02010600030101010101" pitchFamily="2" charset="-122"/>
                <a:cs typeface="微软雅黑"/>
              </a:rPr>
              <a:t> </a:t>
            </a:r>
            <a:r>
              <a:rPr lang="en-US" altLang="zh-CN" sz="2400" dirty="0">
                <a:latin typeface="等线 Light" panose="02010600030101010101" pitchFamily="2" charset="-122"/>
                <a:ea typeface="等线 Light" panose="02010600030101010101" pitchFamily="2" charset="-122"/>
                <a:cs typeface="微软雅黑"/>
              </a:rPr>
              <a:t>captions/image</a:t>
            </a:r>
          </a:p>
        </p:txBody>
      </p:sp>
      <p:pic>
        <p:nvPicPr>
          <p:cNvPr id="10" name="图片 9">
            <a:extLst>
              <a:ext uri="{FF2B5EF4-FFF2-40B4-BE49-F238E27FC236}">
                <a16:creationId xmlns:a16="http://schemas.microsoft.com/office/drawing/2014/main" id="{0FC47421-C0BB-4715-A34A-C7474B6A0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9" y="1312642"/>
            <a:ext cx="5437203" cy="4478558"/>
          </a:xfrm>
          <a:prstGeom prst="rect">
            <a:avLst/>
          </a:prstGeom>
        </p:spPr>
      </p:pic>
      <p:sp>
        <p:nvSpPr>
          <p:cNvPr id="4" name="文本框 3">
            <a:extLst>
              <a:ext uri="{FF2B5EF4-FFF2-40B4-BE49-F238E27FC236}">
                <a16:creationId xmlns:a16="http://schemas.microsoft.com/office/drawing/2014/main" id="{5F21C1FF-61C1-4E3F-8810-0D04AC61282F}"/>
              </a:ext>
            </a:extLst>
          </p:cNvPr>
          <p:cNvSpPr txBox="1"/>
          <p:nvPr/>
        </p:nvSpPr>
        <p:spPr>
          <a:xfrm>
            <a:off x="7848600" y="4800600"/>
            <a:ext cx="2339102" cy="461665"/>
          </a:xfrm>
          <a:prstGeom prst="rect">
            <a:avLst/>
          </a:prstGeom>
          <a:noFill/>
        </p:spPr>
        <p:txBody>
          <a:bodyPr wrap="none" rtlCol="0">
            <a:spAutoFit/>
          </a:bodyPr>
          <a:lstStyle/>
          <a:p>
            <a:r>
              <a:rPr lang="zh-CN" altLang="en-US" sz="2400" dirty="0"/>
              <a:t>应用最广泛！！</a:t>
            </a:r>
          </a:p>
        </p:txBody>
      </p:sp>
      <p:sp>
        <p:nvSpPr>
          <p:cNvPr id="9" name="文本框 8">
            <a:extLst>
              <a:ext uri="{FF2B5EF4-FFF2-40B4-BE49-F238E27FC236}">
                <a16:creationId xmlns:a16="http://schemas.microsoft.com/office/drawing/2014/main" id="{C84DA168-06B4-47D7-9B0B-5659A21EF3C6}"/>
              </a:ext>
            </a:extLst>
          </p:cNvPr>
          <p:cNvSpPr txBox="1"/>
          <p:nvPr/>
        </p:nvSpPr>
        <p:spPr>
          <a:xfrm>
            <a:off x="3913988" y="6336518"/>
            <a:ext cx="6094428" cy="369332"/>
          </a:xfrm>
          <a:prstGeom prst="rect">
            <a:avLst/>
          </a:prstGeom>
          <a:noFill/>
        </p:spPr>
        <p:txBody>
          <a:bodyPr wrap="square">
            <a:spAutoFit/>
          </a:bodyPr>
          <a:lstStyle/>
          <a:p>
            <a:r>
              <a:rPr lang="en-US" altLang="zh-CN" dirty="0">
                <a:hlinkClick r:id="rId3"/>
              </a:rPr>
              <a:t>https://cocodataset.org/#home</a:t>
            </a:r>
            <a:endParaRPr lang="zh-CN" altLang="en-US" dirty="0"/>
          </a:p>
        </p:txBody>
      </p:sp>
    </p:spTree>
    <p:extLst>
      <p:ext uri="{BB962C8B-B14F-4D97-AF65-F5344CB8AC3E}">
        <p14:creationId xmlns:p14="http://schemas.microsoft.com/office/powerpoint/2010/main" val="1501434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670" y="323468"/>
            <a:ext cx="319113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dirty="0">
                <a:solidFill>
                  <a:srgbClr val="006C39"/>
                </a:solidFill>
                <a:effectLst>
                  <a:outerShdw blurRad="38100" dist="38100" dir="2700000" algn="tl">
                    <a:srgbClr val="000000">
                      <a:alpha val="43137"/>
                    </a:srgbClr>
                  </a:outerShdw>
                </a:effectLst>
              </a:rPr>
              <a:t>悟空</a:t>
            </a:r>
            <a:endParaRPr lang="en-US" sz="2800" b="1" spc="-5" dirty="0">
              <a:solidFill>
                <a:srgbClr val="006C39"/>
              </a:solidFill>
              <a:effectLst>
                <a:outerShdw blurRad="38100" dist="38100" dir="2700000" algn="tl">
                  <a:srgbClr val="000000">
                    <a:alpha val="43137"/>
                  </a:srgbClr>
                </a:outerShdw>
              </a:effectLst>
            </a:endParaRPr>
          </a:p>
        </p:txBody>
      </p:sp>
      <p:sp>
        <p:nvSpPr>
          <p:cNvPr id="3" name="object 3"/>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FFFFFF"/>
                </a:solidFill>
                <a:latin typeface="Century Gothic"/>
                <a:cs typeface="Century Gothic"/>
              </a:rPr>
              <a:t>2</a:t>
            </a:r>
            <a:endParaRPr sz="3600" dirty="0">
              <a:latin typeface="Century Gothic"/>
              <a:cs typeface="Century Gothic"/>
            </a:endParaRPr>
          </a:p>
        </p:txBody>
      </p:sp>
      <p:sp>
        <p:nvSpPr>
          <p:cNvPr id="8" name="object 8"/>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16</a:t>
            </a:fld>
            <a:endParaRPr spc="-5" dirty="0"/>
          </a:p>
        </p:txBody>
      </p:sp>
      <p:pic>
        <p:nvPicPr>
          <p:cNvPr id="4" name="图片 3">
            <a:extLst>
              <a:ext uri="{FF2B5EF4-FFF2-40B4-BE49-F238E27FC236}">
                <a16:creationId xmlns:a16="http://schemas.microsoft.com/office/drawing/2014/main" id="{BD416C4E-8784-4396-8960-1B3AA7488D0B}"/>
              </a:ext>
            </a:extLst>
          </p:cNvPr>
          <p:cNvPicPr>
            <a:picLocks noChangeAspect="1"/>
          </p:cNvPicPr>
          <p:nvPr/>
        </p:nvPicPr>
        <p:blipFill>
          <a:blip r:embed="rId3"/>
          <a:stretch>
            <a:fillRect/>
          </a:stretch>
        </p:blipFill>
        <p:spPr>
          <a:xfrm>
            <a:off x="2228850" y="1143000"/>
            <a:ext cx="7734300" cy="4017539"/>
          </a:xfrm>
          <a:prstGeom prst="rect">
            <a:avLst/>
          </a:prstGeom>
        </p:spPr>
      </p:pic>
      <p:sp>
        <p:nvSpPr>
          <p:cNvPr id="10" name="文本框 9">
            <a:extLst>
              <a:ext uri="{FF2B5EF4-FFF2-40B4-BE49-F238E27FC236}">
                <a16:creationId xmlns:a16="http://schemas.microsoft.com/office/drawing/2014/main" id="{8884276E-AF19-439C-B717-A656ACA70764}"/>
              </a:ext>
            </a:extLst>
          </p:cNvPr>
          <p:cNvSpPr txBox="1"/>
          <p:nvPr/>
        </p:nvSpPr>
        <p:spPr>
          <a:xfrm>
            <a:off x="3733800" y="6341142"/>
            <a:ext cx="6094428" cy="369332"/>
          </a:xfrm>
          <a:prstGeom prst="rect">
            <a:avLst/>
          </a:prstGeom>
          <a:noFill/>
        </p:spPr>
        <p:txBody>
          <a:bodyPr wrap="square">
            <a:spAutoFit/>
          </a:bodyPr>
          <a:lstStyle/>
          <a:p>
            <a:r>
              <a:rPr lang="zh-CN" altLang="en-US" dirty="0">
                <a:hlinkClick r:id="rId4"/>
              </a:rPr>
              <a:t>https://wukong-dataset.github.io/wukong-dataset/</a:t>
            </a:r>
            <a:endParaRPr lang="zh-CN" altLang="en-US" dirty="0"/>
          </a:p>
        </p:txBody>
      </p:sp>
      <p:sp>
        <p:nvSpPr>
          <p:cNvPr id="6" name="文本框 5">
            <a:extLst>
              <a:ext uri="{FF2B5EF4-FFF2-40B4-BE49-F238E27FC236}">
                <a16:creationId xmlns:a16="http://schemas.microsoft.com/office/drawing/2014/main" id="{662AFB31-AFD2-4740-B191-225BDFB54FCD}"/>
              </a:ext>
            </a:extLst>
          </p:cNvPr>
          <p:cNvSpPr txBox="1"/>
          <p:nvPr/>
        </p:nvSpPr>
        <p:spPr>
          <a:xfrm>
            <a:off x="7181350" y="5484167"/>
            <a:ext cx="2646878" cy="461665"/>
          </a:xfrm>
          <a:prstGeom prst="rect">
            <a:avLst/>
          </a:prstGeom>
          <a:noFill/>
        </p:spPr>
        <p:txBody>
          <a:bodyPr wrap="none" rtlCol="0">
            <a:spAutoFit/>
          </a:bodyPr>
          <a:lstStyle/>
          <a:p>
            <a:r>
              <a:rPr lang="zh-CN" altLang="en-US" sz="2400" dirty="0"/>
              <a:t>开源、亿级、中文</a:t>
            </a:r>
          </a:p>
        </p:txBody>
      </p:sp>
      <p:sp>
        <p:nvSpPr>
          <p:cNvPr id="11" name="矩形 10">
            <a:extLst>
              <a:ext uri="{FF2B5EF4-FFF2-40B4-BE49-F238E27FC236}">
                <a16:creationId xmlns:a16="http://schemas.microsoft.com/office/drawing/2014/main" id="{B15F8D1C-E28A-4378-A1E6-08BA75EBA69A}"/>
              </a:ext>
            </a:extLst>
          </p:cNvPr>
          <p:cNvSpPr/>
          <p:nvPr/>
        </p:nvSpPr>
        <p:spPr>
          <a:xfrm>
            <a:off x="4343400" y="4800600"/>
            <a:ext cx="5484828" cy="288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5055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670" y="323468"/>
            <a:ext cx="3191130" cy="443070"/>
          </a:xfrm>
          <a:prstGeom prst="rect">
            <a:avLst/>
          </a:prstGeom>
        </p:spPr>
        <p:txBody>
          <a:bodyPr vert="horz" wrap="square" lIns="0" tIns="12065" rIns="0" bIns="0" rtlCol="0">
            <a:spAutoFit/>
          </a:bodyPr>
          <a:lstStyle/>
          <a:p>
            <a:pPr marL="12700">
              <a:lnSpc>
                <a:spcPct val="100000"/>
              </a:lnSpc>
              <a:spcBef>
                <a:spcPts val="95"/>
              </a:spcBef>
            </a:pPr>
            <a:r>
              <a:rPr lang="en-US" sz="2800" b="1" spc="-5" dirty="0" err="1">
                <a:solidFill>
                  <a:srgbClr val="006C39"/>
                </a:solidFill>
                <a:effectLst>
                  <a:outerShdw blurRad="38100" dist="38100" dir="2700000" algn="tl">
                    <a:srgbClr val="000000">
                      <a:alpha val="43137"/>
                    </a:srgbClr>
                  </a:outerShdw>
                </a:effectLst>
              </a:rPr>
              <a:t>VizWiz</a:t>
            </a:r>
            <a:r>
              <a:rPr lang="en-US" sz="2800" b="1" spc="-5" dirty="0">
                <a:solidFill>
                  <a:srgbClr val="006C39"/>
                </a:solidFill>
                <a:effectLst>
                  <a:outerShdw blurRad="38100" dist="38100" dir="2700000" algn="tl">
                    <a:srgbClr val="000000">
                      <a:alpha val="43137"/>
                    </a:srgbClr>
                  </a:outerShdw>
                </a:effectLst>
              </a:rPr>
              <a:t> Captions</a:t>
            </a:r>
          </a:p>
        </p:txBody>
      </p:sp>
      <p:sp>
        <p:nvSpPr>
          <p:cNvPr id="3" name="object 3"/>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FFFFFF"/>
                </a:solidFill>
                <a:latin typeface="Century Gothic"/>
                <a:cs typeface="Century Gothic"/>
              </a:rPr>
              <a:t>2</a:t>
            </a:r>
            <a:endParaRPr sz="3600" dirty="0">
              <a:latin typeface="Century Gothic"/>
              <a:cs typeface="Century Gothic"/>
            </a:endParaRPr>
          </a:p>
        </p:txBody>
      </p:sp>
      <p:sp>
        <p:nvSpPr>
          <p:cNvPr id="8" name="object 8"/>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17</a:t>
            </a:fld>
            <a:endParaRPr spc="-5" dirty="0"/>
          </a:p>
        </p:txBody>
      </p:sp>
      <p:pic>
        <p:nvPicPr>
          <p:cNvPr id="9" name="图片 8">
            <a:extLst>
              <a:ext uri="{FF2B5EF4-FFF2-40B4-BE49-F238E27FC236}">
                <a16:creationId xmlns:a16="http://schemas.microsoft.com/office/drawing/2014/main" id="{C049B2BF-4FFB-4093-9DA2-80ECDD0CE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9841"/>
            <a:ext cx="12192000" cy="3418318"/>
          </a:xfrm>
          <a:prstGeom prst="rect">
            <a:avLst/>
          </a:prstGeom>
        </p:spPr>
      </p:pic>
      <p:sp>
        <p:nvSpPr>
          <p:cNvPr id="7" name="文本框 6">
            <a:hlinkClick r:id="rId4"/>
            <a:extLst>
              <a:ext uri="{FF2B5EF4-FFF2-40B4-BE49-F238E27FC236}">
                <a16:creationId xmlns:a16="http://schemas.microsoft.com/office/drawing/2014/main" id="{0DB669D6-9BA3-4667-9EE3-C2CC4975D4AF}"/>
              </a:ext>
            </a:extLst>
          </p:cNvPr>
          <p:cNvSpPr txBox="1"/>
          <p:nvPr/>
        </p:nvSpPr>
        <p:spPr>
          <a:xfrm>
            <a:off x="3505200" y="6344808"/>
            <a:ext cx="6096000" cy="369332"/>
          </a:xfrm>
          <a:prstGeom prst="rect">
            <a:avLst/>
          </a:prstGeom>
          <a:noFill/>
        </p:spPr>
        <p:txBody>
          <a:bodyPr wrap="square">
            <a:spAutoFit/>
          </a:bodyPr>
          <a:lstStyle/>
          <a:p>
            <a:r>
              <a:rPr lang="en-US" altLang="zh-CN" dirty="0">
                <a:hlinkClick r:id="rId4"/>
              </a:rPr>
              <a:t>https://www.vizwiz.com/</a:t>
            </a:r>
            <a:endParaRPr lang="zh-CN" altLang="en-US" dirty="0"/>
          </a:p>
        </p:txBody>
      </p:sp>
    </p:spTree>
    <p:extLst>
      <p:ext uri="{BB962C8B-B14F-4D97-AF65-F5344CB8AC3E}">
        <p14:creationId xmlns:p14="http://schemas.microsoft.com/office/powerpoint/2010/main" val="1939762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670" y="323468"/>
            <a:ext cx="1800860" cy="452120"/>
          </a:xfrm>
          <a:prstGeom prst="rect">
            <a:avLst/>
          </a:prstGeom>
        </p:spPr>
        <p:txBody>
          <a:bodyPr vert="horz" wrap="square" lIns="0" tIns="12065" rIns="0" bIns="0" rtlCol="0">
            <a:spAutoFit/>
          </a:bodyPr>
          <a:lstStyle/>
          <a:p>
            <a:pPr marL="12700">
              <a:spcBef>
                <a:spcPts val="95"/>
              </a:spcBef>
            </a:pPr>
            <a:r>
              <a:rPr lang="zh-CN" altLang="en-US" sz="2800" b="1" spc="-5" dirty="0">
                <a:solidFill>
                  <a:srgbClr val="006C39"/>
                </a:solidFill>
                <a:effectLst>
                  <a:outerShdw blurRad="38100" dist="38100" dir="2700000" algn="tl">
                    <a:srgbClr val="000000">
                      <a:alpha val="43137"/>
                    </a:srgbClr>
                  </a:outerShdw>
                </a:effectLst>
              </a:rPr>
              <a:t>数据集下载</a:t>
            </a:r>
          </a:p>
        </p:txBody>
      </p:sp>
      <p:sp>
        <p:nvSpPr>
          <p:cNvPr id="11" name="object 11"/>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18</a:t>
            </a:fld>
            <a:endParaRPr spc="-5" dirty="0"/>
          </a:p>
        </p:txBody>
      </p:sp>
      <p:sp>
        <p:nvSpPr>
          <p:cNvPr id="3" name="object 3"/>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FFFFFF"/>
                </a:solidFill>
                <a:latin typeface="Century Gothic"/>
                <a:cs typeface="Century Gothic"/>
              </a:rPr>
              <a:t>2</a:t>
            </a:r>
            <a:endParaRPr sz="3600" dirty="0">
              <a:latin typeface="Century Gothic"/>
              <a:cs typeface="Century Gothic"/>
            </a:endParaRPr>
          </a:p>
        </p:txBody>
      </p:sp>
      <p:sp>
        <p:nvSpPr>
          <p:cNvPr id="4" name="object 4"/>
          <p:cNvSpPr txBox="1"/>
          <p:nvPr/>
        </p:nvSpPr>
        <p:spPr>
          <a:xfrm>
            <a:off x="983995" y="914400"/>
            <a:ext cx="10505440" cy="299720"/>
          </a:xfrm>
          <a:prstGeom prst="rect">
            <a:avLst/>
          </a:prstGeom>
        </p:spPr>
        <p:txBody>
          <a:bodyPr vert="horz" wrap="square" lIns="0" tIns="12700" rIns="0" bIns="0" rtlCol="0">
            <a:spAutoFit/>
          </a:bodyPr>
          <a:lstStyle/>
          <a:p>
            <a:pPr marL="12700">
              <a:lnSpc>
                <a:spcPct val="100000"/>
              </a:lnSpc>
              <a:spcBef>
                <a:spcPts val="100"/>
              </a:spcBef>
              <a:tabLst>
                <a:tab pos="1110615" algn="l"/>
              </a:tabLst>
            </a:pPr>
            <a:r>
              <a:rPr lang="en-US" sz="1800" spc="5">
                <a:latin typeface="宋体" panose="02010600030101010101" pitchFamily="2" charset="-122"/>
                <a:cs typeface="微软雅黑"/>
              </a:rPr>
              <a:t>Flickr8k:	</a:t>
            </a:r>
            <a:r>
              <a:rPr lang="en-US" sz="1800" u="heavy" spc="-5">
                <a:solidFill>
                  <a:srgbClr val="ED7A08"/>
                </a:solidFill>
                <a:uFill>
                  <a:solidFill>
                    <a:srgbClr val="ED7A08"/>
                  </a:solidFill>
                </a:uFill>
                <a:latin typeface="宋体" panose="02010600030101010101" pitchFamily="2" charset="-122"/>
                <a:cs typeface="微软雅黑"/>
                <a:hlinkClick r:id="rId3"/>
              </a:rPr>
              <a:t>https://academictorrents.com/details/9dea07ba660a722ae1008c4c8afdd303b6f6e53b</a:t>
            </a:r>
            <a:endParaRPr lang="en-US" sz="1800">
              <a:latin typeface="宋体" panose="02010600030101010101" pitchFamily="2" charset="-122"/>
              <a:cs typeface="微软雅黑"/>
            </a:endParaRPr>
          </a:p>
        </p:txBody>
      </p:sp>
      <p:sp>
        <p:nvSpPr>
          <p:cNvPr id="5" name="object 5"/>
          <p:cNvSpPr txBox="1"/>
          <p:nvPr/>
        </p:nvSpPr>
        <p:spPr>
          <a:xfrm>
            <a:off x="968755" y="1109463"/>
            <a:ext cx="6929755" cy="865505"/>
          </a:xfrm>
          <a:prstGeom prst="rect">
            <a:avLst/>
          </a:prstGeom>
        </p:spPr>
        <p:txBody>
          <a:bodyPr vert="horz" wrap="square" lIns="0" tIns="158115" rIns="0" bIns="0" rtlCol="0">
            <a:spAutoFit/>
          </a:bodyPr>
          <a:lstStyle/>
          <a:p>
            <a:pPr marL="12700">
              <a:lnSpc>
                <a:spcPct val="100000"/>
              </a:lnSpc>
              <a:spcBef>
                <a:spcPts val="1245"/>
              </a:spcBef>
            </a:pPr>
            <a:r>
              <a:rPr lang="sv-SE" sz="1800" dirty="0">
                <a:latin typeface="宋体" panose="02010600030101010101" pitchFamily="2" charset="-122"/>
                <a:cs typeface="微软雅黑"/>
              </a:rPr>
              <a:t>Flickr30k:</a:t>
            </a:r>
            <a:r>
              <a:rPr lang="sv-SE" sz="1800" spc="80" dirty="0">
                <a:latin typeface="宋体" panose="02010600030101010101" pitchFamily="2" charset="-122"/>
                <a:cs typeface="微软雅黑"/>
              </a:rPr>
              <a:t> </a:t>
            </a:r>
            <a:r>
              <a:rPr lang="sv-SE" sz="1800" u="heavy" spc="-5" dirty="0">
                <a:solidFill>
                  <a:srgbClr val="ED7A08"/>
                </a:solidFill>
                <a:uFill>
                  <a:solidFill>
                    <a:srgbClr val="ED7A08"/>
                  </a:solidFill>
                </a:uFill>
                <a:latin typeface="宋体" panose="02010600030101010101" pitchFamily="2" charset="-122"/>
                <a:cs typeface="微软雅黑"/>
                <a:hlinkClick r:id="rId4"/>
              </a:rPr>
              <a:t>https://pan.baidu.com/s/1r0RVUwctJsI0iNuVXHQ6kA</a:t>
            </a:r>
            <a:endParaRPr lang="sv-SE" sz="1800" dirty="0">
              <a:latin typeface="宋体" panose="02010600030101010101" pitchFamily="2" charset="-122"/>
              <a:cs typeface="微软雅黑"/>
            </a:endParaRPr>
          </a:p>
          <a:p>
            <a:pPr marL="24130">
              <a:lnSpc>
                <a:spcPct val="100000"/>
              </a:lnSpc>
              <a:spcBef>
                <a:spcPts val="1150"/>
              </a:spcBef>
              <a:tabLst>
                <a:tab pos="1122045" algn="l"/>
              </a:tabLst>
            </a:pPr>
            <a:r>
              <a:rPr lang="sv-SE" sz="1800" spc="-15" dirty="0">
                <a:latin typeface="宋体" panose="02010600030101010101" pitchFamily="2" charset="-122"/>
                <a:cs typeface="微软雅黑"/>
              </a:rPr>
              <a:t>COCO:	</a:t>
            </a:r>
            <a:r>
              <a:rPr lang="sv-SE" sz="1800" u="heavy" spc="-10" dirty="0">
                <a:solidFill>
                  <a:srgbClr val="ED7A08"/>
                </a:solidFill>
                <a:uFill>
                  <a:solidFill>
                    <a:srgbClr val="ED7A08"/>
                  </a:solidFill>
                </a:uFill>
                <a:latin typeface="宋体" panose="02010600030101010101" pitchFamily="2" charset="-122"/>
                <a:cs typeface="微软雅黑"/>
                <a:hlinkClick r:id="rId5"/>
              </a:rPr>
              <a:t>https://pan.baidu.com/s/1QT-s0iwVYlClMThVySzuTQ</a:t>
            </a:r>
            <a:endParaRPr lang="sv-SE" sz="1800" dirty="0">
              <a:latin typeface="宋体" panose="02010600030101010101" pitchFamily="2" charset="-122"/>
              <a:cs typeface="微软雅黑"/>
            </a:endParaRPr>
          </a:p>
        </p:txBody>
      </p:sp>
      <p:sp>
        <p:nvSpPr>
          <p:cNvPr id="6" name="object 6"/>
          <p:cNvSpPr txBox="1"/>
          <p:nvPr/>
        </p:nvSpPr>
        <p:spPr>
          <a:xfrm>
            <a:off x="8184540" y="1093725"/>
            <a:ext cx="1184910" cy="806503"/>
          </a:xfrm>
          <a:prstGeom prst="rect">
            <a:avLst/>
          </a:prstGeom>
        </p:spPr>
        <p:txBody>
          <a:bodyPr vert="horz" wrap="square" lIns="0" tIns="12700" rIns="0" bIns="0" rtlCol="0">
            <a:spAutoFit/>
          </a:bodyPr>
          <a:lstStyle/>
          <a:p>
            <a:pPr marL="24130" marR="5080" indent="-12065">
              <a:lnSpc>
                <a:spcPct val="153200"/>
              </a:lnSpc>
              <a:spcBef>
                <a:spcPts val="100"/>
              </a:spcBef>
            </a:pPr>
            <a:r>
              <a:rPr lang="en-US" sz="1800" spc="-5">
                <a:latin typeface="宋体" panose="02010600030101010101" pitchFamily="2" charset="-122"/>
                <a:cs typeface="微软雅黑"/>
              </a:rPr>
              <a:t>code: </a:t>
            </a:r>
            <a:r>
              <a:rPr lang="en-US" sz="1800" spc="5">
                <a:latin typeface="宋体" panose="02010600030101010101" pitchFamily="2" charset="-122"/>
                <a:cs typeface="微软雅黑"/>
              </a:rPr>
              <a:t>hrf3 </a:t>
            </a:r>
            <a:r>
              <a:rPr lang="en-US" sz="1800" spc="-520">
                <a:latin typeface="宋体" panose="02010600030101010101" pitchFamily="2" charset="-122"/>
                <a:cs typeface="微软雅黑"/>
              </a:rPr>
              <a:t> </a:t>
            </a:r>
            <a:r>
              <a:rPr lang="en-US" sz="1800" spc="-5">
                <a:latin typeface="宋体" panose="02010600030101010101" pitchFamily="2" charset="-122"/>
                <a:cs typeface="微软雅黑"/>
              </a:rPr>
              <a:t>code:</a:t>
            </a:r>
            <a:r>
              <a:rPr lang="en-US" sz="1800" spc="-70">
                <a:latin typeface="宋体" panose="02010600030101010101" pitchFamily="2" charset="-122"/>
                <a:cs typeface="微软雅黑"/>
              </a:rPr>
              <a:t> </a:t>
            </a:r>
            <a:r>
              <a:rPr lang="en-US" sz="1800" spc="-5">
                <a:latin typeface="宋体" panose="02010600030101010101" pitchFamily="2" charset="-122"/>
                <a:cs typeface="微软雅黑"/>
              </a:rPr>
              <a:t>2pyr</a:t>
            </a:r>
            <a:endParaRPr lang="en-US" sz="1800">
              <a:latin typeface="宋体" panose="02010600030101010101" pitchFamily="2" charset="-122"/>
              <a:cs typeface="微软雅黑"/>
            </a:endParaRPr>
          </a:p>
        </p:txBody>
      </p:sp>
      <p:sp>
        <p:nvSpPr>
          <p:cNvPr id="7" name="object 7"/>
          <p:cNvSpPr txBox="1"/>
          <p:nvPr/>
        </p:nvSpPr>
        <p:spPr>
          <a:xfrm>
            <a:off x="990396" y="2002599"/>
            <a:ext cx="7239000" cy="289823"/>
          </a:xfrm>
          <a:prstGeom prst="rect">
            <a:avLst/>
          </a:prstGeom>
        </p:spPr>
        <p:txBody>
          <a:bodyPr vert="horz" wrap="square" lIns="0" tIns="12700" rIns="0" bIns="0" rtlCol="0">
            <a:spAutoFit/>
          </a:bodyPr>
          <a:lstStyle/>
          <a:p>
            <a:pPr marL="12700">
              <a:lnSpc>
                <a:spcPct val="100000"/>
              </a:lnSpc>
              <a:spcBef>
                <a:spcPts val="100"/>
              </a:spcBef>
              <a:tabLst>
                <a:tab pos="1821814" algn="l"/>
              </a:tabLst>
            </a:pPr>
            <a:r>
              <a:rPr lang="it-IT" sz="1800" spc="-5" dirty="0">
                <a:latin typeface="宋体" panose="02010600030101010101" pitchFamily="2" charset="-122"/>
                <a:cs typeface="微软雅黑"/>
              </a:rPr>
              <a:t>SBU</a:t>
            </a:r>
            <a:r>
              <a:rPr lang="it-IT" sz="1800" dirty="0">
                <a:latin typeface="宋体" panose="02010600030101010101" pitchFamily="2" charset="-122"/>
                <a:cs typeface="微软雅黑"/>
              </a:rPr>
              <a:t> </a:t>
            </a:r>
            <a:r>
              <a:rPr lang="it-IT" sz="1800" spc="-5" dirty="0">
                <a:latin typeface="宋体" panose="02010600030101010101" pitchFamily="2" charset="-122"/>
                <a:cs typeface="微软雅黑"/>
              </a:rPr>
              <a:t>Captions</a:t>
            </a:r>
            <a:r>
              <a:rPr lang="it-IT" altLang="zh-CN" sz="1800" spc="-5" dirty="0">
                <a:latin typeface="宋体" panose="02010600030101010101" pitchFamily="2" charset="-122"/>
                <a:cs typeface="微软雅黑"/>
              </a:rPr>
              <a:t>:</a:t>
            </a:r>
            <a:r>
              <a:rPr lang="it-IT" sz="1800" spc="-5" dirty="0">
                <a:latin typeface="宋体" panose="02010600030101010101" pitchFamily="2" charset="-122"/>
                <a:cs typeface="微软雅黑"/>
              </a:rPr>
              <a:t>	</a:t>
            </a:r>
            <a:r>
              <a:rPr lang="it-IT" sz="1800" u="heavy" spc="-5" dirty="0">
                <a:solidFill>
                  <a:srgbClr val="ED7A08"/>
                </a:solidFill>
                <a:uFill>
                  <a:solidFill>
                    <a:srgbClr val="ED7A08"/>
                  </a:solidFill>
                </a:uFill>
                <a:latin typeface="宋体" panose="02010600030101010101" pitchFamily="2" charset="-122"/>
                <a:cs typeface="微软雅黑"/>
                <a:hlinkClick r:id="rId6"/>
              </a:rPr>
              <a:t>http://www.cs.virginia.edu/~vicente/sbucaption/</a:t>
            </a:r>
            <a:endParaRPr lang="it-IT" sz="1800" dirty="0">
              <a:latin typeface="宋体" panose="02010600030101010101" pitchFamily="2" charset="-122"/>
              <a:cs typeface="微软雅黑"/>
            </a:endParaRPr>
          </a:p>
        </p:txBody>
      </p:sp>
      <p:sp>
        <p:nvSpPr>
          <p:cNvPr id="8" name="object 8"/>
          <p:cNvSpPr txBox="1"/>
          <p:nvPr/>
        </p:nvSpPr>
        <p:spPr>
          <a:xfrm>
            <a:off x="990396" y="2325371"/>
            <a:ext cx="1037590" cy="1609725"/>
          </a:xfrm>
          <a:prstGeom prst="rect">
            <a:avLst/>
          </a:prstGeom>
        </p:spPr>
        <p:txBody>
          <a:bodyPr vert="horz" wrap="square" lIns="0" tIns="12700" rIns="0" bIns="0" rtlCol="0">
            <a:spAutoFit/>
          </a:bodyPr>
          <a:lstStyle/>
          <a:p>
            <a:pPr marL="27305" marR="154940" indent="-11430">
              <a:lnSpc>
                <a:spcPct val="150100"/>
              </a:lnSpc>
              <a:spcBef>
                <a:spcPts val="100"/>
              </a:spcBef>
            </a:pPr>
            <a:r>
              <a:rPr lang="pl-PL" sz="1800" spc="-15" dirty="0">
                <a:latin typeface="宋体" panose="02010600030101010101" pitchFamily="2" charset="-122"/>
                <a:cs typeface="微软雅黑"/>
              </a:rPr>
              <a:t>CC3M: </a:t>
            </a:r>
            <a:r>
              <a:rPr lang="pl-PL" sz="1800" spc="-10" dirty="0">
                <a:latin typeface="宋体" panose="02010600030101010101" pitchFamily="2" charset="-122"/>
                <a:cs typeface="微软雅黑"/>
              </a:rPr>
              <a:t> </a:t>
            </a:r>
            <a:r>
              <a:rPr lang="pl-PL" sz="1800" spc="-55" dirty="0">
                <a:latin typeface="宋体" panose="02010600030101010101" pitchFamily="2" charset="-122"/>
                <a:cs typeface="微软雅黑"/>
              </a:rPr>
              <a:t>C</a:t>
            </a:r>
            <a:r>
              <a:rPr lang="pl-PL" sz="1800" dirty="0">
                <a:latin typeface="宋体" panose="02010600030101010101" pitchFamily="2" charset="-122"/>
                <a:cs typeface="微软雅黑"/>
              </a:rPr>
              <a:t>C12M:</a:t>
            </a:r>
          </a:p>
          <a:p>
            <a:pPr marL="33020" marR="5080" indent="-20955">
              <a:lnSpc>
                <a:spcPts val="3030"/>
              </a:lnSpc>
              <a:spcBef>
                <a:spcPts val="30"/>
              </a:spcBef>
            </a:pPr>
            <a:r>
              <a:rPr lang="pl-PL" sz="1800" spc="-5" dirty="0">
                <a:latin typeface="宋体" panose="02010600030101010101" pitchFamily="2" charset="-122"/>
                <a:cs typeface="微软雅黑"/>
              </a:rPr>
              <a:t>VizWiz: </a:t>
            </a:r>
            <a:r>
              <a:rPr lang="pl-PL" sz="1800" dirty="0">
                <a:latin typeface="宋体" panose="02010600030101010101" pitchFamily="2" charset="-122"/>
                <a:cs typeface="微软雅黑"/>
              </a:rPr>
              <a:t> CUB</a:t>
            </a:r>
            <a:r>
              <a:rPr lang="pl-PL" sz="1800" spc="-95" dirty="0">
                <a:latin typeface="宋体" panose="02010600030101010101" pitchFamily="2" charset="-122"/>
                <a:cs typeface="微软雅黑"/>
              </a:rPr>
              <a:t> </a:t>
            </a:r>
            <a:r>
              <a:rPr lang="pl-PL" sz="1800" spc="-5" dirty="0">
                <a:latin typeface="宋体" panose="02010600030101010101" pitchFamily="2" charset="-122"/>
                <a:cs typeface="微软雅黑"/>
              </a:rPr>
              <a:t>200:</a:t>
            </a:r>
            <a:endParaRPr lang="pl-PL" sz="1800" dirty="0">
              <a:latin typeface="宋体" panose="02010600030101010101" pitchFamily="2" charset="-122"/>
              <a:cs typeface="微软雅黑"/>
            </a:endParaRPr>
          </a:p>
        </p:txBody>
      </p:sp>
      <p:sp>
        <p:nvSpPr>
          <p:cNvPr id="9" name="object 9"/>
          <p:cNvSpPr txBox="1">
            <a:spLocks noGrp="1"/>
          </p:cNvSpPr>
          <p:nvPr>
            <p:ph type="body" idx="1"/>
          </p:nvPr>
        </p:nvSpPr>
        <p:spPr>
          <a:xfrm>
            <a:off x="2152040" y="2325371"/>
            <a:ext cx="7191375" cy="276999"/>
          </a:xfrm>
          <a:prstGeom prst="rect">
            <a:avLst/>
          </a:prstGeom>
        </p:spPr>
        <p:txBody>
          <a:bodyPr vert="horz" wrap="square" lIns="0" tIns="33020" rIns="0" bIns="0" rtlCol="0">
            <a:spAutoFit/>
          </a:bodyPr>
          <a:lstStyle/>
          <a:p>
            <a:pPr marL="12700" marR="5080" indent="3810">
              <a:lnSpc>
                <a:spcPct val="142500"/>
              </a:lnSpc>
              <a:spcBef>
                <a:spcPts val="260"/>
              </a:spcBef>
            </a:pPr>
            <a:r>
              <a:rPr spc="-5" dirty="0">
                <a:hlinkClick r:id="rId7"/>
              </a:rPr>
              <a:t>https://ai.google.com/research/ConceptualCaptions/download </a:t>
            </a:r>
            <a:r>
              <a:rPr u="none" dirty="0"/>
              <a:t> </a:t>
            </a:r>
            <a:r>
              <a:rPr spc="-5" dirty="0">
                <a:hlinkClick r:id="rId8"/>
              </a:rPr>
              <a:t>https://github.com/google-research-datasets/conceptual-12m </a:t>
            </a:r>
            <a:r>
              <a:rPr u="none" dirty="0"/>
              <a:t> </a:t>
            </a:r>
            <a:r>
              <a:rPr spc="-5" dirty="0">
                <a:hlinkClick r:id="rId9"/>
              </a:rPr>
              <a:t>https://vizwiz.org/tasks-and-datasets/image-captioning/ </a:t>
            </a:r>
            <a:r>
              <a:rPr u="none" dirty="0"/>
              <a:t> </a:t>
            </a:r>
            <a:r>
              <a:rPr spc="-10" dirty="0">
                <a:hlinkClick r:id="rId10"/>
              </a:rPr>
              <a:t>https://pan.baidu.com/s/1OL3s7XmzoaYmbBocYJjYyQ</a:t>
            </a:r>
            <a:r>
              <a:rPr u="none" spc="265" dirty="0"/>
              <a:t> </a:t>
            </a:r>
            <a:r>
              <a:rPr sz="2700" u="none" spc="-7" baseline="4629" dirty="0">
                <a:solidFill>
                  <a:srgbClr val="000000"/>
                </a:solidFill>
              </a:rPr>
              <a:t>code:</a:t>
            </a:r>
            <a:r>
              <a:rPr sz="2700" u="none" spc="15" baseline="4629" dirty="0">
                <a:solidFill>
                  <a:srgbClr val="000000"/>
                </a:solidFill>
              </a:rPr>
              <a:t> </a:t>
            </a:r>
            <a:r>
              <a:rPr sz="2700" u="none" spc="-7" baseline="4629" dirty="0">
                <a:solidFill>
                  <a:srgbClr val="000000"/>
                </a:solidFill>
              </a:rPr>
              <a:t>7jeb</a:t>
            </a:r>
            <a:endParaRPr sz="2700" baseline="4629" dirty="0"/>
          </a:p>
        </p:txBody>
      </p:sp>
      <p:sp>
        <p:nvSpPr>
          <p:cNvPr id="10" name="object 10"/>
          <p:cNvSpPr txBox="1"/>
          <p:nvPr/>
        </p:nvSpPr>
        <p:spPr>
          <a:xfrm>
            <a:off x="994358" y="3927222"/>
            <a:ext cx="9068435" cy="1832610"/>
          </a:xfrm>
          <a:prstGeom prst="rect">
            <a:avLst/>
          </a:prstGeom>
        </p:spPr>
        <p:txBody>
          <a:bodyPr vert="horz" wrap="square" lIns="0" tIns="12700" rIns="0" bIns="0" rtlCol="0">
            <a:spAutoFit/>
          </a:bodyPr>
          <a:lstStyle/>
          <a:p>
            <a:pPr marL="15875" marR="5080" indent="6350">
              <a:lnSpc>
                <a:spcPct val="137100"/>
              </a:lnSpc>
              <a:spcBef>
                <a:spcPts val="100"/>
              </a:spcBef>
              <a:tabLst>
                <a:tab pos="1584325" algn="l"/>
              </a:tabLst>
            </a:pPr>
            <a:r>
              <a:rPr lang="en-US" sz="1800" spc="-5" dirty="0">
                <a:latin typeface="宋体" panose="02010600030101010101" pitchFamily="2" charset="-122"/>
                <a:cs typeface="微软雅黑"/>
              </a:rPr>
              <a:t>Oxford-102:	</a:t>
            </a:r>
            <a:r>
              <a:rPr lang="en-US" sz="1800" u="heavy" spc="-5" dirty="0">
                <a:solidFill>
                  <a:srgbClr val="ED7A08"/>
                </a:solidFill>
                <a:uFill>
                  <a:solidFill>
                    <a:srgbClr val="ED7A08"/>
                  </a:solidFill>
                </a:uFill>
                <a:latin typeface="宋体" panose="02010600030101010101" pitchFamily="2" charset="-122"/>
                <a:cs typeface="微软雅黑"/>
                <a:hlinkClick r:id="rId11"/>
              </a:rPr>
              <a:t>https://s3.amazonaws.com/fast-ai-imageclas/oxford-102-flowers.tgz </a:t>
            </a:r>
            <a:r>
              <a:rPr lang="en-US" sz="1800" spc="-520" dirty="0">
                <a:solidFill>
                  <a:srgbClr val="ED7A08"/>
                </a:solidFill>
                <a:latin typeface="宋体" panose="02010600030101010101" pitchFamily="2" charset="-122"/>
                <a:cs typeface="微软雅黑"/>
              </a:rPr>
              <a:t> </a:t>
            </a:r>
            <a:r>
              <a:rPr lang="en-US" sz="1800" spc="-15" dirty="0">
                <a:latin typeface="宋体" panose="02010600030101010101" pitchFamily="2" charset="-122"/>
                <a:cs typeface="微软雅黑"/>
              </a:rPr>
              <a:t>Fashion</a:t>
            </a:r>
            <a:r>
              <a:rPr lang="en-US" sz="1800" spc="30" dirty="0">
                <a:latin typeface="宋体" panose="02010600030101010101" pitchFamily="2" charset="-122"/>
                <a:cs typeface="微软雅黑"/>
              </a:rPr>
              <a:t> </a:t>
            </a:r>
            <a:r>
              <a:rPr lang="en-US" sz="1800" dirty="0">
                <a:latin typeface="宋体" panose="02010600030101010101" pitchFamily="2" charset="-122"/>
                <a:cs typeface="微软雅黑"/>
              </a:rPr>
              <a:t>Cap.:</a:t>
            </a:r>
            <a:r>
              <a:rPr lang="en-US" sz="1800" spc="430" dirty="0">
                <a:latin typeface="宋体" panose="02010600030101010101" pitchFamily="2" charset="-122"/>
                <a:cs typeface="微软雅黑"/>
              </a:rPr>
              <a:t> </a:t>
            </a:r>
            <a:r>
              <a:rPr lang="en-US" sz="1800" u="heavy" spc="-5" dirty="0">
                <a:solidFill>
                  <a:srgbClr val="ED7A08"/>
                </a:solidFill>
                <a:uFill>
                  <a:solidFill>
                    <a:srgbClr val="ED7A08"/>
                  </a:solidFill>
                </a:uFill>
                <a:latin typeface="宋体" panose="02010600030101010101" pitchFamily="2" charset="-122"/>
                <a:cs typeface="微软雅黑"/>
                <a:hlinkClick r:id="rId12"/>
              </a:rPr>
              <a:t>https://github.com/xuewyang/Fashion_Captioning</a:t>
            </a:r>
            <a:endParaRPr lang="en-US" sz="1800" dirty="0">
              <a:latin typeface="宋体" panose="02010600030101010101" pitchFamily="2" charset="-122"/>
              <a:cs typeface="微软雅黑"/>
            </a:endParaRPr>
          </a:p>
          <a:p>
            <a:pPr marL="19050" marR="2914015" indent="-4445">
              <a:lnSpc>
                <a:spcPct val="127800"/>
              </a:lnSpc>
              <a:spcBef>
                <a:spcPts val="100"/>
              </a:spcBef>
              <a:tabLst>
                <a:tab pos="1416685" algn="l"/>
              </a:tabLst>
            </a:pPr>
            <a:r>
              <a:rPr lang="en-US" sz="1800" spc="-5" dirty="0" err="1">
                <a:latin typeface="宋体" panose="02010600030101010101" pitchFamily="2" charset="-122"/>
                <a:cs typeface="微软雅黑"/>
              </a:rPr>
              <a:t>GoodNews</a:t>
            </a:r>
            <a:r>
              <a:rPr lang="en-US" sz="1800" spc="-5" dirty="0">
                <a:latin typeface="宋体" panose="02010600030101010101" pitchFamily="2" charset="-122"/>
                <a:cs typeface="微软雅黑"/>
              </a:rPr>
              <a:t>:	</a:t>
            </a:r>
            <a:r>
              <a:rPr lang="en-US" sz="1800" u="heavy" spc="-5" dirty="0">
                <a:solidFill>
                  <a:srgbClr val="ED7A08"/>
                </a:solidFill>
                <a:uFill>
                  <a:solidFill>
                    <a:srgbClr val="ED7A08"/>
                  </a:solidFill>
                </a:uFill>
                <a:latin typeface="宋体" panose="02010600030101010101" pitchFamily="2" charset="-122"/>
                <a:cs typeface="微软雅黑"/>
                <a:hlinkClick r:id="rId13"/>
              </a:rPr>
              <a:t>https://github.com/furkanbiten/GoodNews </a:t>
            </a:r>
            <a:r>
              <a:rPr lang="en-US" sz="1800" spc="-520" dirty="0">
                <a:solidFill>
                  <a:srgbClr val="ED7A08"/>
                </a:solidFill>
                <a:latin typeface="宋体" panose="02010600030101010101" pitchFamily="2" charset="-122"/>
                <a:cs typeface="微软雅黑"/>
              </a:rPr>
              <a:t> </a:t>
            </a:r>
            <a:r>
              <a:rPr lang="en-US" sz="1800" spc="-55" dirty="0">
                <a:latin typeface="宋体" panose="02010600030101010101" pitchFamily="2" charset="-122"/>
                <a:cs typeface="微软雅黑"/>
              </a:rPr>
              <a:t>Text</a:t>
            </a:r>
            <a:r>
              <a:rPr lang="en-US" sz="1800" spc="15" dirty="0">
                <a:latin typeface="宋体" panose="02010600030101010101" pitchFamily="2" charset="-122"/>
                <a:cs typeface="微软雅黑"/>
              </a:rPr>
              <a:t> </a:t>
            </a:r>
            <a:r>
              <a:rPr lang="en-US" sz="1800" dirty="0">
                <a:latin typeface="宋体" panose="02010600030101010101" pitchFamily="2" charset="-122"/>
                <a:cs typeface="微软雅黑"/>
              </a:rPr>
              <a:t>Caps:	</a:t>
            </a:r>
            <a:r>
              <a:rPr lang="en-US" sz="1800" u="heavy" spc="-5" dirty="0">
                <a:solidFill>
                  <a:srgbClr val="ED7A08"/>
                </a:solidFill>
                <a:uFill>
                  <a:solidFill>
                    <a:srgbClr val="ED7A08"/>
                  </a:solidFill>
                </a:uFill>
                <a:latin typeface="宋体" panose="02010600030101010101" pitchFamily="2" charset="-122"/>
                <a:cs typeface="微软雅黑"/>
                <a:hlinkClick r:id="rId13"/>
              </a:rPr>
              <a:t>https://textvqa.org/textcaps/</a:t>
            </a:r>
            <a:endParaRPr lang="en-US" sz="1800" dirty="0">
              <a:latin typeface="宋体" panose="02010600030101010101" pitchFamily="2" charset="-122"/>
              <a:cs typeface="微软雅黑"/>
            </a:endParaRPr>
          </a:p>
          <a:p>
            <a:pPr marL="12700">
              <a:lnSpc>
                <a:spcPct val="100000"/>
              </a:lnSpc>
              <a:spcBef>
                <a:spcPts val="520"/>
              </a:spcBef>
              <a:tabLst>
                <a:tab pos="2543175" algn="l"/>
              </a:tabLst>
            </a:pPr>
            <a:r>
              <a:rPr lang="en-US" sz="1800" spc="-5" dirty="0">
                <a:latin typeface="宋体" panose="02010600030101010101" pitchFamily="2" charset="-122"/>
                <a:cs typeface="微软雅黑"/>
              </a:rPr>
              <a:t>Localized</a:t>
            </a:r>
            <a:r>
              <a:rPr lang="en-US" sz="1800" spc="10" dirty="0">
                <a:latin typeface="宋体" panose="02010600030101010101" pitchFamily="2" charset="-122"/>
                <a:cs typeface="微软雅黑"/>
              </a:rPr>
              <a:t> </a:t>
            </a:r>
            <a:r>
              <a:rPr lang="en-US" sz="1800" spc="-5" dirty="0">
                <a:latin typeface="宋体" panose="02010600030101010101" pitchFamily="2" charset="-122"/>
                <a:cs typeface="微软雅黑"/>
              </a:rPr>
              <a:t>Narratives:	</a:t>
            </a:r>
            <a:r>
              <a:rPr lang="en-US" sz="1800" u="heavy" spc="-5" dirty="0">
                <a:solidFill>
                  <a:srgbClr val="ED7A08"/>
                </a:solidFill>
                <a:uFill>
                  <a:solidFill>
                    <a:srgbClr val="ED7A08"/>
                  </a:solidFill>
                </a:uFill>
                <a:latin typeface="宋体" panose="02010600030101010101" pitchFamily="2" charset="-122"/>
                <a:cs typeface="微软雅黑"/>
                <a:hlinkClick r:id="rId14"/>
              </a:rPr>
              <a:t>https://google.github.io/localized-narratives/</a:t>
            </a:r>
            <a:endParaRPr lang="en-US" sz="1800" dirty="0">
              <a:latin typeface="宋体" panose="02010600030101010101" pitchFamily="2" charset="-122"/>
              <a:cs typeface="微软雅黑"/>
            </a:endParaRPr>
          </a:p>
        </p:txBody>
      </p:sp>
      <p:sp>
        <p:nvSpPr>
          <p:cNvPr id="12" name="文本框 11">
            <a:extLst>
              <a:ext uri="{FF2B5EF4-FFF2-40B4-BE49-F238E27FC236}">
                <a16:creationId xmlns:a16="http://schemas.microsoft.com/office/drawing/2014/main" id="{0567247D-D271-4145-BE9A-46A7929CD86F}"/>
              </a:ext>
            </a:extLst>
          </p:cNvPr>
          <p:cNvSpPr txBox="1"/>
          <p:nvPr/>
        </p:nvSpPr>
        <p:spPr>
          <a:xfrm>
            <a:off x="3962400" y="6370208"/>
            <a:ext cx="4563622" cy="369332"/>
          </a:xfrm>
          <a:prstGeom prst="rect">
            <a:avLst/>
          </a:prstGeom>
          <a:noFill/>
        </p:spPr>
        <p:txBody>
          <a:bodyPr wrap="none" rtlCol="0">
            <a:spAutoFit/>
          </a:bodyPr>
          <a:lstStyle/>
          <a:p>
            <a:r>
              <a:rPr lang="zh-CN" altLang="en-US" dirty="0">
                <a:solidFill>
                  <a:schemeClr val="accent6"/>
                </a:solidFill>
              </a:rPr>
              <a:t>参考蔡永奇等</a:t>
            </a:r>
            <a:r>
              <a:rPr lang="en-US" altLang="zh-CN" dirty="0">
                <a:solidFill>
                  <a:schemeClr val="accent6"/>
                </a:solidFill>
              </a:rPr>
              <a:t>《</a:t>
            </a:r>
            <a:r>
              <a:rPr lang="zh-CN" altLang="en-US" dirty="0">
                <a:solidFill>
                  <a:schemeClr val="accent6"/>
                </a:solidFill>
              </a:rPr>
              <a:t>图像</a:t>
            </a:r>
            <a:r>
              <a:rPr lang="en-US" altLang="zh-CN" dirty="0">
                <a:solidFill>
                  <a:schemeClr val="accent6"/>
                </a:solidFill>
              </a:rPr>
              <a:t>Caption-</a:t>
            </a:r>
            <a:r>
              <a:rPr lang="zh-CN" altLang="en-US" dirty="0">
                <a:solidFill>
                  <a:schemeClr val="accent6"/>
                </a:solidFill>
              </a:rPr>
              <a:t>看图说话</a:t>
            </a:r>
            <a:r>
              <a:rPr lang="en-US" altLang="zh-CN">
                <a:solidFill>
                  <a:schemeClr val="accent6"/>
                </a:solidFill>
              </a:rPr>
              <a:t>》PPT</a:t>
            </a:r>
            <a:endParaRPr lang="zh-CN" altLang="en-US" dirty="0">
              <a:solidFill>
                <a:schemeClr val="accent6"/>
              </a:solidFill>
            </a:endParaRPr>
          </a:p>
        </p:txBody>
      </p:sp>
      <p:sp>
        <p:nvSpPr>
          <p:cNvPr id="13" name="文本框 12">
            <a:extLst>
              <a:ext uri="{FF2B5EF4-FFF2-40B4-BE49-F238E27FC236}">
                <a16:creationId xmlns:a16="http://schemas.microsoft.com/office/drawing/2014/main" id="{77DCCE55-FDD6-4E2A-B764-3AC94ED1F10E}"/>
              </a:ext>
            </a:extLst>
          </p:cNvPr>
          <p:cNvSpPr txBox="1"/>
          <p:nvPr/>
        </p:nvSpPr>
        <p:spPr>
          <a:xfrm>
            <a:off x="877786" y="5828143"/>
            <a:ext cx="8032968" cy="369332"/>
          </a:xfrm>
          <a:prstGeom prst="rect">
            <a:avLst/>
          </a:prstGeom>
          <a:noFill/>
        </p:spPr>
        <p:txBody>
          <a:bodyPr wrap="none" rtlCol="0">
            <a:spAutoFit/>
          </a:bodyPr>
          <a:lstStyle/>
          <a:p>
            <a:r>
              <a:rPr lang="zh-CN" altLang="en-US" dirty="0"/>
              <a:t>悟空</a:t>
            </a:r>
            <a:r>
              <a:rPr lang="en-US" altLang="zh-CN" dirty="0">
                <a:latin typeface="+mn-ea"/>
              </a:rPr>
              <a:t>:  </a:t>
            </a:r>
            <a:r>
              <a:rPr lang="en-US" altLang="zh-CN" dirty="0">
                <a:latin typeface="+mn-ea"/>
                <a:hlinkClick r:id="rId15"/>
              </a:rPr>
              <a:t>https://wukong-dataset.github.io/wukong-dataset/download.html</a:t>
            </a:r>
            <a:endParaRPr lang="zh-CN" altLang="en-US" dirty="0">
              <a:latin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670" y="323468"/>
            <a:ext cx="1800860" cy="45212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dirty="0">
                <a:solidFill>
                  <a:srgbClr val="006C39"/>
                </a:solidFill>
                <a:effectLst>
                  <a:outerShdw blurRad="38100" dist="38100" dir="2700000" algn="tl">
                    <a:srgbClr val="000000">
                      <a:alpha val="43137"/>
                    </a:srgbClr>
                  </a:outerShdw>
                </a:effectLst>
              </a:rPr>
              <a:t>评价指标</a:t>
            </a:r>
          </a:p>
        </p:txBody>
      </p:sp>
      <p:sp>
        <p:nvSpPr>
          <p:cNvPr id="11" name="object 11"/>
          <p:cNvSpPr txBox="1">
            <a:spLocks noGrp="1"/>
          </p:cNvSpPr>
          <p:nvPr>
            <p:ph type="sldNum" sz="quarter" idx="7"/>
          </p:nvPr>
        </p:nvSpPr>
        <p:spPr>
          <a:xfrm>
            <a:off x="11352530" y="6370208"/>
            <a:ext cx="314325" cy="270587"/>
          </a:xfrm>
          <a:prstGeom prst="rect">
            <a:avLst/>
          </a:prstGeom>
        </p:spPr>
        <p:txBody>
          <a:bodyPr vert="horz" wrap="square" lIns="0" tIns="24130" rIns="0" bIns="0" rtlCol="0">
            <a:spAutoFit/>
          </a:bodyPr>
          <a:lstStyle/>
          <a:p>
            <a:pPr marL="38100" marR="0" lvl="0" indent="0" algn="l" defTabSz="914400" rtl="0" eaLnBrk="1" fontAlgn="auto" latinLnBrk="0" hangingPunct="1">
              <a:lnSpc>
                <a:spcPct val="100000"/>
              </a:lnSpc>
              <a:spcBef>
                <a:spcPts val="190"/>
              </a:spcBef>
              <a:spcAft>
                <a:spcPts val="0"/>
              </a:spcAft>
              <a:buClrTx/>
              <a:buSzTx/>
              <a:buFontTx/>
              <a:buNone/>
              <a:tabLst/>
              <a:defRPr/>
            </a:pPr>
            <a:fld id="{81D60167-4931-47E6-BA6A-407CBD079E47}" type="slidenum">
              <a:rPr kumimoji="0" lang="en-US" altLang="zh-CN" sz="1600" b="0" i="0" u="none" strike="noStrike" kern="1200" cap="none" spc="-5" normalizeH="0" baseline="0" noProof="0" dirty="0">
                <a:ln>
                  <a:noFill/>
                </a:ln>
                <a:solidFill>
                  <a:srgbClr val="F1F1F1"/>
                </a:solidFill>
                <a:effectLst/>
                <a:uLnTx/>
                <a:uFillTx/>
                <a:ea typeface="+mn-ea"/>
              </a:rPr>
              <a:pPr marL="38100" marR="0" lvl="0" indent="0" algn="l" defTabSz="914400" rtl="0" eaLnBrk="1" fontAlgn="auto" latinLnBrk="0" hangingPunct="1">
                <a:lnSpc>
                  <a:spcPct val="100000"/>
                </a:lnSpc>
                <a:spcBef>
                  <a:spcPts val="190"/>
                </a:spcBef>
                <a:spcAft>
                  <a:spcPts val="0"/>
                </a:spcAft>
                <a:buClrTx/>
                <a:buSzTx/>
                <a:buFontTx/>
                <a:buNone/>
                <a:tabLst/>
                <a:defRPr/>
              </a:pPr>
              <a:t>19</a:t>
            </a:fld>
            <a:endParaRPr kumimoji="0" lang="zh-CN" altLang="en-US" sz="1600" b="0" i="0" u="none" strike="noStrike" kern="1200" cap="none" spc="-5" normalizeH="0" baseline="0" noProof="0">
              <a:ln>
                <a:noFill/>
              </a:ln>
              <a:solidFill>
                <a:srgbClr val="F1F1F1"/>
              </a:solidFill>
              <a:effectLst/>
              <a:uLnTx/>
              <a:uFillTx/>
              <a:ea typeface="+mn-ea"/>
            </a:endParaRPr>
          </a:p>
        </p:txBody>
      </p:sp>
      <p:sp>
        <p:nvSpPr>
          <p:cNvPr id="3" name="object 3"/>
          <p:cNvSpPr txBox="1"/>
          <p:nvPr/>
        </p:nvSpPr>
        <p:spPr>
          <a:xfrm>
            <a:off x="702055" y="260730"/>
            <a:ext cx="281940" cy="57404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a:ea typeface="+mn-ea"/>
                <a:cs typeface="Century Gothic"/>
              </a:rPr>
              <a:t>2</a:t>
            </a:r>
            <a:endParaRPr kumimoji="0" sz="3600" b="0" i="0" u="none" strike="noStrike" kern="1200" cap="none" spc="0" normalizeH="0" baseline="0" noProof="0" dirty="0">
              <a:ln>
                <a:noFill/>
              </a:ln>
              <a:solidFill>
                <a:prstClr val="black"/>
              </a:solidFill>
              <a:effectLst/>
              <a:uLnTx/>
              <a:uFillTx/>
              <a:latin typeface="Century Gothic"/>
              <a:ea typeface="+mn-ea"/>
              <a:cs typeface="Century Gothic"/>
            </a:endParaRPr>
          </a:p>
        </p:txBody>
      </p:sp>
      <p:sp>
        <p:nvSpPr>
          <p:cNvPr id="13" name="object 5">
            <a:extLst>
              <a:ext uri="{FF2B5EF4-FFF2-40B4-BE49-F238E27FC236}">
                <a16:creationId xmlns:a16="http://schemas.microsoft.com/office/drawing/2014/main" id="{8786EAB0-ACD8-48BE-839B-442F061AC32D}"/>
              </a:ext>
            </a:extLst>
          </p:cNvPr>
          <p:cNvSpPr txBox="1"/>
          <p:nvPr/>
        </p:nvSpPr>
        <p:spPr>
          <a:xfrm>
            <a:off x="1685670" y="1676400"/>
            <a:ext cx="3800730" cy="2531719"/>
          </a:xfrm>
          <a:prstGeom prst="rect">
            <a:avLst/>
          </a:prstGeom>
        </p:spPr>
        <p:txBody>
          <a:bodyPr vert="horz" wrap="square" lIns="0" tIns="12700" rIns="0" bIns="0" rtlCol="0">
            <a:spAutoFit/>
          </a:bodyPr>
          <a:lstStyle/>
          <a:p>
            <a:pPr marL="299085" marR="5080" lvl="0" indent="-287020" algn="l" defTabSz="914400" rtl="0" eaLnBrk="1" fontAlgn="auto" latinLnBrk="0" hangingPunct="1">
              <a:lnSpc>
                <a:spcPct val="110000"/>
              </a:lnSpc>
              <a:spcBef>
                <a:spcPts val="100"/>
              </a:spcBef>
              <a:spcAft>
                <a:spcPts val="0"/>
              </a:spcAft>
              <a:buClrTx/>
              <a:buSzTx/>
              <a:buFont typeface="Arial"/>
              <a:buChar char="•"/>
              <a:tabLst>
                <a:tab pos="299085" algn="l"/>
                <a:tab pos="299720" algn="l"/>
              </a:tabLst>
              <a:defRPr/>
            </a:pPr>
            <a:r>
              <a:rPr kumimoji="0" lang="zh-CN" altLang="en-US" sz="3200" b="0" i="0" u="none" strike="noStrike" kern="1200" cap="none" spc="-10" normalizeH="0" baseline="0" noProof="0">
                <a:ln>
                  <a:noFill/>
                </a:ln>
                <a:solidFill>
                  <a:prstClr val="black"/>
                </a:solidFill>
                <a:effectLst/>
                <a:uLnTx/>
                <a:uFillTx/>
                <a:latin typeface="宋体" panose="02010600030101010101" pitchFamily="2" charset="-122"/>
                <a:ea typeface="宋体" panose="02010600030101010101" pitchFamily="2" charset="-122"/>
                <a:cs typeface="微软雅黑"/>
              </a:rPr>
              <a:t>人工评价：</a:t>
            </a:r>
          </a:p>
          <a:p>
            <a:pPr marL="299085" marR="5080" lvl="0" indent="-287020" algn="l" defTabSz="914400" rtl="0" eaLnBrk="1" fontAlgn="auto" latinLnBrk="0" hangingPunct="1">
              <a:lnSpc>
                <a:spcPct val="110000"/>
              </a:lnSpc>
              <a:spcBef>
                <a:spcPts val="100"/>
              </a:spcBef>
              <a:spcAft>
                <a:spcPts val="0"/>
              </a:spcAft>
              <a:buClrTx/>
              <a:buSzTx/>
              <a:buFont typeface="Arial"/>
              <a:buChar char="•"/>
              <a:tabLst>
                <a:tab pos="299085" algn="l"/>
                <a:tab pos="299720" algn="l"/>
              </a:tabLst>
              <a:defRPr/>
            </a:pPr>
            <a:endParaRPr kumimoji="0" lang="zh-CN" altLang="en-US" sz="3200" b="0" i="0" u="none" strike="noStrike" kern="1200" cap="none" spc="-10" normalizeH="0" baseline="0" noProof="0">
              <a:ln>
                <a:noFill/>
              </a:ln>
              <a:solidFill>
                <a:prstClr val="black"/>
              </a:solidFill>
              <a:effectLst/>
              <a:uLnTx/>
              <a:uFillTx/>
              <a:latin typeface="宋体" panose="02010600030101010101" pitchFamily="2" charset="-122"/>
              <a:ea typeface="宋体" panose="02010600030101010101" pitchFamily="2" charset="-122"/>
              <a:cs typeface="微软雅黑"/>
            </a:endParaRPr>
          </a:p>
          <a:p>
            <a:pPr marL="299085" marR="5080" lvl="0" indent="-287020" algn="l" defTabSz="914400" rtl="0" eaLnBrk="1" fontAlgn="auto" latinLnBrk="0" hangingPunct="1">
              <a:lnSpc>
                <a:spcPct val="110000"/>
              </a:lnSpc>
              <a:spcBef>
                <a:spcPts val="100"/>
              </a:spcBef>
              <a:spcAft>
                <a:spcPts val="0"/>
              </a:spcAft>
              <a:buClrTx/>
              <a:buSzTx/>
              <a:buFont typeface="Arial"/>
              <a:buChar char="•"/>
              <a:tabLst>
                <a:tab pos="299085" algn="l"/>
                <a:tab pos="299720" algn="l"/>
              </a:tabLst>
              <a:defRPr/>
            </a:pPr>
            <a:r>
              <a:rPr kumimoji="0" lang="zh-CN" altLang="en-US" sz="2800" b="0" i="0" u="none" strike="noStrike" kern="1200" cap="none" spc="-10" normalizeH="0" baseline="0" noProof="0">
                <a:ln>
                  <a:noFill/>
                </a:ln>
                <a:solidFill>
                  <a:prstClr val="black"/>
                </a:solidFill>
                <a:effectLst/>
                <a:uLnTx/>
                <a:uFillTx/>
                <a:latin typeface="宋体" panose="02010600030101010101" pitchFamily="2" charset="-122"/>
                <a:ea typeface="宋体" panose="02010600030101010101" pitchFamily="2" charset="-122"/>
                <a:cs typeface="微软雅黑"/>
              </a:rPr>
              <a:t>表达的流畅度</a:t>
            </a:r>
          </a:p>
          <a:p>
            <a:pPr marL="299085" marR="5080" lvl="0" indent="-287020" algn="l" defTabSz="914400" rtl="0" eaLnBrk="1" fontAlgn="auto" latinLnBrk="0" hangingPunct="1">
              <a:lnSpc>
                <a:spcPct val="110000"/>
              </a:lnSpc>
              <a:spcBef>
                <a:spcPts val="100"/>
              </a:spcBef>
              <a:spcAft>
                <a:spcPts val="0"/>
              </a:spcAft>
              <a:buClrTx/>
              <a:buSzTx/>
              <a:buFont typeface="Arial"/>
              <a:buChar char="•"/>
              <a:tabLst>
                <a:tab pos="299085" algn="l"/>
                <a:tab pos="299720" algn="l"/>
              </a:tabLst>
              <a:defRPr/>
            </a:pPr>
            <a:r>
              <a:rPr kumimoji="0" lang="zh-CN" altLang="en-US" sz="2800" b="0" i="0" u="none" strike="noStrike" kern="1200" cap="none" spc="-10" normalizeH="0" baseline="0" noProof="0">
                <a:ln>
                  <a:noFill/>
                </a:ln>
                <a:solidFill>
                  <a:prstClr val="black"/>
                </a:solidFill>
                <a:effectLst/>
                <a:uLnTx/>
                <a:uFillTx/>
                <a:latin typeface="宋体" panose="02010600030101010101" pitchFamily="2" charset="-122"/>
                <a:ea typeface="宋体" panose="02010600030101010101" pitchFamily="2" charset="-122"/>
                <a:cs typeface="微软雅黑"/>
              </a:rPr>
              <a:t>与图片的相关度</a:t>
            </a:r>
          </a:p>
          <a:p>
            <a:pPr marL="299085" marR="5080" lvl="0" indent="-287020" algn="l" defTabSz="914400" rtl="0" eaLnBrk="1" fontAlgn="auto" latinLnBrk="0" hangingPunct="1">
              <a:lnSpc>
                <a:spcPct val="110000"/>
              </a:lnSpc>
              <a:spcBef>
                <a:spcPts val="100"/>
              </a:spcBef>
              <a:spcAft>
                <a:spcPts val="0"/>
              </a:spcAft>
              <a:buClrTx/>
              <a:buSzTx/>
              <a:buFont typeface="Arial"/>
              <a:buChar char="•"/>
              <a:tabLst>
                <a:tab pos="299085" algn="l"/>
                <a:tab pos="299720" algn="l"/>
              </a:tabLst>
              <a:defRPr/>
            </a:pPr>
            <a:r>
              <a:rPr kumimoji="0" lang="zh-CN" altLang="en-US" sz="2800" b="0" i="0" u="none" strike="noStrike" kern="1200" cap="none" spc="-10" normalizeH="0" baseline="0" noProof="0">
                <a:ln>
                  <a:noFill/>
                </a:ln>
                <a:solidFill>
                  <a:prstClr val="black"/>
                </a:solidFill>
                <a:effectLst/>
                <a:uLnTx/>
                <a:uFillTx/>
                <a:latin typeface="宋体" panose="02010600030101010101" pitchFamily="2" charset="-122"/>
                <a:ea typeface="宋体" panose="02010600030101010101" pitchFamily="2" charset="-122"/>
                <a:cs typeface="微软雅黑"/>
              </a:rPr>
              <a:t>表达的多样化程度</a:t>
            </a:r>
            <a:endParaRPr kumimoji="0" lang="zh-CN" altLang="en-US" sz="2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微软雅黑"/>
            </a:endParaRPr>
          </a:p>
        </p:txBody>
      </p:sp>
      <p:sp>
        <p:nvSpPr>
          <p:cNvPr id="15" name="文本框 14">
            <a:extLst>
              <a:ext uri="{FF2B5EF4-FFF2-40B4-BE49-F238E27FC236}">
                <a16:creationId xmlns:a16="http://schemas.microsoft.com/office/drawing/2014/main" id="{3921ADDF-0B14-4911-9405-417C9635B691}"/>
              </a:ext>
            </a:extLst>
          </p:cNvPr>
          <p:cNvSpPr txBox="1"/>
          <p:nvPr/>
        </p:nvSpPr>
        <p:spPr>
          <a:xfrm>
            <a:off x="5942330" y="1676400"/>
            <a:ext cx="5410200" cy="3564630"/>
          </a:xfrm>
          <a:prstGeom prst="rect">
            <a:avLst/>
          </a:prstGeom>
          <a:noFill/>
        </p:spPr>
        <p:txBody>
          <a:bodyPr wrap="square">
            <a:spAutoFit/>
          </a:bodyPr>
          <a:lstStyle/>
          <a:p>
            <a:pPr marL="299085" marR="5080" lvl="0" indent="-287020" algn="l" defTabSz="914400" rtl="0" eaLnBrk="1" fontAlgn="auto" latinLnBrk="0" hangingPunct="1">
              <a:lnSpc>
                <a:spcPct val="110000"/>
              </a:lnSpc>
              <a:spcBef>
                <a:spcPts val="100"/>
              </a:spcBef>
              <a:spcAft>
                <a:spcPts val="0"/>
              </a:spcAft>
              <a:buClrTx/>
              <a:buSzTx/>
              <a:buFont typeface="Arial"/>
              <a:buChar char="•"/>
              <a:tabLst>
                <a:tab pos="299085" algn="l"/>
                <a:tab pos="299720" algn="l"/>
              </a:tabLst>
              <a:defRPr/>
            </a:pPr>
            <a:r>
              <a:rPr kumimoji="0" lang="zh-CN" altLang="en-US" sz="3200" b="0" i="0" u="none" strike="noStrike" kern="1200" cap="none" spc="-10" normalizeH="0" baseline="0" noProof="0" dirty="0">
                <a:ln>
                  <a:noFill/>
                </a:ln>
                <a:solidFill>
                  <a:prstClr val="black"/>
                </a:solidFill>
                <a:effectLst/>
                <a:uLnTx/>
                <a:uFillTx/>
                <a:latin typeface="宋体" panose="02010600030101010101" pitchFamily="2" charset="-122"/>
                <a:ea typeface="宋体" panose="02010600030101010101" pitchFamily="2" charset="-122"/>
                <a:cs typeface="微软雅黑"/>
              </a:rPr>
              <a:t>基于规则的自动化评价方法：</a:t>
            </a:r>
            <a:endParaRPr kumimoji="0" lang="en-US" altLang="zh-CN" sz="3200" b="0" i="0" u="none" strike="noStrike" kern="1200" cap="none" spc="-10" normalizeH="0" baseline="0" noProof="0" dirty="0">
              <a:ln>
                <a:noFill/>
              </a:ln>
              <a:solidFill>
                <a:prstClr val="black"/>
              </a:solidFill>
              <a:effectLst/>
              <a:uLnTx/>
              <a:uFillTx/>
              <a:latin typeface="宋体" panose="02010600030101010101" pitchFamily="2" charset="-122"/>
              <a:ea typeface="宋体" panose="02010600030101010101" pitchFamily="2" charset="-122"/>
              <a:cs typeface="微软雅黑"/>
            </a:endParaRPr>
          </a:p>
          <a:p>
            <a:pPr marL="299085" marR="5080" lvl="0" indent="-287020" algn="l" defTabSz="914400" rtl="0" eaLnBrk="1" fontAlgn="auto" latinLnBrk="0" hangingPunct="1">
              <a:lnSpc>
                <a:spcPct val="110000"/>
              </a:lnSpc>
              <a:spcBef>
                <a:spcPts val="100"/>
              </a:spcBef>
              <a:spcAft>
                <a:spcPts val="0"/>
              </a:spcAft>
              <a:buClrTx/>
              <a:buSzTx/>
              <a:buFont typeface="Arial"/>
              <a:buChar char="•"/>
              <a:tabLst>
                <a:tab pos="299085" algn="l"/>
                <a:tab pos="299720" algn="l"/>
              </a:tabLst>
              <a:defRPr/>
            </a:pPr>
            <a:endParaRPr kumimoji="0" lang="en-US" altLang="zh-CN" sz="3200" b="0" i="0" u="none" strike="noStrike" kern="1200" cap="none" spc="-10" normalizeH="0" baseline="0" noProof="0" dirty="0">
              <a:ln>
                <a:noFill/>
              </a:ln>
              <a:solidFill>
                <a:prstClr val="black"/>
              </a:solidFill>
              <a:effectLst/>
              <a:uLnTx/>
              <a:uFillTx/>
              <a:latin typeface="宋体" panose="02010600030101010101" pitchFamily="2" charset="-122"/>
              <a:ea typeface="宋体" panose="02010600030101010101" pitchFamily="2" charset="-122"/>
              <a:cs typeface="微软雅黑"/>
            </a:endParaRPr>
          </a:p>
          <a:p>
            <a:pPr marL="299085" marR="5080" lvl="0" indent="-287020" algn="l" defTabSz="914400" rtl="0" eaLnBrk="1" fontAlgn="auto" latinLnBrk="0" hangingPunct="1">
              <a:lnSpc>
                <a:spcPct val="110000"/>
              </a:lnSpc>
              <a:spcBef>
                <a:spcPts val="100"/>
              </a:spcBef>
              <a:spcAft>
                <a:spcPts val="0"/>
              </a:spcAft>
              <a:buClrTx/>
              <a:buSzTx/>
              <a:buFont typeface="Arial"/>
              <a:buChar char="•"/>
              <a:tabLst>
                <a:tab pos="299085" algn="l"/>
                <a:tab pos="299720" algn="l"/>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微软雅黑"/>
              </a:rPr>
              <a:t>BLEU</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微软雅黑"/>
              </a:rPr>
              <a:t>（机器翻译）</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微软雅黑"/>
            </a:endParaRPr>
          </a:p>
          <a:p>
            <a:pPr marL="299085" marR="5080" indent="-287020">
              <a:lnSpc>
                <a:spcPct val="110000"/>
              </a:lnSpc>
              <a:spcBef>
                <a:spcPts val="100"/>
              </a:spcBef>
              <a:buFont typeface="Arial"/>
              <a:buChar char="•"/>
              <a:tabLst>
                <a:tab pos="299085" algn="l"/>
                <a:tab pos="299720" algn="l"/>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微软雅黑"/>
              </a:rPr>
              <a:t>METEOR</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微软雅黑"/>
              </a:rPr>
              <a:t>（机器翻译）</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微软雅黑"/>
            </a:endParaRPr>
          </a:p>
          <a:p>
            <a:pPr marL="299085" marR="5080" lvl="0" indent="-287020" algn="l" defTabSz="914400" rtl="0" eaLnBrk="1" fontAlgn="auto" latinLnBrk="0" hangingPunct="1">
              <a:lnSpc>
                <a:spcPct val="110000"/>
              </a:lnSpc>
              <a:spcBef>
                <a:spcPts val="100"/>
              </a:spcBef>
              <a:spcAft>
                <a:spcPts val="0"/>
              </a:spcAft>
              <a:buClrTx/>
              <a:buSzTx/>
              <a:buFont typeface="Arial"/>
              <a:buChar char="•"/>
              <a:tabLst>
                <a:tab pos="299085" algn="l"/>
                <a:tab pos="299720" algn="l"/>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微软雅黑"/>
              </a:rPr>
              <a:t>ROUGE</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微软雅黑"/>
              </a:rPr>
              <a:t>（文本自动摘要）</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微软雅黑"/>
            </a:endParaRPr>
          </a:p>
          <a:p>
            <a:pPr marL="299085" marR="5080" lvl="0" indent="-287020" algn="l" defTabSz="914400" rtl="0" eaLnBrk="1" fontAlgn="auto" latinLnBrk="0" hangingPunct="1">
              <a:lnSpc>
                <a:spcPct val="110000"/>
              </a:lnSpc>
              <a:spcBef>
                <a:spcPts val="100"/>
              </a:spcBef>
              <a:spcAft>
                <a:spcPts val="0"/>
              </a:spcAft>
              <a:buClrTx/>
              <a:buSzTx/>
              <a:buFont typeface="Arial"/>
              <a:buChar char="•"/>
              <a:tabLst>
                <a:tab pos="299085" algn="l"/>
                <a:tab pos="299720" algn="l"/>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微软雅黑"/>
              </a:rPr>
              <a:t>CIDEr</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微软雅黑"/>
              </a:rPr>
              <a:t>（图像描述）</a:t>
            </a:r>
            <a:endPar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微软雅黑"/>
            </a:endParaRPr>
          </a:p>
          <a:p>
            <a:pPr marL="299085" marR="5080" lvl="0" indent="-287020" algn="l" defTabSz="914400" rtl="0" eaLnBrk="1" fontAlgn="auto" latinLnBrk="0" hangingPunct="1">
              <a:lnSpc>
                <a:spcPct val="110000"/>
              </a:lnSpc>
              <a:spcBef>
                <a:spcPts val="100"/>
              </a:spcBef>
              <a:spcAft>
                <a:spcPts val="0"/>
              </a:spcAft>
              <a:buClrTx/>
              <a:buSzTx/>
              <a:buFont typeface="Arial"/>
              <a:buChar char="•"/>
              <a:tabLst>
                <a:tab pos="299085" algn="l"/>
                <a:tab pos="299720" algn="l"/>
              </a:tabLst>
              <a:defRPr/>
            </a:pPr>
            <a:r>
              <a:rPr kumimoji="0"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微软雅黑"/>
              </a:rPr>
              <a:t>SPICE</a:t>
            </a:r>
            <a:r>
              <a:rPr kumimoji="0"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微软雅黑"/>
              </a:rPr>
              <a:t>（图像描述）</a:t>
            </a:r>
          </a:p>
        </p:txBody>
      </p:sp>
    </p:spTree>
    <p:extLst>
      <p:ext uri="{BB962C8B-B14F-4D97-AF65-F5344CB8AC3E}">
        <p14:creationId xmlns:p14="http://schemas.microsoft.com/office/powerpoint/2010/main" val="2128968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48859" y="841497"/>
            <a:ext cx="1231106" cy="5011420"/>
          </a:xfrm>
          <a:prstGeom prst="rect">
            <a:avLst/>
          </a:prstGeom>
        </p:spPr>
        <p:txBody>
          <a:bodyPr vert="vert270" wrap="square" lIns="0" tIns="72390" rIns="0" bIns="0" rtlCol="0">
            <a:spAutoFit/>
          </a:bodyPr>
          <a:lstStyle/>
          <a:p>
            <a:pPr marL="12700">
              <a:lnSpc>
                <a:spcPct val="100000"/>
              </a:lnSpc>
              <a:spcBef>
                <a:spcPts val="570"/>
              </a:spcBef>
            </a:pPr>
            <a:r>
              <a:rPr lang="en-US" sz="8000" b="1" spc="35">
                <a:solidFill>
                  <a:srgbClr val="D9D9D9"/>
                </a:solidFill>
                <a:latin typeface="宋体" panose="02010600030101010101" pitchFamily="2" charset="-122"/>
                <a:cs typeface="微软雅黑"/>
              </a:rPr>
              <a:t>Contents</a:t>
            </a:r>
            <a:r>
              <a:rPr lang="en-US" sz="4400" b="1" spc="35">
                <a:solidFill>
                  <a:srgbClr val="A03E0A"/>
                </a:solidFill>
                <a:latin typeface="宋体" panose="02010600030101010101" pitchFamily="2" charset="-122"/>
                <a:cs typeface="微软雅黑"/>
              </a:rPr>
              <a:t>■</a:t>
            </a:r>
            <a:endParaRPr lang="en-US" sz="4400">
              <a:latin typeface="宋体" panose="02010600030101010101" pitchFamily="2" charset="-122"/>
              <a:cs typeface="微软雅黑"/>
            </a:endParaRPr>
          </a:p>
        </p:txBody>
      </p:sp>
      <p:sp>
        <p:nvSpPr>
          <p:cNvPr id="3" name="object 3"/>
          <p:cNvSpPr txBox="1"/>
          <p:nvPr/>
        </p:nvSpPr>
        <p:spPr>
          <a:xfrm>
            <a:off x="1175715" y="3812794"/>
            <a:ext cx="482600" cy="2174240"/>
          </a:xfrm>
          <a:prstGeom prst="rect">
            <a:avLst/>
          </a:prstGeom>
        </p:spPr>
        <p:txBody>
          <a:bodyPr vert="horz" wrap="square" lIns="0" tIns="40640" rIns="0" bIns="0" rtlCol="0">
            <a:spAutoFit/>
          </a:bodyPr>
          <a:lstStyle/>
          <a:p>
            <a:pPr marL="12700" marR="5080" algn="just">
              <a:lnSpc>
                <a:spcPts val="4200"/>
              </a:lnSpc>
              <a:spcBef>
                <a:spcPts val="320"/>
              </a:spcBef>
            </a:pPr>
            <a:r>
              <a:rPr lang="zh-CN" altLang="en-US" sz="3600" b="1">
                <a:solidFill>
                  <a:srgbClr val="006C39"/>
                </a:solidFill>
                <a:latin typeface="宋体" panose="02010600030101010101" pitchFamily="2" charset="-122"/>
                <a:cs typeface="微软雅黑"/>
              </a:rPr>
              <a:t>结 构 大 纲</a:t>
            </a:r>
            <a:endParaRPr lang="zh-CN" altLang="en-US" sz="3600">
              <a:latin typeface="宋体" panose="02010600030101010101" pitchFamily="2" charset="-122"/>
              <a:cs typeface="微软雅黑"/>
            </a:endParaRPr>
          </a:p>
        </p:txBody>
      </p:sp>
      <p:grpSp>
        <p:nvGrpSpPr>
          <p:cNvPr id="4" name="object 4"/>
          <p:cNvGrpSpPr/>
          <p:nvPr/>
        </p:nvGrpSpPr>
        <p:grpSpPr>
          <a:xfrm>
            <a:off x="0" y="0"/>
            <a:ext cx="12192000" cy="1057910"/>
            <a:chOff x="0" y="0"/>
            <a:chExt cx="12192000" cy="1057910"/>
          </a:xfrm>
        </p:grpSpPr>
        <p:pic>
          <p:nvPicPr>
            <p:cNvPr id="5" name="object 5"/>
            <p:cNvPicPr/>
            <p:nvPr/>
          </p:nvPicPr>
          <p:blipFill>
            <a:blip r:embed="rId2" cstate="print"/>
            <a:stretch>
              <a:fillRect/>
            </a:stretch>
          </p:blipFill>
          <p:spPr>
            <a:xfrm>
              <a:off x="10158086" y="174867"/>
              <a:ext cx="1775860" cy="399108"/>
            </a:xfrm>
            <a:prstGeom prst="rect">
              <a:avLst/>
            </a:prstGeom>
          </p:spPr>
        </p:pic>
        <p:pic>
          <p:nvPicPr>
            <p:cNvPr id="6" name="object 6"/>
            <p:cNvPicPr/>
            <p:nvPr/>
          </p:nvPicPr>
          <p:blipFill>
            <a:blip r:embed="rId3" cstate="print"/>
            <a:stretch>
              <a:fillRect/>
            </a:stretch>
          </p:blipFill>
          <p:spPr>
            <a:xfrm>
              <a:off x="0" y="0"/>
              <a:ext cx="12191999" cy="1057655"/>
            </a:xfrm>
            <a:prstGeom prst="rect">
              <a:avLst/>
            </a:prstGeom>
          </p:spPr>
        </p:pic>
        <p:pic>
          <p:nvPicPr>
            <p:cNvPr id="7" name="object 7"/>
            <p:cNvPicPr/>
            <p:nvPr/>
          </p:nvPicPr>
          <p:blipFill>
            <a:blip r:embed="rId4" cstate="print"/>
            <a:stretch>
              <a:fillRect/>
            </a:stretch>
          </p:blipFill>
          <p:spPr>
            <a:xfrm>
              <a:off x="9793223" y="249936"/>
              <a:ext cx="2025396" cy="566928"/>
            </a:xfrm>
            <a:prstGeom prst="rect">
              <a:avLst/>
            </a:prstGeom>
          </p:spPr>
        </p:pic>
      </p:grpSp>
      <p:grpSp>
        <p:nvGrpSpPr>
          <p:cNvPr id="8" name="object 8"/>
          <p:cNvGrpSpPr/>
          <p:nvPr/>
        </p:nvGrpSpPr>
        <p:grpSpPr>
          <a:xfrm>
            <a:off x="0" y="6187440"/>
            <a:ext cx="12192000" cy="670560"/>
            <a:chOff x="0" y="6187440"/>
            <a:chExt cx="12192000" cy="670560"/>
          </a:xfrm>
        </p:grpSpPr>
        <p:pic>
          <p:nvPicPr>
            <p:cNvPr id="9" name="object 9"/>
            <p:cNvPicPr/>
            <p:nvPr/>
          </p:nvPicPr>
          <p:blipFill>
            <a:blip r:embed="rId5" cstate="print"/>
            <a:stretch>
              <a:fillRect/>
            </a:stretch>
          </p:blipFill>
          <p:spPr>
            <a:xfrm>
              <a:off x="0" y="6187440"/>
              <a:ext cx="12192000" cy="670560"/>
            </a:xfrm>
            <a:prstGeom prst="rect">
              <a:avLst/>
            </a:prstGeom>
          </p:spPr>
        </p:pic>
        <p:pic>
          <p:nvPicPr>
            <p:cNvPr id="10" name="object 10"/>
            <p:cNvPicPr/>
            <p:nvPr/>
          </p:nvPicPr>
          <p:blipFill>
            <a:blip r:embed="rId6" cstate="print"/>
            <a:stretch>
              <a:fillRect/>
            </a:stretch>
          </p:blipFill>
          <p:spPr>
            <a:xfrm>
              <a:off x="2663951" y="6418326"/>
              <a:ext cx="213360" cy="240029"/>
            </a:xfrm>
            <a:prstGeom prst="rect">
              <a:avLst/>
            </a:prstGeom>
          </p:spPr>
        </p:pic>
        <p:pic>
          <p:nvPicPr>
            <p:cNvPr id="11" name="object 11"/>
            <p:cNvPicPr/>
            <p:nvPr/>
          </p:nvPicPr>
          <p:blipFill>
            <a:blip r:embed="rId7" cstate="print"/>
            <a:stretch>
              <a:fillRect/>
            </a:stretch>
          </p:blipFill>
          <p:spPr>
            <a:xfrm>
              <a:off x="3019044" y="6464183"/>
              <a:ext cx="118004" cy="178932"/>
            </a:xfrm>
            <a:prstGeom prst="rect">
              <a:avLst/>
            </a:prstGeom>
          </p:spPr>
        </p:pic>
        <p:pic>
          <p:nvPicPr>
            <p:cNvPr id="12" name="object 12"/>
            <p:cNvPicPr/>
            <p:nvPr/>
          </p:nvPicPr>
          <p:blipFill>
            <a:blip r:embed="rId8" cstate="print"/>
            <a:stretch>
              <a:fillRect/>
            </a:stretch>
          </p:blipFill>
          <p:spPr>
            <a:xfrm>
              <a:off x="2055876" y="6402324"/>
              <a:ext cx="214344" cy="270075"/>
            </a:xfrm>
            <a:prstGeom prst="rect">
              <a:avLst/>
            </a:prstGeom>
          </p:spPr>
        </p:pic>
        <p:pic>
          <p:nvPicPr>
            <p:cNvPr id="13" name="object 13"/>
            <p:cNvPicPr/>
            <p:nvPr/>
          </p:nvPicPr>
          <p:blipFill>
            <a:blip r:embed="rId9" cstate="print"/>
            <a:stretch>
              <a:fillRect/>
            </a:stretch>
          </p:blipFill>
          <p:spPr>
            <a:xfrm>
              <a:off x="2396690" y="6463284"/>
              <a:ext cx="125196" cy="149351"/>
            </a:xfrm>
            <a:prstGeom prst="rect">
              <a:avLst/>
            </a:prstGeom>
          </p:spPr>
        </p:pic>
        <p:pic>
          <p:nvPicPr>
            <p:cNvPr id="14" name="object 14"/>
            <p:cNvPicPr/>
            <p:nvPr/>
          </p:nvPicPr>
          <p:blipFill>
            <a:blip r:embed="rId10" cstate="print"/>
            <a:stretch>
              <a:fillRect/>
            </a:stretch>
          </p:blipFill>
          <p:spPr>
            <a:xfrm>
              <a:off x="1173480" y="6432804"/>
              <a:ext cx="190531" cy="204215"/>
            </a:xfrm>
            <a:prstGeom prst="rect">
              <a:avLst/>
            </a:prstGeom>
          </p:spPr>
        </p:pic>
        <p:sp>
          <p:nvSpPr>
            <p:cNvPr id="15" name="object 15"/>
            <p:cNvSpPr/>
            <p:nvPr/>
          </p:nvSpPr>
          <p:spPr>
            <a:xfrm>
              <a:off x="598932" y="6399784"/>
              <a:ext cx="219710" cy="276860"/>
            </a:xfrm>
            <a:custGeom>
              <a:avLst/>
              <a:gdLst/>
              <a:ahLst/>
              <a:cxnLst/>
              <a:rect l="l" t="t" r="r" b="b"/>
              <a:pathLst>
                <a:path w="219709" h="276859">
                  <a:moveTo>
                    <a:pt x="86868" y="213918"/>
                  </a:moveTo>
                  <a:lnTo>
                    <a:pt x="85153" y="208813"/>
                  </a:lnTo>
                  <a:lnTo>
                    <a:pt x="74866" y="203708"/>
                  </a:lnTo>
                  <a:lnTo>
                    <a:pt x="67144" y="234124"/>
                  </a:lnTo>
                  <a:lnTo>
                    <a:pt x="59436" y="263245"/>
                  </a:lnTo>
                  <a:lnTo>
                    <a:pt x="59436" y="266649"/>
                  </a:lnTo>
                  <a:lnTo>
                    <a:pt x="62865" y="270052"/>
                  </a:lnTo>
                  <a:lnTo>
                    <a:pt x="69723" y="273456"/>
                  </a:lnTo>
                  <a:lnTo>
                    <a:pt x="74866" y="276860"/>
                  </a:lnTo>
                  <a:lnTo>
                    <a:pt x="79362" y="249008"/>
                  </a:lnTo>
                  <a:lnTo>
                    <a:pt x="81851" y="235470"/>
                  </a:lnTo>
                  <a:lnTo>
                    <a:pt x="85153" y="222415"/>
                  </a:lnTo>
                  <a:lnTo>
                    <a:pt x="86868" y="213918"/>
                  </a:lnTo>
                  <a:close/>
                </a:path>
                <a:path w="219709" h="276859">
                  <a:moveTo>
                    <a:pt x="219456" y="194310"/>
                  </a:moveTo>
                  <a:lnTo>
                    <a:pt x="212598" y="190500"/>
                  </a:lnTo>
                  <a:lnTo>
                    <a:pt x="202311" y="187960"/>
                  </a:lnTo>
                  <a:lnTo>
                    <a:pt x="195453" y="185420"/>
                  </a:lnTo>
                  <a:lnTo>
                    <a:pt x="170802" y="187960"/>
                  </a:lnTo>
                  <a:lnTo>
                    <a:pt x="159042" y="191770"/>
                  </a:lnTo>
                  <a:lnTo>
                    <a:pt x="147447" y="198120"/>
                  </a:lnTo>
                  <a:lnTo>
                    <a:pt x="145732" y="199390"/>
                  </a:lnTo>
                  <a:lnTo>
                    <a:pt x="140589" y="199390"/>
                  </a:lnTo>
                  <a:lnTo>
                    <a:pt x="141097" y="191770"/>
                  </a:lnTo>
                  <a:lnTo>
                    <a:pt x="144653" y="185420"/>
                  </a:lnTo>
                  <a:lnTo>
                    <a:pt x="146113" y="184150"/>
                  </a:lnTo>
                  <a:lnTo>
                    <a:pt x="150469" y="180340"/>
                  </a:lnTo>
                  <a:lnTo>
                    <a:pt x="157734" y="176530"/>
                  </a:lnTo>
                  <a:lnTo>
                    <a:pt x="164592" y="176530"/>
                  </a:lnTo>
                  <a:lnTo>
                    <a:pt x="171450" y="175260"/>
                  </a:lnTo>
                  <a:lnTo>
                    <a:pt x="183451" y="175260"/>
                  </a:lnTo>
                  <a:lnTo>
                    <a:pt x="188595" y="173990"/>
                  </a:lnTo>
                  <a:lnTo>
                    <a:pt x="190766" y="165100"/>
                  </a:lnTo>
                  <a:lnTo>
                    <a:pt x="191706" y="161290"/>
                  </a:lnTo>
                  <a:lnTo>
                    <a:pt x="192024" y="160020"/>
                  </a:lnTo>
                  <a:lnTo>
                    <a:pt x="189445" y="156210"/>
                  </a:lnTo>
                  <a:lnTo>
                    <a:pt x="188595" y="154940"/>
                  </a:lnTo>
                  <a:lnTo>
                    <a:pt x="186309" y="153670"/>
                  </a:lnTo>
                  <a:lnTo>
                    <a:pt x="181737" y="151130"/>
                  </a:lnTo>
                  <a:lnTo>
                    <a:pt x="180022" y="149860"/>
                  </a:lnTo>
                  <a:lnTo>
                    <a:pt x="176593" y="149860"/>
                  </a:lnTo>
                  <a:lnTo>
                    <a:pt x="173164" y="148590"/>
                  </a:lnTo>
                  <a:lnTo>
                    <a:pt x="176593" y="144780"/>
                  </a:lnTo>
                  <a:lnTo>
                    <a:pt x="178308" y="144780"/>
                  </a:lnTo>
                  <a:lnTo>
                    <a:pt x="186880" y="140970"/>
                  </a:lnTo>
                  <a:lnTo>
                    <a:pt x="190309" y="134620"/>
                  </a:lnTo>
                  <a:lnTo>
                    <a:pt x="188595" y="125730"/>
                  </a:lnTo>
                  <a:lnTo>
                    <a:pt x="188595" y="120650"/>
                  </a:lnTo>
                  <a:lnTo>
                    <a:pt x="188595" y="118110"/>
                  </a:lnTo>
                  <a:lnTo>
                    <a:pt x="181737" y="114300"/>
                  </a:lnTo>
                  <a:lnTo>
                    <a:pt x="174879" y="113030"/>
                  </a:lnTo>
                  <a:lnTo>
                    <a:pt x="166306" y="110502"/>
                  </a:lnTo>
                  <a:lnTo>
                    <a:pt x="166306" y="124460"/>
                  </a:lnTo>
                  <a:lnTo>
                    <a:pt x="162877" y="129540"/>
                  </a:lnTo>
                  <a:lnTo>
                    <a:pt x="138874" y="153670"/>
                  </a:lnTo>
                  <a:lnTo>
                    <a:pt x="137160" y="153670"/>
                  </a:lnTo>
                  <a:lnTo>
                    <a:pt x="137160" y="151130"/>
                  </a:lnTo>
                  <a:lnTo>
                    <a:pt x="135445" y="151130"/>
                  </a:lnTo>
                  <a:lnTo>
                    <a:pt x="138874" y="140970"/>
                  </a:lnTo>
                  <a:lnTo>
                    <a:pt x="138874" y="124460"/>
                  </a:lnTo>
                  <a:lnTo>
                    <a:pt x="138874" y="120650"/>
                  </a:lnTo>
                  <a:lnTo>
                    <a:pt x="162877" y="120650"/>
                  </a:lnTo>
                  <a:lnTo>
                    <a:pt x="166306" y="124460"/>
                  </a:lnTo>
                  <a:lnTo>
                    <a:pt x="166306" y="110502"/>
                  </a:lnTo>
                  <a:lnTo>
                    <a:pt x="161988" y="109220"/>
                  </a:lnTo>
                  <a:lnTo>
                    <a:pt x="148945" y="107950"/>
                  </a:lnTo>
                  <a:lnTo>
                    <a:pt x="130327" y="109689"/>
                  </a:lnTo>
                  <a:lnTo>
                    <a:pt x="130327" y="135890"/>
                  </a:lnTo>
                  <a:lnTo>
                    <a:pt x="127939" y="146050"/>
                  </a:lnTo>
                  <a:lnTo>
                    <a:pt x="123304" y="153670"/>
                  </a:lnTo>
                  <a:lnTo>
                    <a:pt x="116586" y="156210"/>
                  </a:lnTo>
                  <a:lnTo>
                    <a:pt x="116586" y="149860"/>
                  </a:lnTo>
                  <a:lnTo>
                    <a:pt x="114871" y="143510"/>
                  </a:lnTo>
                  <a:lnTo>
                    <a:pt x="114871" y="138430"/>
                  </a:lnTo>
                  <a:lnTo>
                    <a:pt x="114871" y="133350"/>
                  </a:lnTo>
                  <a:lnTo>
                    <a:pt x="116586" y="130810"/>
                  </a:lnTo>
                  <a:lnTo>
                    <a:pt x="118300" y="130810"/>
                  </a:lnTo>
                  <a:lnTo>
                    <a:pt x="120015" y="129540"/>
                  </a:lnTo>
                  <a:lnTo>
                    <a:pt x="125158" y="125730"/>
                  </a:lnTo>
                  <a:lnTo>
                    <a:pt x="130302" y="124460"/>
                  </a:lnTo>
                  <a:lnTo>
                    <a:pt x="130327" y="135890"/>
                  </a:lnTo>
                  <a:lnTo>
                    <a:pt x="130327" y="109689"/>
                  </a:lnTo>
                  <a:lnTo>
                    <a:pt x="121729" y="110490"/>
                  </a:lnTo>
                  <a:lnTo>
                    <a:pt x="125158" y="104140"/>
                  </a:lnTo>
                  <a:lnTo>
                    <a:pt x="126873" y="99060"/>
                  </a:lnTo>
                  <a:lnTo>
                    <a:pt x="130302" y="91440"/>
                  </a:lnTo>
                  <a:lnTo>
                    <a:pt x="132016" y="86360"/>
                  </a:lnTo>
                  <a:lnTo>
                    <a:pt x="133731" y="85090"/>
                  </a:lnTo>
                  <a:lnTo>
                    <a:pt x="140589" y="85090"/>
                  </a:lnTo>
                  <a:lnTo>
                    <a:pt x="176593" y="74930"/>
                  </a:lnTo>
                  <a:lnTo>
                    <a:pt x="180022" y="74930"/>
                  </a:lnTo>
                  <a:lnTo>
                    <a:pt x="181737" y="71120"/>
                  </a:lnTo>
                  <a:lnTo>
                    <a:pt x="181737" y="69850"/>
                  </a:lnTo>
                  <a:lnTo>
                    <a:pt x="181737" y="66040"/>
                  </a:lnTo>
                  <a:lnTo>
                    <a:pt x="173164" y="59690"/>
                  </a:lnTo>
                  <a:lnTo>
                    <a:pt x="168021" y="59690"/>
                  </a:lnTo>
                  <a:lnTo>
                    <a:pt x="157886" y="63500"/>
                  </a:lnTo>
                  <a:lnTo>
                    <a:pt x="150876" y="64770"/>
                  </a:lnTo>
                  <a:lnTo>
                    <a:pt x="143852" y="67310"/>
                  </a:lnTo>
                  <a:lnTo>
                    <a:pt x="137160" y="69850"/>
                  </a:lnTo>
                  <a:lnTo>
                    <a:pt x="140347" y="55880"/>
                  </a:lnTo>
                  <a:lnTo>
                    <a:pt x="143370" y="41910"/>
                  </a:lnTo>
                  <a:lnTo>
                    <a:pt x="148005" y="30480"/>
                  </a:lnTo>
                  <a:lnTo>
                    <a:pt x="156019" y="19050"/>
                  </a:lnTo>
                  <a:lnTo>
                    <a:pt x="161163" y="15252"/>
                  </a:lnTo>
                  <a:lnTo>
                    <a:pt x="157734" y="6350"/>
                  </a:lnTo>
                  <a:lnTo>
                    <a:pt x="144018" y="0"/>
                  </a:lnTo>
                  <a:lnTo>
                    <a:pt x="144018" y="5080"/>
                  </a:lnTo>
                  <a:lnTo>
                    <a:pt x="142303" y="10160"/>
                  </a:lnTo>
                  <a:lnTo>
                    <a:pt x="137160" y="22860"/>
                  </a:lnTo>
                  <a:lnTo>
                    <a:pt x="121729" y="64770"/>
                  </a:lnTo>
                  <a:lnTo>
                    <a:pt x="120015" y="71120"/>
                  </a:lnTo>
                  <a:lnTo>
                    <a:pt x="116586" y="74930"/>
                  </a:lnTo>
                  <a:lnTo>
                    <a:pt x="109728" y="74930"/>
                  </a:lnTo>
                  <a:lnTo>
                    <a:pt x="101155" y="76200"/>
                  </a:lnTo>
                  <a:lnTo>
                    <a:pt x="94297" y="76200"/>
                  </a:lnTo>
                  <a:lnTo>
                    <a:pt x="85725" y="78740"/>
                  </a:lnTo>
                  <a:lnTo>
                    <a:pt x="84010" y="78740"/>
                  </a:lnTo>
                  <a:lnTo>
                    <a:pt x="84010" y="80010"/>
                  </a:lnTo>
                  <a:lnTo>
                    <a:pt x="87439" y="83820"/>
                  </a:lnTo>
                  <a:lnTo>
                    <a:pt x="92583" y="86360"/>
                  </a:lnTo>
                  <a:lnTo>
                    <a:pt x="96012" y="88900"/>
                  </a:lnTo>
                  <a:lnTo>
                    <a:pt x="101155" y="90170"/>
                  </a:lnTo>
                  <a:lnTo>
                    <a:pt x="113157" y="90170"/>
                  </a:lnTo>
                  <a:lnTo>
                    <a:pt x="111442" y="94932"/>
                  </a:lnTo>
                  <a:lnTo>
                    <a:pt x="111442" y="158750"/>
                  </a:lnTo>
                  <a:lnTo>
                    <a:pt x="102870" y="161290"/>
                  </a:lnTo>
                  <a:lnTo>
                    <a:pt x="99441" y="160020"/>
                  </a:lnTo>
                  <a:lnTo>
                    <a:pt x="96012" y="149860"/>
                  </a:lnTo>
                  <a:lnTo>
                    <a:pt x="92583" y="144780"/>
                  </a:lnTo>
                  <a:lnTo>
                    <a:pt x="94297" y="143510"/>
                  </a:lnTo>
                  <a:lnTo>
                    <a:pt x="108013" y="138430"/>
                  </a:lnTo>
                  <a:lnTo>
                    <a:pt x="108013" y="144780"/>
                  </a:lnTo>
                  <a:lnTo>
                    <a:pt x="111442" y="158750"/>
                  </a:lnTo>
                  <a:lnTo>
                    <a:pt x="111442" y="94932"/>
                  </a:lnTo>
                  <a:lnTo>
                    <a:pt x="110413" y="97790"/>
                  </a:lnTo>
                  <a:lnTo>
                    <a:pt x="106718" y="104140"/>
                  </a:lnTo>
                  <a:lnTo>
                    <a:pt x="104952" y="111760"/>
                  </a:lnTo>
                  <a:lnTo>
                    <a:pt x="108013" y="119380"/>
                  </a:lnTo>
                  <a:lnTo>
                    <a:pt x="92583" y="129540"/>
                  </a:lnTo>
                  <a:lnTo>
                    <a:pt x="82296" y="124460"/>
                  </a:lnTo>
                  <a:lnTo>
                    <a:pt x="87464" y="111760"/>
                  </a:lnTo>
                  <a:lnTo>
                    <a:pt x="87642" y="102870"/>
                  </a:lnTo>
                  <a:lnTo>
                    <a:pt x="83007" y="92710"/>
                  </a:lnTo>
                  <a:lnTo>
                    <a:pt x="73723" y="81280"/>
                  </a:lnTo>
                  <a:lnTo>
                    <a:pt x="72009" y="80010"/>
                  </a:lnTo>
                  <a:lnTo>
                    <a:pt x="70294" y="76200"/>
                  </a:lnTo>
                  <a:lnTo>
                    <a:pt x="66865" y="74930"/>
                  </a:lnTo>
                  <a:lnTo>
                    <a:pt x="61722" y="71120"/>
                  </a:lnTo>
                  <a:lnTo>
                    <a:pt x="61722" y="66040"/>
                  </a:lnTo>
                  <a:lnTo>
                    <a:pt x="96012" y="38100"/>
                  </a:lnTo>
                  <a:lnTo>
                    <a:pt x="96012" y="34302"/>
                  </a:lnTo>
                  <a:lnTo>
                    <a:pt x="90868" y="27952"/>
                  </a:lnTo>
                  <a:lnTo>
                    <a:pt x="86385" y="22860"/>
                  </a:lnTo>
                  <a:lnTo>
                    <a:pt x="80784" y="21602"/>
                  </a:lnTo>
                  <a:lnTo>
                    <a:pt x="74231" y="21602"/>
                  </a:lnTo>
                  <a:lnTo>
                    <a:pt x="39433" y="50800"/>
                  </a:lnTo>
                  <a:lnTo>
                    <a:pt x="33426" y="69850"/>
                  </a:lnTo>
                  <a:lnTo>
                    <a:pt x="36055" y="77470"/>
                  </a:lnTo>
                  <a:lnTo>
                    <a:pt x="42862" y="86360"/>
                  </a:lnTo>
                  <a:lnTo>
                    <a:pt x="42862" y="90170"/>
                  </a:lnTo>
                  <a:lnTo>
                    <a:pt x="46291" y="91440"/>
                  </a:lnTo>
                  <a:lnTo>
                    <a:pt x="44577" y="93980"/>
                  </a:lnTo>
                  <a:lnTo>
                    <a:pt x="41973" y="101600"/>
                  </a:lnTo>
                  <a:lnTo>
                    <a:pt x="39217" y="109220"/>
                  </a:lnTo>
                  <a:lnTo>
                    <a:pt x="36131" y="115570"/>
                  </a:lnTo>
                  <a:lnTo>
                    <a:pt x="32575" y="123190"/>
                  </a:lnTo>
                  <a:lnTo>
                    <a:pt x="17780" y="147320"/>
                  </a:lnTo>
                  <a:lnTo>
                    <a:pt x="9664" y="158750"/>
                  </a:lnTo>
                  <a:lnTo>
                    <a:pt x="1714" y="170180"/>
                  </a:lnTo>
                  <a:lnTo>
                    <a:pt x="1714" y="171450"/>
                  </a:lnTo>
                  <a:lnTo>
                    <a:pt x="0" y="173990"/>
                  </a:lnTo>
                  <a:lnTo>
                    <a:pt x="0" y="175260"/>
                  </a:lnTo>
                  <a:lnTo>
                    <a:pt x="23139" y="207010"/>
                  </a:lnTo>
                  <a:lnTo>
                    <a:pt x="28384" y="205740"/>
                  </a:lnTo>
                  <a:lnTo>
                    <a:pt x="34290" y="200660"/>
                  </a:lnTo>
                  <a:lnTo>
                    <a:pt x="31978" y="210820"/>
                  </a:lnTo>
                  <a:lnTo>
                    <a:pt x="28016" y="231140"/>
                  </a:lnTo>
                  <a:lnTo>
                    <a:pt x="25717" y="240030"/>
                  </a:lnTo>
                  <a:lnTo>
                    <a:pt x="25768" y="248920"/>
                  </a:lnTo>
                  <a:lnTo>
                    <a:pt x="28714" y="255270"/>
                  </a:lnTo>
                  <a:lnTo>
                    <a:pt x="34874" y="260350"/>
                  </a:lnTo>
                  <a:lnTo>
                    <a:pt x="44577" y="261620"/>
                  </a:lnTo>
                  <a:lnTo>
                    <a:pt x="44577" y="259080"/>
                  </a:lnTo>
                  <a:lnTo>
                    <a:pt x="46291" y="256540"/>
                  </a:lnTo>
                  <a:lnTo>
                    <a:pt x="49149" y="237490"/>
                  </a:lnTo>
                  <a:lnTo>
                    <a:pt x="52501" y="218440"/>
                  </a:lnTo>
                  <a:lnTo>
                    <a:pt x="55930" y="200660"/>
                  </a:lnTo>
                  <a:lnTo>
                    <a:pt x="60007" y="179070"/>
                  </a:lnTo>
                  <a:lnTo>
                    <a:pt x="60007" y="175260"/>
                  </a:lnTo>
                  <a:lnTo>
                    <a:pt x="58293" y="170180"/>
                  </a:lnTo>
                  <a:lnTo>
                    <a:pt x="58293" y="166370"/>
                  </a:lnTo>
                  <a:lnTo>
                    <a:pt x="56578" y="163830"/>
                  </a:lnTo>
                  <a:lnTo>
                    <a:pt x="56578" y="160020"/>
                  </a:lnTo>
                  <a:lnTo>
                    <a:pt x="58293" y="158750"/>
                  </a:lnTo>
                  <a:lnTo>
                    <a:pt x="73723" y="133350"/>
                  </a:lnTo>
                  <a:lnTo>
                    <a:pt x="77304" y="140970"/>
                  </a:lnTo>
                  <a:lnTo>
                    <a:pt x="83845" y="156210"/>
                  </a:lnTo>
                  <a:lnTo>
                    <a:pt x="87439" y="165100"/>
                  </a:lnTo>
                  <a:lnTo>
                    <a:pt x="82296" y="163830"/>
                  </a:lnTo>
                  <a:lnTo>
                    <a:pt x="65151" y="163830"/>
                  </a:lnTo>
                  <a:lnTo>
                    <a:pt x="65151" y="165100"/>
                  </a:lnTo>
                  <a:lnTo>
                    <a:pt x="63436" y="173990"/>
                  </a:lnTo>
                  <a:lnTo>
                    <a:pt x="63436" y="182880"/>
                  </a:lnTo>
                  <a:lnTo>
                    <a:pt x="70294" y="189230"/>
                  </a:lnTo>
                  <a:lnTo>
                    <a:pt x="75438" y="195580"/>
                  </a:lnTo>
                  <a:lnTo>
                    <a:pt x="89154" y="193040"/>
                  </a:lnTo>
                  <a:lnTo>
                    <a:pt x="94297" y="190500"/>
                  </a:lnTo>
                  <a:lnTo>
                    <a:pt x="101155" y="189230"/>
                  </a:lnTo>
                  <a:lnTo>
                    <a:pt x="111442" y="185420"/>
                  </a:lnTo>
                  <a:lnTo>
                    <a:pt x="116586" y="185420"/>
                  </a:lnTo>
                  <a:lnTo>
                    <a:pt x="121729" y="184150"/>
                  </a:lnTo>
                  <a:lnTo>
                    <a:pt x="121691" y="190500"/>
                  </a:lnTo>
                  <a:lnTo>
                    <a:pt x="121373" y="201930"/>
                  </a:lnTo>
                  <a:lnTo>
                    <a:pt x="124079" y="210820"/>
                  </a:lnTo>
                  <a:lnTo>
                    <a:pt x="131610" y="214630"/>
                  </a:lnTo>
                  <a:lnTo>
                    <a:pt x="145732" y="215900"/>
                  </a:lnTo>
                  <a:lnTo>
                    <a:pt x="147447" y="215900"/>
                  </a:lnTo>
                  <a:lnTo>
                    <a:pt x="150876" y="218440"/>
                  </a:lnTo>
                  <a:lnTo>
                    <a:pt x="161163" y="238760"/>
                  </a:lnTo>
                  <a:lnTo>
                    <a:pt x="157734" y="238760"/>
                  </a:lnTo>
                  <a:lnTo>
                    <a:pt x="116497" y="223520"/>
                  </a:lnTo>
                  <a:lnTo>
                    <a:pt x="102870" y="209550"/>
                  </a:lnTo>
                  <a:lnTo>
                    <a:pt x="99441" y="205740"/>
                  </a:lnTo>
                  <a:lnTo>
                    <a:pt x="90868" y="205740"/>
                  </a:lnTo>
                  <a:lnTo>
                    <a:pt x="90868" y="215900"/>
                  </a:lnTo>
                  <a:lnTo>
                    <a:pt x="94297" y="219710"/>
                  </a:lnTo>
                  <a:lnTo>
                    <a:pt x="101155" y="224790"/>
                  </a:lnTo>
                  <a:lnTo>
                    <a:pt x="106299" y="229870"/>
                  </a:lnTo>
                  <a:lnTo>
                    <a:pt x="144653" y="251460"/>
                  </a:lnTo>
                  <a:lnTo>
                    <a:pt x="180022" y="260350"/>
                  </a:lnTo>
                  <a:lnTo>
                    <a:pt x="190309" y="260350"/>
                  </a:lnTo>
                  <a:lnTo>
                    <a:pt x="190309" y="259080"/>
                  </a:lnTo>
                  <a:lnTo>
                    <a:pt x="192024" y="255270"/>
                  </a:lnTo>
                  <a:lnTo>
                    <a:pt x="192024" y="248920"/>
                  </a:lnTo>
                  <a:lnTo>
                    <a:pt x="190309" y="245110"/>
                  </a:lnTo>
                  <a:lnTo>
                    <a:pt x="185724" y="238760"/>
                  </a:lnTo>
                  <a:lnTo>
                    <a:pt x="183896" y="236220"/>
                  </a:lnTo>
                  <a:lnTo>
                    <a:pt x="177660" y="227330"/>
                  </a:lnTo>
                  <a:lnTo>
                    <a:pt x="171742" y="218440"/>
                  </a:lnTo>
                  <a:lnTo>
                    <a:pt x="166306" y="209550"/>
                  </a:lnTo>
                  <a:lnTo>
                    <a:pt x="175348" y="205740"/>
                  </a:lnTo>
                  <a:lnTo>
                    <a:pt x="184734" y="204470"/>
                  </a:lnTo>
                  <a:lnTo>
                    <a:pt x="194754" y="204470"/>
                  </a:lnTo>
                  <a:lnTo>
                    <a:pt x="205740" y="208280"/>
                  </a:lnTo>
                  <a:lnTo>
                    <a:pt x="209169" y="209550"/>
                  </a:lnTo>
                  <a:lnTo>
                    <a:pt x="214312" y="209550"/>
                  </a:lnTo>
                  <a:lnTo>
                    <a:pt x="216027" y="204470"/>
                  </a:lnTo>
                  <a:lnTo>
                    <a:pt x="219456" y="199390"/>
                  </a:lnTo>
                  <a:lnTo>
                    <a:pt x="219456" y="194310"/>
                  </a:lnTo>
                  <a:close/>
                </a:path>
              </a:pathLst>
            </a:custGeom>
            <a:solidFill>
              <a:srgbClr val="FFFFFF"/>
            </a:solidFill>
          </p:spPr>
          <p:txBody>
            <a:bodyPr wrap="square" lIns="0" tIns="0" rIns="0" bIns="0" rtlCol="0"/>
            <a:lstStyle/>
            <a:p>
              <a:endParaRPr>
                <a:latin typeface="Times New Roman" panose="02020603050405020304" pitchFamily="18" charset="0"/>
              </a:endParaRPr>
            </a:p>
          </p:txBody>
        </p:sp>
        <p:pic>
          <p:nvPicPr>
            <p:cNvPr id="16" name="object 16"/>
            <p:cNvPicPr/>
            <p:nvPr/>
          </p:nvPicPr>
          <p:blipFill>
            <a:blip r:embed="rId11" cstate="print"/>
            <a:stretch>
              <a:fillRect/>
            </a:stretch>
          </p:blipFill>
          <p:spPr>
            <a:xfrm>
              <a:off x="917763" y="6472428"/>
              <a:ext cx="142753" cy="126492"/>
            </a:xfrm>
            <a:prstGeom prst="rect">
              <a:avLst/>
            </a:prstGeom>
          </p:spPr>
        </p:pic>
        <p:pic>
          <p:nvPicPr>
            <p:cNvPr id="17" name="object 17"/>
            <p:cNvPicPr/>
            <p:nvPr/>
          </p:nvPicPr>
          <p:blipFill>
            <a:blip r:embed="rId12" cstate="print"/>
            <a:stretch>
              <a:fillRect/>
            </a:stretch>
          </p:blipFill>
          <p:spPr>
            <a:xfrm>
              <a:off x="1450847" y="6401547"/>
              <a:ext cx="246840" cy="244616"/>
            </a:xfrm>
            <a:prstGeom prst="rect">
              <a:avLst/>
            </a:prstGeom>
          </p:spPr>
        </p:pic>
      </p:grpSp>
      <p:sp>
        <p:nvSpPr>
          <p:cNvPr id="18" name="object 18"/>
          <p:cNvSpPr txBox="1"/>
          <p:nvPr/>
        </p:nvSpPr>
        <p:spPr>
          <a:xfrm>
            <a:off x="3733800" y="651950"/>
            <a:ext cx="5085080" cy="505908"/>
          </a:xfrm>
          <a:prstGeom prst="rect">
            <a:avLst/>
          </a:prstGeom>
        </p:spPr>
        <p:txBody>
          <a:bodyPr vert="horz" wrap="square" lIns="0" tIns="13335" rIns="0" bIns="0" rtlCol="0">
            <a:spAutoFit/>
          </a:bodyPr>
          <a:lstStyle/>
          <a:p>
            <a:pPr marL="12700">
              <a:lnSpc>
                <a:spcPct val="100000"/>
              </a:lnSpc>
              <a:spcBef>
                <a:spcPts val="105"/>
              </a:spcBef>
            </a:pPr>
            <a:r>
              <a:rPr lang="zh-CN" altLang="en-US" sz="3200" dirty="0">
                <a:latin typeface="宋体" panose="02010600030101010101" pitchFamily="2" charset="-122"/>
                <a:cs typeface="微软雅黑"/>
              </a:rPr>
              <a:t>目录</a:t>
            </a:r>
            <a:endParaRPr lang="zh-CN" altLang="en-US" sz="3200">
              <a:latin typeface="宋体" panose="02010600030101010101" pitchFamily="2" charset="-122"/>
              <a:cs typeface="微软雅黑"/>
            </a:endParaRPr>
          </a:p>
        </p:txBody>
      </p:sp>
      <p:sp>
        <p:nvSpPr>
          <p:cNvPr id="19" name="object 19"/>
          <p:cNvSpPr txBox="1"/>
          <p:nvPr/>
        </p:nvSpPr>
        <p:spPr>
          <a:xfrm>
            <a:off x="3733800" y="1312036"/>
            <a:ext cx="5184140" cy="4674998"/>
          </a:xfrm>
          <a:prstGeom prst="rect">
            <a:avLst/>
          </a:prstGeom>
        </p:spPr>
        <p:txBody>
          <a:bodyPr vert="horz" wrap="square" lIns="0" tIns="12065" rIns="0" bIns="0" rtlCol="0" anchor="t">
            <a:spAutoFit/>
          </a:bodyPr>
          <a:lstStyle/>
          <a:p>
            <a:pPr marL="83820">
              <a:spcBef>
                <a:spcPts val="2320"/>
              </a:spcBef>
            </a:pPr>
            <a:r>
              <a:rPr lang="zh-CN" altLang="en-US" sz="2800" spc="-10">
                <a:latin typeface="宋体"/>
                <a:ea typeface="宋体"/>
              </a:rPr>
              <a:t>一、</a:t>
            </a:r>
            <a:r>
              <a:rPr lang="en-US" altLang="zh-CN" sz="2800" spc="-10" dirty="0">
                <a:latin typeface="宋体"/>
                <a:ea typeface="宋体"/>
              </a:rPr>
              <a:t>Image Caption</a:t>
            </a:r>
            <a:r>
              <a:rPr lang="zh-CN" altLang="en-US" sz="2800" spc="-10">
                <a:latin typeface="宋体"/>
                <a:ea typeface="宋体"/>
              </a:rPr>
              <a:t> 简介</a:t>
            </a:r>
          </a:p>
          <a:p>
            <a:pPr>
              <a:lnSpc>
                <a:spcPct val="100000"/>
              </a:lnSpc>
              <a:spcBef>
                <a:spcPts val="45"/>
              </a:spcBef>
            </a:pPr>
            <a:endParaRPr lang="zh-CN" altLang="en-US" sz="1800">
              <a:latin typeface="宋体" panose="02010600030101010101" pitchFamily="2" charset="-122"/>
              <a:cs typeface="微软雅黑"/>
            </a:endParaRPr>
          </a:p>
          <a:p>
            <a:pPr marL="83820">
              <a:lnSpc>
                <a:spcPct val="100000"/>
              </a:lnSpc>
            </a:pPr>
            <a:r>
              <a:rPr lang="zh-CN" altLang="en-US" sz="2800" spc="-5">
                <a:latin typeface="宋体" panose="02010600030101010101" pitchFamily="2" charset="-122"/>
              </a:rPr>
              <a:t>二、</a:t>
            </a:r>
            <a:r>
              <a:rPr lang="zh-CN" altLang="en-US" sz="2800" spc="-10">
                <a:latin typeface="宋体" panose="02010600030101010101" pitchFamily="2" charset="-122"/>
                <a:ea typeface="宋体" panose="02010600030101010101" pitchFamily="2" charset="-122"/>
                <a:cs typeface="微软雅黑"/>
              </a:rPr>
              <a:t>数据集和评价指标</a:t>
            </a:r>
          </a:p>
          <a:p>
            <a:pPr marL="83820">
              <a:lnSpc>
                <a:spcPct val="100000"/>
              </a:lnSpc>
            </a:pPr>
            <a:endParaRPr lang="zh-CN" altLang="en-US" sz="2800" spc="-10">
              <a:latin typeface="宋体" panose="02010600030101010101" pitchFamily="2" charset="-122"/>
              <a:ea typeface="宋体" panose="02010600030101010101" pitchFamily="2" charset="-122"/>
              <a:cs typeface="微软雅黑"/>
            </a:endParaRPr>
          </a:p>
          <a:p>
            <a:pPr marL="83820">
              <a:lnSpc>
                <a:spcPct val="100000"/>
              </a:lnSpc>
            </a:pPr>
            <a:r>
              <a:rPr lang="zh-CN" altLang="en-US" sz="2800" b="1" spc="-5">
                <a:latin typeface="宋体" panose="02010600030101010101" pitchFamily="2" charset="-122"/>
              </a:rPr>
              <a:t>三</a:t>
            </a:r>
            <a:r>
              <a:rPr lang="zh-CN" altLang="en-US" sz="2800" spc="-5">
                <a:latin typeface="宋体" panose="02010600030101010101" pitchFamily="2" charset="-122"/>
              </a:rPr>
              <a:t>、经典综述</a:t>
            </a:r>
          </a:p>
          <a:p>
            <a:pPr marL="12700">
              <a:lnSpc>
                <a:spcPct val="100000"/>
              </a:lnSpc>
              <a:spcBef>
                <a:spcPts val="95"/>
              </a:spcBef>
            </a:pPr>
            <a:endParaRPr lang="zh-CN" altLang="en-US" sz="2800" spc="-10">
              <a:latin typeface="宋体" panose="02010600030101010101" pitchFamily="2" charset="-122"/>
              <a:ea typeface="宋体" panose="02010600030101010101" pitchFamily="2" charset="-122"/>
            </a:endParaRPr>
          </a:p>
          <a:p>
            <a:pPr marL="83820">
              <a:spcBef>
                <a:spcPts val="95"/>
              </a:spcBef>
            </a:pPr>
            <a:r>
              <a:rPr lang="zh-CN" altLang="en-US" sz="2800" spc="-5">
                <a:latin typeface="宋体"/>
                <a:ea typeface="宋体"/>
              </a:rPr>
              <a:t>四、前沿技术</a:t>
            </a:r>
            <a:r>
              <a:rPr lang="en-US" altLang="zh-CN" sz="2800" spc="-5" dirty="0">
                <a:latin typeface="宋体"/>
                <a:ea typeface="宋体"/>
              </a:rPr>
              <a:t>1</a:t>
            </a:r>
            <a:endParaRPr lang="zh-CN" altLang="en-US" sz="2800" spc="-5">
              <a:latin typeface="宋体"/>
              <a:ea typeface="宋体"/>
            </a:endParaRPr>
          </a:p>
          <a:p>
            <a:pPr marL="83820">
              <a:spcBef>
                <a:spcPts val="95"/>
              </a:spcBef>
            </a:pPr>
            <a:endParaRPr lang="zh-CN" altLang="en-US" sz="2800" spc="-5">
              <a:latin typeface="宋体" panose="02010600030101010101" pitchFamily="2" charset="-122"/>
            </a:endParaRPr>
          </a:p>
          <a:p>
            <a:pPr marL="83820">
              <a:spcBef>
                <a:spcPts val="95"/>
              </a:spcBef>
            </a:pPr>
            <a:r>
              <a:rPr lang="zh-CN" altLang="en-US" sz="2800" spc="-5">
                <a:latin typeface="宋体"/>
                <a:ea typeface="宋体"/>
              </a:rPr>
              <a:t>五、前沿技术</a:t>
            </a:r>
            <a:r>
              <a:rPr lang="en-US" altLang="zh-CN" sz="2800" spc="-5" dirty="0">
                <a:latin typeface="宋体"/>
                <a:ea typeface="宋体"/>
              </a:rPr>
              <a:t>2</a:t>
            </a:r>
          </a:p>
          <a:p>
            <a:pPr marL="83820">
              <a:spcBef>
                <a:spcPts val="95"/>
              </a:spcBef>
            </a:pPr>
            <a:endParaRPr lang="zh-CN" altLang="en-US" sz="2800" spc="-5">
              <a:latin typeface="宋体" panose="02010600030101010101" pitchFamily="2" charset="-122"/>
            </a:endParaRPr>
          </a:p>
          <a:p>
            <a:pPr marL="83820">
              <a:spcBef>
                <a:spcPts val="95"/>
              </a:spcBef>
            </a:pPr>
            <a:r>
              <a:rPr lang="zh-CN" altLang="en-US" sz="2800" spc="-5">
                <a:latin typeface="宋体" panose="02010600030101010101" pitchFamily="2" charset="-122"/>
              </a:rPr>
              <a:t>六、技术展示</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5670" y="323468"/>
            <a:ext cx="4029330" cy="443070"/>
          </a:xfrm>
          <a:prstGeom prst="rect">
            <a:avLst/>
          </a:prstGeom>
        </p:spPr>
        <p:txBody>
          <a:bodyPr vert="horz" wrap="square" lIns="0" tIns="12065" rIns="0" bIns="0" rtlCol="0">
            <a:spAutoFit/>
          </a:bodyPr>
          <a:lstStyle/>
          <a:p>
            <a:pPr marL="12700">
              <a:spcBef>
                <a:spcPts val="95"/>
              </a:spcBef>
            </a:pPr>
            <a:r>
              <a:rPr lang="en-US" sz="2800" b="1" spc="-5" dirty="0">
                <a:solidFill>
                  <a:srgbClr val="006C39"/>
                </a:solidFill>
                <a:effectLst>
                  <a:outerShdw blurRad="38100" dist="38100" dir="2700000" algn="tl">
                    <a:srgbClr val="000000">
                      <a:alpha val="43137"/>
                    </a:srgbClr>
                  </a:outerShdw>
                </a:effectLst>
                <a:latin typeface="宋体" panose="02010600030101010101" pitchFamily="2" charset="-122"/>
                <a:ea typeface="+mj-ea"/>
              </a:rPr>
              <a:t>BLEU</a:t>
            </a:r>
            <a:r>
              <a:rPr lang="en-US" altLang="zh-CN" sz="2800" b="1" spc="-5" dirty="0">
                <a:solidFill>
                  <a:srgbClr val="006C39"/>
                </a:solidFill>
                <a:effectLst>
                  <a:outerShdw blurRad="38100" dist="38100" dir="2700000" algn="tl">
                    <a:srgbClr val="000000">
                      <a:alpha val="43137"/>
                    </a:srgbClr>
                  </a:outerShdw>
                </a:effectLst>
                <a:latin typeface="宋体" panose="02010600030101010101" pitchFamily="2" charset="-122"/>
                <a:ea typeface="+mj-ea"/>
              </a:rPr>
              <a:t>: </a:t>
            </a:r>
            <a:r>
              <a:rPr lang="zh-CN" altLang="en-US" sz="2800" b="1" spc="-5" dirty="0">
                <a:solidFill>
                  <a:srgbClr val="006C39"/>
                </a:solidFill>
                <a:effectLst>
                  <a:outerShdw blurRad="38100" dist="38100" dir="2700000" algn="tl">
                    <a:srgbClr val="000000">
                      <a:alpha val="43137"/>
                    </a:srgbClr>
                  </a:outerShdw>
                </a:effectLst>
                <a:latin typeface="宋体" panose="02010600030101010101" pitchFamily="2" charset="-122"/>
                <a:ea typeface="+mj-ea"/>
              </a:rPr>
              <a:t>从</a:t>
            </a:r>
            <a:r>
              <a:rPr lang="en-US" altLang="zh-CN" sz="2800" b="1" spc="-5" dirty="0">
                <a:solidFill>
                  <a:srgbClr val="006C39"/>
                </a:solidFill>
                <a:effectLst>
                  <a:outerShdw blurRad="38100" dist="38100" dir="2700000" algn="tl">
                    <a:srgbClr val="000000">
                      <a:alpha val="43137"/>
                    </a:srgbClr>
                  </a:outerShdw>
                </a:effectLst>
                <a:latin typeface="宋体" panose="02010600030101010101" pitchFamily="2" charset="-122"/>
                <a:ea typeface="+mj-ea"/>
              </a:rPr>
              <a:t>n-gram</a:t>
            </a:r>
            <a:r>
              <a:rPr lang="zh-CN" altLang="en-US" sz="2800" b="1" spc="-5" dirty="0">
                <a:solidFill>
                  <a:srgbClr val="006C39"/>
                </a:solidFill>
                <a:effectLst>
                  <a:outerShdw blurRad="38100" dist="38100" dir="2700000" algn="tl">
                    <a:srgbClr val="000000">
                      <a:alpha val="43137"/>
                    </a:srgbClr>
                  </a:outerShdw>
                </a:effectLst>
                <a:latin typeface="宋体" panose="02010600030101010101" pitchFamily="2" charset="-122"/>
                <a:ea typeface="+mj-ea"/>
              </a:rPr>
              <a:t>说起</a:t>
            </a:r>
            <a:endParaRPr lang="en-US" sz="2800" b="1" spc="-5" dirty="0">
              <a:solidFill>
                <a:srgbClr val="006C39"/>
              </a:solidFill>
              <a:effectLst>
                <a:outerShdw blurRad="38100" dist="38100" dir="2700000" algn="tl">
                  <a:srgbClr val="000000">
                    <a:alpha val="43137"/>
                  </a:srgbClr>
                </a:outerShdw>
              </a:effectLst>
              <a:latin typeface="宋体" panose="02010600030101010101" pitchFamily="2" charset="-122"/>
              <a:ea typeface="+mj-ea"/>
            </a:endParaRPr>
          </a:p>
        </p:txBody>
      </p:sp>
      <p:sp>
        <p:nvSpPr>
          <p:cNvPr id="3" name="object 3"/>
          <p:cNvSpPr txBox="1"/>
          <p:nvPr/>
        </p:nvSpPr>
        <p:spPr>
          <a:xfrm>
            <a:off x="702055" y="260730"/>
            <a:ext cx="281940" cy="566822"/>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FFFFFF"/>
                </a:solidFill>
                <a:latin typeface="Century Gothic"/>
                <a:cs typeface="Century Gothic"/>
              </a:rPr>
              <a:t>2</a:t>
            </a:r>
            <a:endParaRPr sz="3600" dirty="0">
              <a:latin typeface="Century Gothic"/>
              <a:cs typeface="Century Gothic"/>
            </a:endParaRPr>
          </a:p>
        </p:txBody>
      </p:sp>
      <p:sp>
        <p:nvSpPr>
          <p:cNvPr id="20" name="object 20"/>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20</a:t>
            </a:fld>
            <a:endParaRPr spc="-5" dirty="0"/>
          </a:p>
        </p:txBody>
      </p:sp>
      <p:pic>
        <p:nvPicPr>
          <p:cNvPr id="22" name="图片 21">
            <a:extLst>
              <a:ext uri="{FF2B5EF4-FFF2-40B4-BE49-F238E27FC236}">
                <a16:creationId xmlns:a16="http://schemas.microsoft.com/office/drawing/2014/main" id="{4AF34FBF-91FF-44AB-BF35-7B093A14C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1905000"/>
            <a:ext cx="3667125" cy="1828800"/>
          </a:xfrm>
          <a:prstGeom prst="rect">
            <a:avLst/>
          </a:prstGeom>
        </p:spPr>
      </p:pic>
      <p:sp>
        <p:nvSpPr>
          <p:cNvPr id="29" name="文本框 28">
            <a:extLst>
              <a:ext uri="{FF2B5EF4-FFF2-40B4-BE49-F238E27FC236}">
                <a16:creationId xmlns:a16="http://schemas.microsoft.com/office/drawing/2014/main" id="{5A4E3BF6-F776-4981-B1B1-9607B7610038}"/>
              </a:ext>
            </a:extLst>
          </p:cNvPr>
          <p:cNvSpPr txBox="1"/>
          <p:nvPr/>
        </p:nvSpPr>
        <p:spPr>
          <a:xfrm>
            <a:off x="3352800" y="6370208"/>
            <a:ext cx="7620785" cy="369332"/>
          </a:xfrm>
          <a:prstGeom prst="rect">
            <a:avLst/>
          </a:prstGeom>
          <a:noFill/>
        </p:spPr>
        <p:txBody>
          <a:bodyPr wrap="square">
            <a:spAutoFit/>
          </a:bodyPr>
          <a:lstStyle/>
          <a:p>
            <a:r>
              <a:rPr lang="en-US" altLang="zh-CN" b="0" i="0" u="sng" dirty="0">
                <a:solidFill>
                  <a:srgbClr val="4C4F8B"/>
                </a:solidFill>
                <a:effectLst/>
                <a:latin typeface="Verdana" panose="020B0604030504040204" pitchFamily="34" charset="0"/>
                <a:hlinkClick r:id="rId4" tooltip="view: 机器翻译评测——BLEU算法详解"/>
              </a:rPr>
              <a:t>http://www.cnblogs.com/by-dream/p/7679284.html</a:t>
            </a:r>
            <a:r>
              <a:rPr lang="en-US" altLang="zh-CN" b="0" i="0" dirty="0">
                <a:solidFill>
                  <a:srgbClr val="393939"/>
                </a:solidFill>
                <a:effectLst/>
                <a:latin typeface="Verdana" panose="020B0604030504040204" pitchFamily="34" charset="0"/>
              </a:rPr>
              <a:t> </a:t>
            </a:r>
            <a:endParaRPr lang="zh-CN" altLang="en-US" dirty="0"/>
          </a:p>
        </p:txBody>
      </p:sp>
      <p:pic>
        <p:nvPicPr>
          <p:cNvPr id="30" name="图片 29">
            <a:extLst>
              <a:ext uri="{FF2B5EF4-FFF2-40B4-BE49-F238E27FC236}">
                <a16:creationId xmlns:a16="http://schemas.microsoft.com/office/drawing/2014/main" id="{B49547B5-E9F1-402D-8BD0-8D982D64C684}"/>
              </a:ext>
            </a:extLst>
          </p:cNvPr>
          <p:cNvPicPr>
            <a:picLocks noChangeAspect="1"/>
          </p:cNvPicPr>
          <p:nvPr/>
        </p:nvPicPr>
        <p:blipFill>
          <a:blip r:embed="rId5"/>
          <a:stretch>
            <a:fillRect/>
          </a:stretch>
        </p:blipFill>
        <p:spPr>
          <a:xfrm>
            <a:off x="1381528" y="1619008"/>
            <a:ext cx="3524653" cy="2114792"/>
          </a:xfrm>
          <a:prstGeom prst="rect">
            <a:avLst/>
          </a:prstGeom>
        </p:spPr>
      </p:pic>
      <p:sp>
        <p:nvSpPr>
          <p:cNvPr id="31" name="文本框 30">
            <a:extLst>
              <a:ext uri="{FF2B5EF4-FFF2-40B4-BE49-F238E27FC236}">
                <a16:creationId xmlns:a16="http://schemas.microsoft.com/office/drawing/2014/main" id="{E57FE464-53F2-471B-BECE-4345861A069A}"/>
              </a:ext>
            </a:extLst>
          </p:cNvPr>
          <p:cNvSpPr txBox="1"/>
          <p:nvPr/>
        </p:nvSpPr>
        <p:spPr>
          <a:xfrm>
            <a:off x="1905000" y="4038600"/>
            <a:ext cx="1906932" cy="523220"/>
          </a:xfrm>
          <a:prstGeom prst="rect">
            <a:avLst/>
          </a:prstGeom>
          <a:noFill/>
        </p:spPr>
        <p:txBody>
          <a:bodyPr wrap="none" rtlCol="0">
            <a:spAutoFit/>
          </a:bodyPr>
          <a:lstStyle/>
          <a:p>
            <a:r>
              <a:rPr lang="en-US" altLang="zh-CN" sz="2800" dirty="0"/>
              <a:t>1-gram=5/6</a:t>
            </a:r>
            <a:endParaRPr lang="zh-CN" altLang="en-US" sz="2800" dirty="0"/>
          </a:p>
        </p:txBody>
      </p:sp>
      <p:sp>
        <p:nvSpPr>
          <p:cNvPr id="32" name="文本框 31">
            <a:extLst>
              <a:ext uri="{FF2B5EF4-FFF2-40B4-BE49-F238E27FC236}">
                <a16:creationId xmlns:a16="http://schemas.microsoft.com/office/drawing/2014/main" id="{A2DECD6D-ACFC-4EC5-BC3E-196F8051016D}"/>
              </a:ext>
            </a:extLst>
          </p:cNvPr>
          <p:cNvSpPr txBox="1"/>
          <p:nvPr/>
        </p:nvSpPr>
        <p:spPr>
          <a:xfrm>
            <a:off x="7772400" y="4038600"/>
            <a:ext cx="1906932" cy="523220"/>
          </a:xfrm>
          <a:prstGeom prst="rect">
            <a:avLst/>
          </a:prstGeom>
          <a:noFill/>
        </p:spPr>
        <p:txBody>
          <a:bodyPr wrap="none" rtlCol="0">
            <a:spAutoFit/>
          </a:bodyPr>
          <a:lstStyle/>
          <a:p>
            <a:r>
              <a:rPr lang="en-US" altLang="zh-CN" sz="2800" dirty="0"/>
              <a:t>3-gram=2/4</a:t>
            </a:r>
            <a:endParaRPr lang="zh-CN" altLang="en-US" sz="2800" dirty="0"/>
          </a:p>
        </p:txBody>
      </p:sp>
      <p:sp>
        <p:nvSpPr>
          <p:cNvPr id="33" name="文本框 32">
            <a:extLst>
              <a:ext uri="{FF2B5EF4-FFF2-40B4-BE49-F238E27FC236}">
                <a16:creationId xmlns:a16="http://schemas.microsoft.com/office/drawing/2014/main" id="{EC6FECD3-A18D-4CDB-BD05-049CF482C20C}"/>
              </a:ext>
            </a:extLst>
          </p:cNvPr>
          <p:cNvSpPr txBox="1"/>
          <p:nvPr/>
        </p:nvSpPr>
        <p:spPr>
          <a:xfrm>
            <a:off x="3811932" y="4876800"/>
            <a:ext cx="4621778" cy="830997"/>
          </a:xfrm>
          <a:prstGeom prst="rect">
            <a:avLst/>
          </a:prstGeom>
          <a:noFill/>
        </p:spPr>
        <p:txBody>
          <a:bodyPr wrap="none" rtlCol="0">
            <a:spAutoFit/>
          </a:bodyPr>
          <a:lstStyle/>
          <a:p>
            <a:r>
              <a:rPr lang="en-US" altLang="zh-CN" sz="2400" dirty="0"/>
              <a:t>C: the the the the</a:t>
            </a:r>
          </a:p>
          <a:p>
            <a:r>
              <a:rPr lang="en-US" altLang="zh-CN" sz="2400" dirty="0"/>
              <a:t>S: The cat is standing on the ground</a:t>
            </a:r>
          </a:p>
        </p:txBody>
      </p:sp>
      <p:sp>
        <p:nvSpPr>
          <p:cNvPr id="37" name="文本框 36">
            <a:extLst>
              <a:ext uri="{FF2B5EF4-FFF2-40B4-BE49-F238E27FC236}">
                <a16:creationId xmlns:a16="http://schemas.microsoft.com/office/drawing/2014/main" id="{563A9C4B-77ED-46D3-A63C-A845473F084E}"/>
              </a:ext>
            </a:extLst>
          </p:cNvPr>
          <p:cNvSpPr txBox="1"/>
          <p:nvPr/>
        </p:nvSpPr>
        <p:spPr>
          <a:xfrm>
            <a:off x="8725866" y="5004348"/>
            <a:ext cx="213438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1-gram=1???</a:t>
            </a:r>
            <a:endParaRPr kumimoji="0" lang="zh-CN" altLang="en-US" sz="24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5670" y="323468"/>
            <a:ext cx="3267330" cy="443070"/>
          </a:xfrm>
          <a:prstGeom prst="rect">
            <a:avLst/>
          </a:prstGeom>
        </p:spPr>
        <p:txBody>
          <a:bodyPr vert="horz" wrap="square" lIns="0" tIns="12065" rIns="0" bIns="0" rtlCol="0">
            <a:spAutoFit/>
          </a:bodyPr>
          <a:lstStyle/>
          <a:p>
            <a:pPr marL="12700">
              <a:spcBef>
                <a:spcPts val="95"/>
              </a:spcBef>
            </a:pPr>
            <a:r>
              <a:rPr lang="en-US" sz="2800" b="1" spc="-5" dirty="0">
                <a:solidFill>
                  <a:srgbClr val="006C39"/>
                </a:solidFill>
                <a:effectLst>
                  <a:outerShdw blurRad="38100" dist="38100" dir="2700000" algn="tl">
                    <a:srgbClr val="000000">
                      <a:alpha val="43137"/>
                    </a:srgbClr>
                  </a:outerShdw>
                </a:effectLst>
                <a:latin typeface="宋体" panose="02010600030101010101" pitchFamily="2" charset="-122"/>
                <a:ea typeface="+mj-ea"/>
              </a:rPr>
              <a:t>BLEU</a:t>
            </a:r>
          </a:p>
        </p:txBody>
      </p:sp>
      <p:sp>
        <p:nvSpPr>
          <p:cNvPr id="3" name="object 3"/>
          <p:cNvSpPr txBox="1"/>
          <p:nvPr/>
        </p:nvSpPr>
        <p:spPr>
          <a:xfrm>
            <a:off x="702055" y="260730"/>
            <a:ext cx="281940" cy="566822"/>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FFFFFF"/>
                </a:solidFill>
                <a:latin typeface="Century Gothic"/>
                <a:cs typeface="Century Gothic"/>
              </a:rPr>
              <a:t>2</a:t>
            </a:r>
            <a:endParaRPr sz="3600" dirty="0">
              <a:latin typeface="Century Gothic"/>
              <a:cs typeface="Century Gothic"/>
            </a:endParaRPr>
          </a:p>
        </p:txBody>
      </p:sp>
      <p:sp>
        <p:nvSpPr>
          <p:cNvPr id="20" name="object 20"/>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21</a:t>
            </a:fld>
            <a:endParaRPr spc="-5" dirty="0"/>
          </a:p>
        </p:txBody>
      </p:sp>
      <p:pic>
        <p:nvPicPr>
          <p:cNvPr id="25" name="图片 24">
            <a:extLst>
              <a:ext uri="{FF2B5EF4-FFF2-40B4-BE49-F238E27FC236}">
                <a16:creationId xmlns:a16="http://schemas.microsoft.com/office/drawing/2014/main" id="{91954BD2-D010-4C3A-87E9-DFA54FDB0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7950" y="2753522"/>
            <a:ext cx="5695950" cy="1400175"/>
          </a:xfrm>
          <a:prstGeom prst="rect">
            <a:avLst/>
          </a:prstGeom>
        </p:spPr>
      </p:pic>
      <p:pic>
        <p:nvPicPr>
          <p:cNvPr id="27" name="图片 26">
            <a:extLst>
              <a:ext uri="{FF2B5EF4-FFF2-40B4-BE49-F238E27FC236}">
                <a16:creationId xmlns:a16="http://schemas.microsoft.com/office/drawing/2014/main" id="{70E211FC-815E-4AA3-A4B0-5BD0C4B09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940" y="4197604"/>
            <a:ext cx="4196487" cy="765483"/>
          </a:xfrm>
          <a:prstGeom prst="rect">
            <a:avLst/>
          </a:prstGeom>
        </p:spPr>
      </p:pic>
      <p:sp>
        <p:nvSpPr>
          <p:cNvPr id="29" name="文本框 28">
            <a:extLst>
              <a:ext uri="{FF2B5EF4-FFF2-40B4-BE49-F238E27FC236}">
                <a16:creationId xmlns:a16="http://schemas.microsoft.com/office/drawing/2014/main" id="{5A4E3BF6-F776-4981-B1B1-9607B7610038}"/>
              </a:ext>
            </a:extLst>
          </p:cNvPr>
          <p:cNvSpPr txBox="1"/>
          <p:nvPr/>
        </p:nvSpPr>
        <p:spPr>
          <a:xfrm>
            <a:off x="3352800" y="6370208"/>
            <a:ext cx="7620785" cy="369332"/>
          </a:xfrm>
          <a:prstGeom prst="rect">
            <a:avLst/>
          </a:prstGeom>
          <a:noFill/>
        </p:spPr>
        <p:txBody>
          <a:bodyPr wrap="square">
            <a:spAutoFit/>
          </a:bodyPr>
          <a:lstStyle/>
          <a:p>
            <a:r>
              <a:rPr lang="en-US" altLang="zh-CN" b="0" i="0" u="sng" dirty="0">
                <a:solidFill>
                  <a:srgbClr val="4C4F8B"/>
                </a:solidFill>
                <a:effectLst/>
                <a:latin typeface="Verdana" panose="020B0604030504040204" pitchFamily="34" charset="0"/>
                <a:hlinkClick r:id="rId5" tooltip="view: 机器翻译评测——BLEU算法详解"/>
              </a:rPr>
              <a:t>http://www.cnblogs.com/by-dream/p/7679284.html</a:t>
            </a:r>
            <a:r>
              <a:rPr lang="en-US" altLang="zh-CN" b="0" i="0" dirty="0">
                <a:solidFill>
                  <a:srgbClr val="393939"/>
                </a:solidFill>
                <a:effectLst/>
                <a:latin typeface="Verdana" panose="020B0604030504040204" pitchFamily="34" charset="0"/>
              </a:rPr>
              <a:t> </a:t>
            </a:r>
            <a:endParaRPr lang="zh-CN" altLang="en-US" dirty="0"/>
          </a:p>
        </p:txBody>
      </p:sp>
      <p:sp>
        <p:nvSpPr>
          <p:cNvPr id="9" name="文本框 8">
            <a:extLst>
              <a:ext uri="{FF2B5EF4-FFF2-40B4-BE49-F238E27FC236}">
                <a16:creationId xmlns:a16="http://schemas.microsoft.com/office/drawing/2014/main" id="{C5B52EA5-65D8-4D13-8EF3-8B5C76182DDD}"/>
              </a:ext>
            </a:extLst>
          </p:cNvPr>
          <p:cNvSpPr txBox="1"/>
          <p:nvPr/>
        </p:nvSpPr>
        <p:spPr>
          <a:xfrm>
            <a:off x="1577950" y="1135827"/>
            <a:ext cx="4621778" cy="830997"/>
          </a:xfrm>
          <a:prstGeom prst="rect">
            <a:avLst/>
          </a:prstGeom>
          <a:noFill/>
        </p:spPr>
        <p:txBody>
          <a:bodyPr wrap="none" rtlCol="0">
            <a:spAutoFit/>
          </a:bodyPr>
          <a:lstStyle/>
          <a:p>
            <a:r>
              <a:rPr lang="en-US" altLang="zh-CN" sz="2400" dirty="0"/>
              <a:t>C: the the the the</a:t>
            </a:r>
          </a:p>
          <a:p>
            <a:r>
              <a:rPr lang="en-US" altLang="zh-CN" sz="2400" dirty="0"/>
              <a:t>S: The cat is standing on the ground</a:t>
            </a:r>
          </a:p>
        </p:txBody>
      </p:sp>
      <p:sp>
        <p:nvSpPr>
          <p:cNvPr id="10" name="文本框 9">
            <a:extLst>
              <a:ext uri="{FF2B5EF4-FFF2-40B4-BE49-F238E27FC236}">
                <a16:creationId xmlns:a16="http://schemas.microsoft.com/office/drawing/2014/main" id="{AA8FCCF4-7301-4D2C-95F4-15A6D1262491}"/>
              </a:ext>
            </a:extLst>
          </p:cNvPr>
          <p:cNvSpPr txBox="1"/>
          <p:nvPr/>
        </p:nvSpPr>
        <p:spPr>
          <a:xfrm>
            <a:off x="6384520" y="1305259"/>
            <a:ext cx="213438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1-gram=1???</a:t>
            </a:r>
            <a:endParaRPr kumimoji="0" lang="zh-CN" altLang="en-US" sz="24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endParaRPr>
          </a:p>
        </p:txBody>
      </p:sp>
      <p:pic>
        <p:nvPicPr>
          <p:cNvPr id="4" name="图片 3">
            <a:extLst>
              <a:ext uri="{FF2B5EF4-FFF2-40B4-BE49-F238E27FC236}">
                <a16:creationId xmlns:a16="http://schemas.microsoft.com/office/drawing/2014/main" id="{36D1AA33-E1B2-420C-A8D1-EFF859176F99}"/>
              </a:ext>
            </a:extLst>
          </p:cNvPr>
          <p:cNvPicPr>
            <a:picLocks noChangeAspect="1"/>
          </p:cNvPicPr>
          <p:nvPr/>
        </p:nvPicPr>
        <p:blipFill>
          <a:blip r:embed="rId6"/>
          <a:stretch>
            <a:fillRect/>
          </a:stretch>
        </p:blipFill>
        <p:spPr>
          <a:xfrm>
            <a:off x="1685670" y="2286000"/>
            <a:ext cx="5899040" cy="461664"/>
          </a:xfrm>
          <a:prstGeom prst="rect">
            <a:avLst/>
          </a:prstGeom>
        </p:spPr>
      </p:pic>
      <p:pic>
        <p:nvPicPr>
          <p:cNvPr id="5" name="图片 4">
            <a:extLst>
              <a:ext uri="{FF2B5EF4-FFF2-40B4-BE49-F238E27FC236}">
                <a16:creationId xmlns:a16="http://schemas.microsoft.com/office/drawing/2014/main" id="{9C180717-E4CC-46F8-ACB6-7D9671126CC5}"/>
              </a:ext>
            </a:extLst>
          </p:cNvPr>
          <p:cNvPicPr>
            <a:picLocks noChangeAspect="1"/>
          </p:cNvPicPr>
          <p:nvPr/>
        </p:nvPicPr>
        <p:blipFill>
          <a:blip r:embed="rId7"/>
          <a:stretch>
            <a:fillRect/>
          </a:stretch>
        </p:blipFill>
        <p:spPr>
          <a:xfrm>
            <a:off x="6250094" y="4026254"/>
            <a:ext cx="3311201" cy="1108184"/>
          </a:xfrm>
          <a:prstGeom prst="rect">
            <a:avLst/>
          </a:prstGeom>
        </p:spPr>
      </p:pic>
      <p:sp>
        <p:nvSpPr>
          <p:cNvPr id="15" name="文本框 14">
            <a:extLst>
              <a:ext uri="{FF2B5EF4-FFF2-40B4-BE49-F238E27FC236}">
                <a16:creationId xmlns:a16="http://schemas.microsoft.com/office/drawing/2014/main" id="{C2307FBA-A007-406D-85DC-3933B91605B9}"/>
              </a:ext>
            </a:extLst>
          </p:cNvPr>
          <p:cNvSpPr txBox="1"/>
          <p:nvPr/>
        </p:nvSpPr>
        <p:spPr>
          <a:xfrm>
            <a:off x="1649855" y="5131944"/>
            <a:ext cx="10017000" cy="830997"/>
          </a:xfrm>
          <a:prstGeom prst="rect">
            <a:avLst/>
          </a:prstGeom>
          <a:noFill/>
        </p:spPr>
        <p:txBody>
          <a:bodyPr wrap="square">
            <a:spAutoFit/>
          </a:bodyPr>
          <a:lstStyle/>
          <a:p>
            <a:r>
              <a:rPr lang="zh-CN" altLang="en-US" sz="2400" dirty="0"/>
              <a:t>优点：使用方便、快捷，评价结果接近人类评价</a:t>
            </a:r>
            <a:endParaRPr lang="en-US" altLang="zh-CN" sz="2400" dirty="0"/>
          </a:p>
          <a:p>
            <a:r>
              <a:rPr lang="zh-CN" altLang="en-US" sz="2400" dirty="0"/>
              <a:t>缺点：不考虑语法，也没有涉及同义词或相似表达，长语句表现不佳</a:t>
            </a:r>
          </a:p>
        </p:txBody>
      </p:sp>
    </p:spTree>
    <p:extLst>
      <p:ext uri="{BB962C8B-B14F-4D97-AF65-F5344CB8AC3E}">
        <p14:creationId xmlns:p14="http://schemas.microsoft.com/office/powerpoint/2010/main" val="1376315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670" y="323468"/>
            <a:ext cx="1310005" cy="452120"/>
          </a:xfrm>
          <a:prstGeom prst="rect">
            <a:avLst/>
          </a:prstGeom>
        </p:spPr>
        <p:txBody>
          <a:bodyPr vert="horz" wrap="square" lIns="0" tIns="12065" rIns="0" bIns="0" rtlCol="0">
            <a:spAutoFit/>
          </a:bodyPr>
          <a:lstStyle/>
          <a:p>
            <a:pPr marL="12700" algn="l" rtl="0">
              <a:lnSpc>
                <a:spcPct val="100000"/>
              </a:lnSpc>
              <a:spcBef>
                <a:spcPts val="95"/>
              </a:spcBef>
            </a:pPr>
            <a:r>
              <a:rPr lang="en-US" sz="2800" b="1" kern="1200" spc="-5" dirty="0">
                <a:solidFill>
                  <a:srgbClr val="006C39"/>
                </a:solidFill>
                <a:effectLst>
                  <a:outerShdw blurRad="38100" dist="38100" dir="2700000" algn="tl">
                    <a:srgbClr val="000000">
                      <a:alpha val="43137"/>
                    </a:srgbClr>
                  </a:outerShdw>
                </a:effectLst>
                <a:cs typeface="+mn-cs"/>
              </a:rPr>
              <a:t>ROUGE</a:t>
            </a:r>
          </a:p>
        </p:txBody>
      </p:sp>
      <p:sp>
        <p:nvSpPr>
          <p:cNvPr id="3" name="object 3"/>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FFFFFF"/>
                </a:solidFill>
                <a:latin typeface="Century Gothic"/>
                <a:cs typeface="Century Gothic"/>
              </a:rPr>
              <a:t>2</a:t>
            </a:r>
            <a:endParaRPr sz="3600" dirty="0">
              <a:latin typeface="Century Gothic"/>
              <a:cs typeface="Century Gothic"/>
            </a:endParaRPr>
          </a:p>
        </p:txBody>
      </p:sp>
      <p:sp>
        <p:nvSpPr>
          <p:cNvPr id="4" name="object 4"/>
          <p:cNvSpPr txBox="1"/>
          <p:nvPr/>
        </p:nvSpPr>
        <p:spPr>
          <a:xfrm>
            <a:off x="1685670" y="1600200"/>
            <a:ext cx="5867399" cy="381515"/>
          </a:xfrm>
          <a:prstGeom prst="rect">
            <a:avLst/>
          </a:prstGeom>
        </p:spPr>
        <p:txBody>
          <a:bodyPr vert="horz" wrap="square" lIns="0" tIns="12065" rIns="0" bIns="0" rtlCol="0">
            <a:spAutoFit/>
          </a:bodyPr>
          <a:lstStyle/>
          <a:p>
            <a:pPr marL="299085" indent="-287020">
              <a:lnSpc>
                <a:spcPct val="100000"/>
              </a:lnSpc>
              <a:spcBef>
                <a:spcPts val="95"/>
              </a:spcBef>
              <a:buFont typeface="Arial"/>
              <a:buChar char="•"/>
              <a:tabLst>
                <a:tab pos="299085" algn="l"/>
                <a:tab pos="299720" algn="l"/>
              </a:tabLst>
            </a:pPr>
            <a:r>
              <a:rPr lang="en-US" altLang="zh-CN" sz="2400" spc="-10" dirty="0">
                <a:latin typeface="宋体" panose="02010600030101010101" pitchFamily="2" charset="-122"/>
                <a:cs typeface="微软雅黑"/>
              </a:rPr>
              <a:t>BLEU</a:t>
            </a:r>
            <a:r>
              <a:rPr lang="zh-CN" altLang="en-US" sz="2400" spc="-5" dirty="0">
                <a:latin typeface="宋体" panose="02010600030101010101" pitchFamily="2" charset="-122"/>
                <a:cs typeface="微软雅黑"/>
              </a:rPr>
              <a:t>的改进版，更关注</a:t>
            </a:r>
            <a:r>
              <a:rPr lang="zh-CN" altLang="en-US" sz="2400" b="1" u="sng" spc="-5" dirty="0">
                <a:latin typeface="宋体" panose="02010600030101010101" pitchFamily="2" charset="-122"/>
                <a:cs typeface="微软雅黑"/>
              </a:rPr>
              <a:t>召回率</a:t>
            </a:r>
            <a:r>
              <a:rPr lang="zh-CN" altLang="en-US" sz="2400" spc="-5" dirty="0">
                <a:latin typeface="宋体" panose="02010600030101010101" pitchFamily="2" charset="-122"/>
                <a:cs typeface="微软雅黑"/>
              </a:rPr>
              <a:t>而非精确率。</a:t>
            </a:r>
            <a:endParaRPr lang="zh-CN" altLang="en-US" sz="2400" dirty="0">
              <a:latin typeface="宋体" panose="02010600030101010101" pitchFamily="2" charset="-122"/>
              <a:cs typeface="微软雅黑"/>
            </a:endParaRPr>
          </a:p>
        </p:txBody>
      </p:sp>
      <p:sp>
        <p:nvSpPr>
          <p:cNvPr id="5" name="object 5"/>
          <p:cNvSpPr txBox="1"/>
          <p:nvPr/>
        </p:nvSpPr>
        <p:spPr>
          <a:xfrm>
            <a:off x="1685670" y="2514600"/>
            <a:ext cx="6705600" cy="1364156"/>
          </a:xfrm>
          <a:prstGeom prst="rect">
            <a:avLst/>
          </a:prstGeom>
        </p:spPr>
        <p:txBody>
          <a:bodyPr vert="horz" wrap="square" lIns="0" tIns="12700" rIns="0" bIns="0" rtlCol="0">
            <a:spAutoFit/>
          </a:bodyPr>
          <a:lstStyle/>
          <a:p>
            <a:pPr marL="299085" marR="5080" indent="-287020">
              <a:lnSpc>
                <a:spcPct val="110000"/>
              </a:lnSpc>
              <a:spcBef>
                <a:spcPts val="100"/>
              </a:spcBef>
              <a:buFont typeface="Arial"/>
              <a:buChar char="•"/>
              <a:tabLst>
                <a:tab pos="299085" algn="l"/>
                <a:tab pos="299720" algn="l"/>
              </a:tabLst>
            </a:pPr>
            <a:r>
              <a:rPr lang="en-US" sz="2000" spc="-5" dirty="0">
                <a:solidFill>
                  <a:srgbClr val="FF0000"/>
                </a:solidFill>
                <a:latin typeface="宋体" panose="02010600030101010101" pitchFamily="2" charset="-122"/>
                <a:cs typeface="微软雅黑"/>
              </a:rPr>
              <a:t>ROUGE-N</a:t>
            </a:r>
            <a:r>
              <a:rPr lang="en-US" sz="2000" spc="5" dirty="0">
                <a:solidFill>
                  <a:srgbClr val="FF0000"/>
                </a:solidFill>
                <a:latin typeface="宋体" panose="02010600030101010101" pitchFamily="2" charset="-122"/>
                <a:cs typeface="微软雅黑"/>
              </a:rPr>
              <a:t> </a:t>
            </a:r>
            <a:r>
              <a:rPr lang="zh-CN" altLang="en-US" sz="2000" spc="-5" dirty="0">
                <a:solidFill>
                  <a:srgbClr val="FF0000"/>
                </a:solidFill>
                <a:latin typeface="宋体" panose="02010600030101010101" pitchFamily="2" charset="-122"/>
                <a:cs typeface="微软雅黑"/>
              </a:rPr>
              <a:t>将</a:t>
            </a:r>
            <a:r>
              <a:rPr lang="en-US" sz="2000" spc="-10" dirty="0">
                <a:solidFill>
                  <a:srgbClr val="FF0000"/>
                </a:solidFill>
                <a:latin typeface="宋体" panose="02010600030101010101" pitchFamily="2" charset="-122"/>
                <a:cs typeface="微软雅黑"/>
              </a:rPr>
              <a:t>BLEU</a:t>
            </a:r>
            <a:r>
              <a:rPr lang="zh-CN" altLang="en-US" sz="2000" spc="-5" dirty="0">
                <a:solidFill>
                  <a:srgbClr val="FF0000"/>
                </a:solidFill>
                <a:latin typeface="宋体" panose="02010600030101010101" pitchFamily="2" charset="-122"/>
                <a:cs typeface="微软雅黑"/>
              </a:rPr>
              <a:t>的精确率优化召回率（常用）</a:t>
            </a:r>
            <a:endParaRPr lang="en-US" altLang="zh-CN" sz="2000" spc="-10" dirty="0">
              <a:solidFill>
                <a:srgbClr val="FF0000"/>
              </a:solidFill>
              <a:latin typeface="宋体" panose="02010600030101010101" pitchFamily="2" charset="-122"/>
              <a:cs typeface="微软雅黑"/>
            </a:endParaRPr>
          </a:p>
          <a:p>
            <a:pPr marL="299085" marR="5080" indent="-287020">
              <a:lnSpc>
                <a:spcPct val="110000"/>
              </a:lnSpc>
              <a:spcBef>
                <a:spcPts val="100"/>
              </a:spcBef>
              <a:buFont typeface="Arial"/>
              <a:buChar char="•"/>
              <a:tabLst>
                <a:tab pos="299085" algn="l"/>
                <a:tab pos="299720" algn="l"/>
              </a:tabLst>
            </a:pPr>
            <a:r>
              <a:rPr lang="en-US" sz="2000" spc="-10" dirty="0">
                <a:solidFill>
                  <a:srgbClr val="FF0000"/>
                </a:solidFill>
                <a:latin typeface="宋体" panose="02010600030101010101" pitchFamily="2" charset="-122"/>
                <a:cs typeface="微软雅黑"/>
              </a:rPr>
              <a:t>ROUGE-L</a:t>
            </a:r>
            <a:r>
              <a:rPr lang="en-US" sz="2000" spc="10" dirty="0">
                <a:solidFill>
                  <a:srgbClr val="FF0000"/>
                </a:solidFill>
                <a:latin typeface="宋体" panose="02010600030101010101" pitchFamily="2" charset="-122"/>
                <a:cs typeface="微软雅黑"/>
              </a:rPr>
              <a:t> </a:t>
            </a:r>
            <a:r>
              <a:rPr lang="zh-CN" altLang="en-US" sz="2000" spc="-5" dirty="0">
                <a:solidFill>
                  <a:srgbClr val="FF0000"/>
                </a:solidFill>
                <a:latin typeface="宋体" panose="02010600030101010101" pitchFamily="2" charset="-122"/>
                <a:cs typeface="微软雅黑"/>
              </a:rPr>
              <a:t>将</a:t>
            </a:r>
            <a:r>
              <a:rPr lang="en-US" sz="2000" spc="-10" dirty="0">
                <a:solidFill>
                  <a:srgbClr val="FF0000"/>
                </a:solidFill>
                <a:latin typeface="宋体" panose="02010600030101010101" pitchFamily="2" charset="-122"/>
                <a:cs typeface="微软雅黑"/>
              </a:rPr>
              <a:t>BLEU</a:t>
            </a:r>
            <a:r>
              <a:rPr lang="zh-CN" altLang="en-US" sz="2000" spc="-5" dirty="0">
                <a:solidFill>
                  <a:srgbClr val="FF0000"/>
                </a:solidFill>
                <a:latin typeface="宋体" panose="02010600030101010101" pitchFamily="2" charset="-122"/>
                <a:cs typeface="微软雅黑"/>
              </a:rPr>
              <a:t>的</a:t>
            </a:r>
            <a:r>
              <a:rPr lang="en-US" sz="2000" dirty="0">
                <a:solidFill>
                  <a:srgbClr val="FF0000"/>
                </a:solidFill>
                <a:latin typeface="宋体" panose="02010600030101010101" pitchFamily="2" charset="-122"/>
                <a:cs typeface="微软雅黑"/>
              </a:rPr>
              <a:t>n-gram</a:t>
            </a:r>
            <a:r>
              <a:rPr lang="zh-CN" altLang="en-US" sz="2000" spc="-5" dirty="0">
                <a:solidFill>
                  <a:srgbClr val="FF0000"/>
                </a:solidFill>
                <a:latin typeface="宋体" panose="02010600030101010101" pitchFamily="2" charset="-122"/>
                <a:cs typeface="微软雅黑"/>
              </a:rPr>
              <a:t>优化为最长公共子序</a:t>
            </a:r>
            <a:r>
              <a:rPr lang="zh-CN" altLang="en-US" sz="2000" spc="5" dirty="0">
                <a:solidFill>
                  <a:srgbClr val="FF0000"/>
                </a:solidFill>
                <a:latin typeface="宋体" panose="02010600030101010101" pitchFamily="2" charset="-122"/>
                <a:cs typeface="微软雅黑"/>
              </a:rPr>
              <a:t>列（常用）</a:t>
            </a:r>
            <a:endParaRPr lang="en-US" altLang="zh-CN" sz="2000" spc="-5" dirty="0">
              <a:solidFill>
                <a:srgbClr val="FF0000"/>
              </a:solidFill>
              <a:latin typeface="宋体" panose="02010600030101010101" pitchFamily="2" charset="-122"/>
              <a:cs typeface="微软雅黑"/>
            </a:endParaRPr>
          </a:p>
          <a:p>
            <a:pPr marL="299085" marR="5080" indent="-287020">
              <a:lnSpc>
                <a:spcPct val="110000"/>
              </a:lnSpc>
              <a:spcBef>
                <a:spcPts val="100"/>
              </a:spcBef>
              <a:buFont typeface="Arial"/>
              <a:buChar char="•"/>
              <a:tabLst>
                <a:tab pos="299085" algn="l"/>
                <a:tab pos="299720" algn="l"/>
              </a:tabLst>
            </a:pPr>
            <a:r>
              <a:rPr lang="en-US" sz="2000" spc="-5" dirty="0">
                <a:latin typeface="宋体" panose="02010600030101010101" pitchFamily="2" charset="-122"/>
                <a:cs typeface="微软雅黑"/>
              </a:rPr>
              <a:t>ROUGE-W</a:t>
            </a:r>
            <a:r>
              <a:rPr lang="en-US" sz="2000" spc="5" dirty="0">
                <a:latin typeface="宋体" panose="02010600030101010101" pitchFamily="2" charset="-122"/>
                <a:cs typeface="微软雅黑"/>
              </a:rPr>
              <a:t> </a:t>
            </a:r>
            <a:r>
              <a:rPr lang="zh-CN" altLang="en-US" sz="2000" spc="-5" dirty="0">
                <a:latin typeface="宋体" panose="02010600030101010101" pitchFamily="2" charset="-122"/>
                <a:cs typeface="微软雅黑"/>
              </a:rPr>
              <a:t>将</a:t>
            </a:r>
            <a:r>
              <a:rPr lang="en-US" sz="2000" spc="-10" dirty="0">
                <a:latin typeface="宋体" panose="02010600030101010101" pitchFamily="2" charset="-122"/>
                <a:cs typeface="微软雅黑"/>
              </a:rPr>
              <a:t>ROUGE-L</a:t>
            </a:r>
            <a:r>
              <a:rPr lang="zh-CN" altLang="en-US" sz="2000" spc="-5" dirty="0">
                <a:latin typeface="宋体" panose="02010600030101010101" pitchFamily="2" charset="-122"/>
                <a:cs typeface="微软雅黑"/>
              </a:rPr>
              <a:t>的连续匹配给予更高的</a:t>
            </a:r>
            <a:r>
              <a:rPr lang="zh-CN" altLang="en-US" sz="2000" spc="5" dirty="0">
                <a:latin typeface="宋体" panose="02010600030101010101" pitchFamily="2" charset="-122"/>
                <a:cs typeface="微软雅黑"/>
              </a:rPr>
              <a:t>奖</a:t>
            </a:r>
            <a:r>
              <a:rPr lang="zh-CN" altLang="en-US" sz="2000" spc="-5" dirty="0">
                <a:latin typeface="宋体" panose="02010600030101010101" pitchFamily="2" charset="-122"/>
                <a:cs typeface="微软雅黑"/>
              </a:rPr>
              <a:t>励</a:t>
            </a:r>
            <a:r>
              <a:rPr lang="en-US" altLang="zh-CN" sz="2000" spc="-5" dirty="0">
                <a:latin typeface="宋体" panose="02010600030101010101" pitchFamily="2" charset="-122"/>
                <a:cs typeface="微软雅黑"/>
              </a:rPr>
              <a:t> </a:t>
            </a:r>
            <a:r>
              <a:rPr lang="zh-CN" altLang="en-US" sz="2000" dirty="0">
                <a:latin typeface="宋体" panose="02010600030101010101" pitchFamily="2" charset="-122"/>
                <a:cs typeface="微软雅黑"/>
              </a:rPr>
              <a:t> </a:t>
            </a:r>
            <a:endParaRPr lang="en-US" altLang="zh-CN" sz="2000" dirty="0">
              <a:latin typeface="宋体" panose="02010600030101010101" pitchFamily="2" charset="-122"/>
              <a:cs typeface="微软雅黑"/>
            </a:endParaRPr>
          </a:p>
          <a:p>
            <a:pPr marL="299085" marR="5080" indent="-287020">
              <a:lnSpc>
                <a:spcPct val="110000"/>
              </a:lnSpc>
              <a:spcBef>
                <a:spcPts val="100"/>
              </a:spcBef>
              <a:buFont typeface="Arial"/>
              <a:buChar char="•"/>
              <a:tabLst>
                <a:tab pos="299085" algn="l"/>
                <a:tab pos="299720" algn="l"/>
              </a:tabLst>
            </a:pPr>
            <a:r>
              <a:rPr lang="en-US" sz="2000" spc="-10" dirty="0">
                <a:latin typeface="宋体" panose="02010600030101010101" pitchFamily="2" charset="-122"/>
                <a:cs typeface="微软雅黑"/>
              </a:rPr>
              <a:t>ROUGE-S</a:t>
            </a:r>
            <a:r>
              <a:rPr lang="en-US" sz="2000" dirty="0">
                <a:latin typeface="宋体" panose="02010600030101010101" pitchFamily="2" charset="-122"/>
                <a:cs typeface="微软雅黑"/>
              </a:rPr>
              <a:t> </a:t>
            </a:r>
            <a:r>
              <a:rPr lang="zh-CN" altLang="en-US" sz="2000" spc="-10" dirty="0">
                <a:latin typeface="宋体" panose="02010600030101010101" pitchFamily="2" charset="-122"/>
                <a:cs typeface="微软雅黑"/>
              </a:rPr>
              <a:t>允许</a:t>
            </a:r>
            <a:r>
              <a:rPr lang="en-US" sz="2000" spc="-5" dirty="0">
                <a:latin typeface="宋体" panose="02010600030101010101" pitchFamily="2" charset="-122"/>
                <a:cs typeface="微软雅黑"/>
              </a:rPr>
              <a:t>n-gram</a:t>
            </a:r>
            <a:r>
              <a:rPr lang="zh-CN" altLang="en-US" sz="2000" spc="-10" dirty="0">
                <a:latin typeface="宋体" panose="02010600030101010101" pitchFamily="2" charset="-122"/>
                <a:cs typeface="微软雅黑"/>
              </a:rPr>
              <a:t>出现跳</a:t>
            </a:r>
            <a:r>
              <a:rPr lang="zh-CN" altLang="en-US" sz="2000" spc="-5" dirty="0">
                <a:latin typeface="宋体" panose="02010600030101010101" pitchFamily="2" charset="-122"/>
                <a:cs typeface="微软雅黑"/>
              </a:rPr>
              <a:t>词</a:t>
            </a:r>
            <a:r>
              <a:rPr lang="en-US" altLang="zh-CN" sz="2000" spc="-5" dirty="0">
                <a:latin typeface="宋体" panose="02010600030101010101" pitchFamily="2" charset="-122"/>
                <a:cs typeface="微软雅黑"/>
              </a:rPr>
              <a:t>(</a:t>
            </a:r>
            <a:r>
              <a:rPr lang="en-US" sz="2000" spc="-5" dirty="0">
                <a:latin typeface="宋体" panose="02010600030101010101" pitchFamily="2" charset="-122"/>
                <a:cs typeface="微软雅黑"/>
              </a:rPr>
              <a:t>skip)</a:t>
            </a:r>
            <a:endParaRPr lang="en-US" sz="2000" dirty="0">
              <a:latin typeface="宋体" panose="02010600030101010101" pitchFamily="2" charset="-122"/>
              <a:cs typeface="微软雅黑"/>
            </a:endParaRPr>
          </a:p>
        </p:txBody>
      </p:sp>
      <p:sp>
        <p:nvSpPr>
          <p:cNvPr id="23" name="object 23"/>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22</a:t>
            </a:fld>
            <a:endParaRPr spc="-5" dirty="0"/>
          </a:p>
        </p:txBody>
      </p:sp>
      <p:pic>
        <p:nvPicPr>
          <p:cNvPr id="24" name="图片 23">
            <a:extLst>
              <a:ext uri="{FF2B5EF4-FFF2-40B4-BE49-F238E27FC236}">
                <a16:creationId xmlns:a16="http://schemas.microsoft.com/office/drawing/2014/main" id="{2AED15CF-1273-4433-AD05-405C0FD5A674}"/>
              </a:ext>
            </a:extLst>
          </p:cNvPr>
          <p:cNvPicPr>
            <a:picLocks noChangeAspect="1"/>
          </p:cNvPicPr>
          <p:nvPr/>
        </p:nvPicPr>
        <p:blipFill>
          <a:blip r:embed="rId3"/>
          <a:stretch>
            <a:fillRect/>
          </a:stretch>
        </p:blipFill>
        <p:spPr>
          <a:xfrm>
            <a:off x="8391270" y="1371600"/>
            <a:ext cx="2950720" cy="2908044"/>
          </a:xfrm>
          <a:prstGeom prst="rect">
            <a:avLst/>
          </a:prstGeom>
        </p:spPr>
      </p:pic>
      <p:pic>
        <p:nvPicPr>
          <p:cNvPr id="28" name="图片 27">
            <a:extLst>
              <a:ext uri="{FF2B5EF4-FFF2-40B4-BE49-F238E27FC236}">
                <a16:creationId xmlns:a16="http://schemas.microsoft.com/office/drawing/2014/main" id="{7D9AEDC3-A43E-4517-9AAB-22D21A11D1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1230" y="4411641"/>
            <a:ext cx="7038975" cy="1524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670" y="323468"/>
            <a:ext cx="1559560" cy="452120"/>
          </a:xfrm>
          <a:prstGeom prst="rect">
            <a:avLst/>
          </a:prstGeom>
        </p:spPr>
        <p:txBody>
          <a:bodyPr vert="horz" wrap="square" lIns="0" tIns="12065" rIns="0" bIns="0" rtlCol="0">
            <a:spAutoFit/>
          </a:bodyPr>
          <a:lstStyle/>
          <a:p>
            <a:pPr marL="12700" algn="l" rtl="0">
              <a:spcBef>
                <a:spcPts val="95"/>
              </a:spcBef>
            </a:pPr>
            <a:r>
              <a:rPr lang="en-US" sz="2800" b="1" kern="1200" spc="-5" dirty="0">
                <a:solidFill>
                  <a:srgbClr val="006C39"/>
                </a:solidFill>
                <a:effectLst>
                  <a:outerShdw blurRad="38100" dist="38100" dir="2700000" algn="tl">
                    <a:srgbClr val="000000">
                      <a:alpha val="43137"/>
                    </a:srgbClr>
                  </a:outerShdw>
                </a:effectLst>
                <a:cs typeface="+mn-cs"/>
              </a:rPr>
              <a:t>METEOR</a:t>
            </a:r>
          </a:p>
        </p:txBody>
      </p:sp>
      <p:sp>
        <p:nvSpPr>
          <p:cNvPr id="3" name="object 3"/>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FFFFFF"/>
                </a:solidFill>
                <a:latin typeface="Century Gothic"/>
                <a:cs typeface="Century Gothic"/>
              </a:rPr>
              <a:t>2</a:t>
            </a:r>
            <a:endParaRPr sz="3600" dirty="0">
              <a:latin typeface="Century Gothic"/>
              <a:cs typeface="Century Gothic"/>
            </a:endParaRPr>
          </a:p>
        </p:txBody>
      </p:sp>
      <p:sp>
        <p:nvSpPr>
          <p:cNvPr id="14" name="object 14"/>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23</a:t>
            </a:fld>
            <a:endParaRPr spc="-5" dirty="0"/>
          </a:p>
        </p:txBody>
      </p:sp>
      <p:pic>
        <p:nvPicPr>
          <p:cNvPr id="19" name="图片 18">
            <a:extLst>
              <a:ext uri="{FF2B5EF4-FFF2-40B4-BE49-F238E27FC236}">
                <a16:creationId xmlns:a16="http://schemas.microsoft.com/office/drawing/2014/main" id="{A1C6B24D-07D3-42EC-9CDB-24CF97655B39}"/>
              </a:ext>
            </a:extLst>
          </p:cNvPr>
          <p:cNvPicPr>
            <a:picLocks noChangeAspect="1"/>
          </p:cNvPicPr>
          <p:nvPr/>
        </p:nvPicPr>
        <p:blipFill>
          <a:blip r:embed="rId3"/>
          <a:stretch>
            <a:fillRect/>
          </a:stretch>
        </p:blipFill>
        <p:spPr>
          <a:xfrm>
            <a:off x="1685670" y="1445202"/>
            <a:ext cx="4170246" cy="3537467"/>
          </a:xfrm>
          <a:prstGeom prst="rect">
            <a:avLst/>
          </a:prstGeom>
        </p:spPr>
      </p:pic>
      <p:cxnSp>
        <p:nvCxnSpPr>
          <p:cNvPr id="23" name="直接箭头连接符 22">
            <a:extLst>
              <a:ext uri="{FF2B5EF4-FFF2-40B4-BE49-F238E27FC236}">
                <a16:creationId xmlns:a16="http://schemas.microsoft.com/office/drawing/2014/main" id="{5392926D-535D-4F36-B745-2EC72C484C24}"/>
              </a:ext>
            </a:extLst>
          </p:cNvPr>
          <p:cNvCxnSpPr/>
          <p:nvPr/>
        </p:nvCxnSpPr>
        <p:spPr>
          <a:xfrm flipH="1">
            <a:off x="4648201" y="4521003"/>
            <a:ext cx="762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0FBDB2D9-6132-4E16-8BB3-856968563B25}"/>
              </a:ext>
            </a:extLst>
          </p:cNvPr>
          <p:cNvSpPr txBox="1"/>
          <p:nvPr/>
        </p:nvSpPr>
        <p:spPr>
          <a:xfrm>
            <a:off x="5715001" y="4290171"/>
            <a:ext cx="2946489" cy="461665"/>
          </a:xfrm>
          <a:prstGeom prst="rect">
            <a:avLst/>
          </a:prstGeom>
          <a:noFill/>
        </p:spPr>
        <p:txBody>
          <a:bodyPr wrap="square" rtlCol="0">
            <a:spAutoFit/>
          </a:bodyPr>
          <a:lstStyle/>
          <a:p>
            <a:r>
              <a:rPr lang="zh-CN" altLang="en-US" sz="2400" b="1" dirty="0">
                <a:solidFill>
                  <a:srgbClr val="0070C0"/>
                </a:solidFill>
              </a:rPr>
              <a:t>相邻匹配</a:t>
            </a:r>
            <a:r>
              <a:rPr lang="zh-CN" altLang="en-US" sz="2400" dirty="0">
                <a:solidFill>
                  <a:srgbClr val="0070C0"/>
                </a:solidFill>
              </a:rPr>
              <a:t>的个数</a:t>
            </a:r>
          </a:p>
        </p:txBody>
      </p:sp>
      <p:sp>
        <p:nvSpPr>
          <p:cNvPr id="26" name="文本框 25">
            <a:extLst>
              <a:ext uri="{FF2B5EF4-FFF2-40B4-BE49-F238E27FC236}">
                <a16:creationId xmlns:a16="http://schemas.microsoft.com/office/drawing/2014/main" id="{0DA542C3-E675-4AC3-9E91-FFF0A1A0D297}"/>
              </a:ext>
            </a:extLst>
          </p:cNvPr>
          <p:cNvSpPr txBox="1"/>
          <p:nvPr/>
        </p:nvSpPr>
        <p:spPr>
          <a:xfrm>
            <a:off x="3699068" y="6370208"/>
            <a:ext cx="6096000" cy="369332"/>
          </a:xfrm>
          <a:prstGeom prst="rect">
            <a:avLst/>
          </a:prstGeom>
          <a:noFill/>
        </p:spPr>
        <p:txBody>
          <a:bodyPr wrap="square">
            <a:spAutoFit/>
          </a:bodyPr>
          <a:lstStyle/>
          <a:p>
            <a:r>
              <a:rPr lang="en-US" altLang="zh-CN" dirty="0">
                <a:hlinkClick r:id="rId4"/>
              </a:rPr>
              <a:t>https://zhuanlan.zhihu.com/p/108630305</a:t>
            </a:r>
            <a:endParaRPr lang="zh-CN" altLang="en-US" dirty="0"/>
          </a:p>
        </p:txBody>
      </p:sp>
      <p:sp>
        <p:nvSpPr>
          <p:cNvPr id="28" name="文本框 27">
            <a:extLst>
              <a:ext uri="{FF2B5EF4-FFF2-40B4-BE49-F238E27FC236}">
                <a16:creationId xmlns:a16="http://schemas.microsoft.com/office/drawing/2014/main" id="{0600C3E2-3684-4872-9108-34B2AE818FB4}"/>
              </a:ext>
            </a:extLst>
          </p:cNvPr>
          <p:cNvSpPr txBox="1"/>
          <p:nvPr/>
        </p:nvSpPr>
        <p:spPr>
          <a:xfrm>
            <a:off x="6336086" y="2209800"/>
            <a:ext cx="5862320" cy="1569660"/>
          </a:xfrm>
          <a:prstGeom prst="rect">
            <a:avLst/>
          </a:prstGeom>
          <a:noFill/>
        </p:spPr>
        <p:txBody>
          <a:bodyPr wrap="square">
            <a:spAutoFit/>
          </a:bodyPr>
          <a:lstStyle/>
          <a:p>
            <a:r>
              <a:rPr lang="en-US" altLang="zh-CN" sz="2400" dirty="0"/>
              <a:t>C: the president spoke to the audience.</a:t>
            </a:r>
          </a:p>
          <a:p>
            <a:r>
              <a:rPr lang="en-US" altLang="zh-CN" sz="2400" dirty="0"/>
              <a:t>S: the president then spoke to the audience.</a:t>
            </a:r>
          </a:p>
          <a:p>
            <a:endParaRPr lang="en-US" altLang="zh-CN" sz="2400" dirty="0"/>
          </a:p>
          <a:p>
            <a:r>
              <a:rPr lang="en-US" altLang="zh-CN" sz="2400" dirty="0">
                <a:solidFill>
                  <a:srgbClr val="FFC000"/>
                </a:solidFill>
              </a:rPr>
              <a:t>#chunks=2</a:t>
            </a:r>
            <a:endParaRPr lang="zh-CN" altLang="en-US" sz="2400" dirty="0">
              <a:solidFill>
                <a:srgbClr val="FFC000"/>
              </a:solidFill>
            </a:endParaRPr>
          </a:p>
        </p:txBody>
      </p:sp>
      <p:sp>
        <p:nvSpPr>
          <p:cNvPr id="30" name="文本框 29">
            <a:extLst>
              <a:ext uri="{FF2B5EF4-FFF2-40B4-BE49-F238E27FC236}">
                <a16:creationId xmlns:a16="http://schemas.microsoft.com/office/drawing/2014/main" id="{AD3D7D7A-2A0C-4CF5-97F7-72D5F6864546}"/>
              </a:ext>
            </a:extLst>
          </p:cNvPr>
          <p:cNvSpPr txBox="1"/>
          <p:nvPr/>
        </p:nvSpPr>
        <p:spPr>
          <a:xfrm>
            <a:off x="440690" y="5188803"/>
            <a:ext cx="11790792" cy="830997"/>
          </a:xfrm>
          <a:prstGeom prst="rect">
            <a:avLst/>
          </a:prstGeom>
          <a:noFill/>
        </p:spPr>
        <p:txBody>
          <a:bodyPr wrap="none" rtlCol="0">
            <a:spAutoFit/>
          </a:bodyPr>
          <a:lstStyle/>
          <a:p>
            <a:r>
              <a:rPr lang="zh-CN" altLang="en-US" sz="2400" dirty="0"/>
              <a:t>优点：召回率和精确率的调和平均；增加了基于</a:t>
            </a:r>
            <a:r>
              <a:rPr lang="en-US" altLang="zh-CN" sz="2400" dirty="0"/>
              <a:t>WordNet</a:t>
            </a:r>
            <a:r>
              <a:rPr lang="zh-CN" altLang="en-US" sz="2400" dirty="0"/>
              <a:t>的同义词库，解决同义词匹配</a:t>
            </a:r>
            <a:endParaRPr lang="en-US" altLang="zh-CN" sz="2400" dirty="0"/>
          </a:p>
          <a:p>
            <a:r>
              <a:rPr lang="zh-CN" altLang="en-US" sz="2400" dirty="0"/>
              <a:t>缺点：参数过多，计算复杂；需要外部知识源；非语义对应</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5670" y="323468"/>
            <a:ext cx="1017905" cy="452120"/>
          </a:xfrm>
          <a:prstGeom prst="rect">
            <a:avLst/>
          </a:prstGeom>
        </p:spPr>
        <p:txBody>
          <a:bodyPr vert="horz" wrap="square" lIns="0" tIns="12065" rIns="0" bIns="0" rtlCol="0">
            <a:spAutoFit/>
          </a:bodyPr>
          <a:lstStyle/>
          <a:p>
            <a:pPr marL="12700">
              <a:lnSpc>
                <a:spcPct val="100000"/>
              </a:lnSpc>
              <a:spcBef>
                <a:spcPts val="95"/>
              </a:spcBef>
            </a:pPr>
            <a:r>
              <a:rPr lang="en-US" sz="2800" b="1" spc="-5" dirty="0">
                <a:solidFill>
                  <a:srgbClr val="006C39"/>
                </a:solidFill>
                <a:effectLst>
                  <a:outerShdw blurRad="38100" dist="38100" dir="2700000" algn="tl">
                    <a:srgbClr val="000000">
                      <a:alpha val="43137"/>
                    </a:srgbClr>
                  </a:outerShdw>
                </a:effectLst>
                <a:latin typeface="宋体" panose="02010600030101010101" pitchFamily="2" charset="-122"/>
                <a:ea typeface="+mj-ea"/>
              </a:rPr>
              <a:t>CIDEr</a:t>
            </a:r>
          </a:p>
        </p:txBody>
      </p:sp>
      <p:sp>
        <p:nvSpPr>
          <p:cNvPr id="3" name="object 3"/>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FFFFFF"/>
                </a:solidFill>
                <a:latin typeface="Century Gothic"/>
                <a:cs typeface="Century Gothic"/>
              </a:rPr>
              <a:t>2</a:t>
            </a:r>
            <a:endParaRPr sz="3600" dirty="0">
              <a:latin typeface="Century Gothic"/>
              <a:cs typeface="Century Gothic"/>
            </a:endParaRPr>
          </a:p>
        </p:txBody>
      </p:sp>
      <p:sp>
        <p:nvSpPr>
          <p:cNvPr id="23" name="object 23"/>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24</a:t>
            </a:fld>
            <a:endParaRPr spc="-5" dirty="0"/>
          </a:p>
        </p:txBody>
      </p:sp>
      <p:sp>
        <p:nvSpPr>
          <p:cNvPr id="39" name="文本框 38">
            <a:extLst>
              <a:ext uri="{FF2B5EF4-FFF2-40B4-BE49-F238E27FC236}">
                <a16:creationId xmlns:a16="http://schemas.microsoft.com/office/drawing/2014/main" id="{0D38FE26-F582-4794-8EBC-7EBCFE95B914}"/>
              </a:ext>
            </a:extLst>
          </p:cNvPr>
          <p:cNvSpPr txBox="1"/>
          <p:nvPr/>
        </p:nvSpPr>
        <p:spPr>
          <a:xfrm>
            <a:off x="8608121" y="2326939"/>
            <a:ext cx="2886331" cy="461665"/>
          </a:xfrm>
          <a:prstGeom prst="rect">
            <a:avLst/>
          </a:prstGeom>
          <a:noFill/>
        </p:spPr>
        <p:txBody>
          <a:bodyPr wrap="square">
            <a:spAutoFit/>
          </a:bodyPr>
          <a:lstStyle/>
          <a:p>
            <a:r>
              <a:rPr lang="en-US" altLang="zh-CN" sz="2400" dirty="0">
                <a:solidFill>
                  <a:srgbClr val="FF0000"/>
                </a:solidFill>
              </a:rPr>
              <a:t>TF-IDF+</a:t>
            </a:r>
            <a:r>
              <a:rPr lang="zh-CN" altLang="en-US" sz="2400" dirty="0">
                <a:solidFill>
                  <a:srgbClr val="FF0000"/>
                </a:solidFill>
              </a:rPr>
              <a:t>余弦相似度</a:t>
            </a:r>
            <a:endParaRPr lang="zh-CN" altLang="en-US" sz="2400" dirty="0"/>
          </a:p>
        </p:txBody>
      </p:sp>
      <p:pic>
        <p:nvPicPr>
          <p:cNvPr id="43" name="图片 42">
            <a:extLst>
              <a:ext uri="{FF2B5EF4-FFF2-40B4-BE49-F238E27FC236}">
                <a16:creationId xmlns:a16="http://schemas.microsoft.com/office/drawing/2014/main" id="{FB35738E-4017-47C4-96A8-98AB7C1CC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50" y="1631614"/>
            <a:ext cx="5276850" cy="695325"/>
          </a:xfrm>
          <a:prstGeom prst="rect">
            <a:avLst/>
          </a:prstGeom>
        </p:spPr>
      </p:pic>
      <p:pic>
        <p:nvPicPr>
          <p:cNvPr id="45" name="图片 44">
            <a:extLst>
              <a:ext uri="{FF2B5EF4-FFF2-40B4-BE49-F238E27FC236}">
                <a16:creationId xmlns:a16="http://schemas.microsoft.com/office/drawing/2014/main" id="{3A41F3C9-DA08-4D38-844A-F19D6BBCB8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234" y="2326939"/>
            <a:ext cx="6515100" cy="752475"/>
          </a:xfrm>
          <a:prstGeom prst="rect">
            <a:avLst/>
          </a:prstGeom>
        </p:spPr>
      </p:pic>
      <p:pic>
        <p:nvPicPr>
          <p:cNvPr id="47" name="图片 46">
            <a:extLst>
              <a:ext uri="{FF2B5EF4-FFF2-40B4-BE49-F238E27FC236}">
                <a16:creationId xmlns:a16="http://schemas.microsoft.com/office/drawing/2014/main" id="{3AC5BD4F-9100-4E57-8FF8-04EAA1E2C8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6653" y="3093914"/>
            <a:ext cx="6229350" cy="952500"/>
          </a:xfrm>
          <a:prstGeom prst="rect">
            <a:avLst/>
          </a:prstGeom>
        </p:spPr>
      </p:pic>
      <p:sp>
        <p:nvSpPr>
          <p:cNvPr id="48" name="文本框 47">
            <a:extLst>
              <a:ext uri="{FF2B5EF4-FFF2-40B4-BE49-F238E27FC236}">
                <a16:creationId xmlns:a16="http://schemas.microsoft.com/office/drawing/2014/main" id="{2EB482D6-59BD-4D8B-9FDC-FAD908B4E38B}"/>
              </a:ext>
            </a:extLst>
          </p:cNvPr>
          <p:cNvSpPr txBox="1"/>
          <p:nvPr/>
        </p:nvSpPr>
        <p:spPr>
          <a:xfrm>
            <a:off x="1761092" y="4854253"/>
            <a:ext cx="8494633" cy="830997"/>
          </a:xfrm>
          <a:prstGeom prst="rect">
            <a:avLst/>
          </a:prstGeom>
          <a:noFill/>
        </p:spPr>
        <p:txBody>
          <a:bodyPr wrap="none" rtlCol="0">
            <a:spAutoFit/>
          </a:bodyPr>
          <a:lstStyle/>
          <a:p>
            <a:r>
              <a:rPr lang="zh-CN" altLang="en-US" sz="2400" dirty="0"/>
              <a:t>优点：对出现频率不同的单词赋予不同的权重，区分了重要性</a:t>
            </a:r>
            <a:endParaRPr lang="en-US" altLang="zh-CN" sz="2400" dirty="0"/>
          </a:p>
          <a:p>
            <a:r>
              <a:rPr lang="zh-CN" altLang="en-US" sz="2400" dirty="0"/>
              <a:t>缺点：非语义对应</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5670" y="323468"/>
            <a:ext cx="1667130" cy="443070"/>
          </a:xfrm>
          <a:prstGeom prst="rect">
            <a:avLst/>
          </a:prstGeom>
        </p:spPr>
        <p:txBody>
          <a:bodyPr vert="horz" wrap="square" lIns="0" tIns="12065" rIns="0" bIns="0" rtlCol="0">
            <a:spAutoFit/>
          </a:bodyPr>
          <a:lstStyle/>
          <a:p>
            <a:pPr marL="12700" marR="0" lvl="0" indent="0" algn="l" defTabSz="914400" rtl="0" eaLnBrk="1" fontAlgn="auto" latinLnBrk="0" hangingPunct="1">
              <a:spcBef>
                <a:spcPts val="95"/>
              </a:spcBef>
              <a:spcAft>
                <a:spcPts val="0"/>
              </a:spcAft>
              <a:buClrTx/>
              <a:buSzTx/>
              <a:buFontTx/>
              <a:buNone/>
              <a:tabLst/>
              <a:defRPr/>
            </a:pPr>
            <a:r>
              <a:rPr lang="en-US" sz="2800" b="1" spc="-5" dirty="0">
                <a:solidFill>
                  <a:srgbClr val="006C39"/>
                </a:solidFill>
                <a:effectLst>
                  <a:outerShdw blurRad="38100" dist="38100" dir="2700000" algn="tl">
                    <a:srgbClr val="000000">
                      <a:alpha val="43137"/>
                    </a:srgbClr>
                  </a:outerShdw>
                </a:effectLst>
                <a:latin typeface="宋体" panose="02010600030101010101" pitchFamily="2" charset="-122"/>
                <a:ea typeface="+mj-ea"/>
              </a:rPr>
              <a:t>SPICE</a:t>
            </a:r>
          </a:p>
        </p:txBody>
      </p:sp>
      <p:sp>
        <p:nvSpPr>
          <p:cNvPr id="3" name="object 3"/>
          <p:cNvSpPr txBox="1"/>
          <p:nvPr/>
        </p:nvSpPr>
        <p:spPr>
          <a:xfrm>
            <a:off x="702055" y="260730"/>
            <a:ext cx="281940" cy="57404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a:ea typeface="+mn-ea"/>
                <a:cs typeface="Century Gothic"/>
              </a:rPr>
              <a:t>2</a:t>
            </a:r>
            <a:endParaRPr kumimoji="0" sz="3600" b="0" i="0" u="none" strike="noStrike" kern="1200" cap="none" spc="0" normalizeH="0" baseline="0" noProof="0" dirty="0">
              <a:ln>
                <a:noFill/>
              </a:ln>
              <a:solidFill>
                <a:prstClr val="black"/>
              </a:solidFill>
              <a:effectLst/>
              <a:uLnTx/>
              <a:uFillTx/>
              <a:latin typeface="Century Gothic"/>
              <a:ea typeface="+mn-ea"/>
              <a:cs typeface="Century Gothic"/>
            </a:endParaRPr>
          </a:p>
        </p:txBody>
      </p:sp>
      <p:sp>
        <p:nvSpPr>
          <p:cNvPr id="23" name="object 23"/>
          <p:cNvSpPr txBox="1">
            <a:spLocks noGrp="1"/>
          </p:cNvSpPr>
          <p:nvPr>
            <p:ph type="sldNum" sz="quarter" idx="7"/>
          </p:nvPr>
        </p:nvSpPr>
        <p:spPr>
          <a:xfrm>
            <a:off x="11352530" y="6370208"/>
            <a:ext cx="314325" cy="270587"/>
          </a:xfrm>
          <a:prstGeom prst="rect">
            <a:avLst/>
          </a:prstGeom>
        </p:spPr>
        <p:txBody>
          <a:bodyPr vert="horz" wrap="square" lIns="0" tIns="24130" rIns="0" bIns="0" rtlCol="0">
            <a:spAutoFit/>
          </a:bodyPr>
          <a:lstStyle/>
          <a:p>
            <a:pPr marL="38100" marR="0" lvl="0" indent="0" algn="l" defTabSz="914400" rtl="0" eaLnBrk="1" fontAlgn="auto" latinLnBrk="0" hangingPunct="1">
              <a:lnSpc>
                <a:spcPct val="100000"/>
              </a:lnSpc>
              <a:spcBef>
                <a:spcPts val="190"/>
              </a:spcBef>
              <a:spcAft>
                <a:spcPts val="0"/>
              </a:spcAft>
              <a:buClrTx/>
              <a:buSzTx/>
              <a:buFontTx/>
              <a:buNone/>
              <a:tabLst/>
              <a:defRPr/>
            </a:pPr>
            <a:fld id="{81D60167-4931-47E6-BA6A-407CBD079E47}" type="slidenum">
              <a:rPr kumimoji="0" lang="en-US" altLang="zh-CN" sz="1600" b="0" i="0" u="none" strike="noStrike" kern="1200" cap="none" spc="-5" normalizeH="0" baseline="0" noProof="0" dirty="0">
                <a:ln>
                  <a:noFill/>
                </a:ln>
                <a:solidFill>
                  <a:srgbClr val="F1F1F1"/>
                </a:solidFill>
                <a:effectLst/>
                <a:uLnTx/>
                <a:uFillTx/>
                <a:ea typeface="+mn-ea"/>
              </a:rPr>
              <a:pPr marL="38100" marR="0" lvl="0" indent="0" algn="l" defTabSz="914400" rtl="0" eaLnBrk="1" fontAlgn="auto" latinLnBrk="0" hangingPunct="1">
                <a:lnSpc>
                  <a:spcPct val="100000"/>
                </a:lnSpc>
                <a:spcBef>
                  <a:spcPts val="190"/>
                </a:spcBef>
                <a:spcAft>
                  <a:spcPts val="0"/>
                </a:spcAft>
                <a:buClrTx/>
                <a:buSzTx/>
                <a:buFontTx/>
                <a:buNone/>
                <a:tabLst/>
                <a:defRPr/>
              </a:pPr>
              <a:t>25</a:t>
            </a:fld>
            <a:endParaRPr kumimoji="0" lang="zh-CN" altLang="en-US" sz="1600" b="0" i="0" u="none" strike="noStrike" kern="1200" cap="none" spc="-5" normalizeH="0" baseline="0" noProof="0">
              <a:ln>
                <a:noFill/>
              </a:ln>
              <a:solidFill>
                <a:srgbClr val="F1F1F1"/>
              </a:solidFill>
              <a:effectLst/>
              <a:uLnTx/>
              <a:uFillTx/>
              <a:ea typeface="+mn-ea"/>
            </a:endParaRPr>
          </a:p>
        </p:txBody>
      </p:sp>
      <p:pic>
        <p:nvPicPr>
          <p:cNvPr id="28" name="图片 27">
            <a:extLst>
              <a:ext uri="{FF2B5EF4-FFF2-40B4-BE49-F238E27FC236}">
                <a16:creationId xmlns:a16="http://schemas.microsoft.com/office/drawing/2014/main" id="{AC37B90D-90C9-4271-A839-C34A9A84E56A}"/>
              </a:ext>
            </a:extLst>
          </p:cNvPr>
          <p:cNvPicPr>
            <a:picLocks noChangeAspect="1"/>
          </p:cNvPicPr>
          <p:nvPr/>
        </p:nvPicPr>
        <p:blipFill>
          <a:blip r:embed="rId2"/>
          <a:stretch>
            <a:fillRect/>
          </a:stretch>
        </p:blipFill>
        <p:spPr>
          <a:xfrm>
            <a:off x="2228850" y="1143000"/>
            <a:ext cx="7734300" cy="4724400"/>
          </a:xfrm>
          <a:prstGeom prst="rect">
            <a:avLst/>
          </a:prstGeom>
        </p:spPr>
      </p:pic>
    </p:spTree>
    <p:extLst>
      <p:ext uri="{BB962C8B-B14F-4D97-AF65-F5344CB8AC3E}">
        <p14:creationId xmlns:p14="http://schemas.microsoft.com/office/powerpoint/2010/main" val="22235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5670" y="323468"/>
            <a:ext cx="1667130" cy="443070"/>
          </a:xfrm>
          <a:prstGeom prst="rect">
            <a:avLst/>
          </a:prstGeom>
        </p:spPr>
        <p:txBody>
          <a:bodyPr vert="horz" wrap="square" lIns="0" tIns="12065" rIns="0" bIns="0" rtlCol="0">
            <a:spAutoFit/>
          </a:bodyPr>
          <a:lstStyle/>
          <a:p>
            <a:pPr marL="12700" marR="0" lvl="0" indent="0" algn="l" defTabSz="914400" rtl="0" eaLnBrk="1" fontAlgn="auto" latinLnBrk="0" hangingPunct="1">
              <a:spcBef>
                <a:spcPts val="95"/>
              </a:spcBef>
              <a:spcAft>
                <a:spcPts val="0"/>
              </a:spcAft>
              <a:buClrTx/>
              <a:buSzTx/>
              <a:buFontTx/>
              <a:buNone/>
              <a:tabLst/>
              <a:defRPr/>
            </a:pPr>
            <a:r>
              <a:rPr lang="en-US" sz="2800" b="1" spc="-5" dirty="0">
                <a:solidFill>
                  <a:srgbClr val="006C39"/>
                </a:solidFill>
                <a:effectLst>
                  <a:outerShdw blurRad="38100" dist="38100" dir="2700000" algn="tl">
                    <a:srgbClr val="000000">
                      <a:alpha val="43137"/>
                    </a:srgbClr>
                  </a:outerShdw>
                </a:effectLst>
                <a:latin typeface="宋体" panose="02010600030101010101" pitchFamily="2" charset="-122"/>
                <a:ea typeface="+mj-ea"/>
              </a:rPr>
              <a:t>SPICE</a:t>
            </a:r>
          </a:p>
        </p:txBody>
      </p:sp>
      <p:sp>
        <p:nvSpPr>
          <p:cNvPr id="3" name="object 3"/>
          <p:cNvSpPr txBox="1"/>
          <p:nvPr/>
        </p:nvSpPr>
        <p:spPr>
          <a:xfrm>
            <a:off x="702055" y="260730"/>
            <a:ext cx="281940" cy="57404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entury Gothic"/>
                <a:ea typeface="+mn-ea"/>
                <a:cs typeface="Century Gothic"/>
              </a:rPr>
              <a:t>2</a:t>
            </a:r>
            <a:endParaRPr kumimoji="0" sz="3600" b="0" i="0" u="none" strike="noStrike" kern="1200" cap="none" spc="0" normalizeH="0" baseline="0" noProof="0" dirty="0">
              <a:ln>
                <a:noFill/>
              </a:ln>
              <a:solidFill>
                <a:prstClr val="black"/>
              </a:solidFill>
              <a:effectLst/>
              <a:uLnTx/>
              <a:uFillTx/>
              <a:latin typeface="Century Gothic"/>
              <a:ea typeface="+mn-ea"/>
              <a:cs typeface="Century Gothic"/>
            </a:endParaRPr>
          </a:p>
        </p:txBody>
      </p:sp>
      <p:sp>
        <p:nvSpPr>
          <p:cNvPr id="23" name="object 23"/>
          <p:cNvSpPr txBox="1">
            <a:spLocks noGrp="1"/>
          </p:cNvSpPr>
          <p:nvPr>
            <p:ph type="sldNum" sz="quarter" idx="7"/>
          </p:nvPr>
        </p:nvSpPr>
        <p:spPr>
          <a:xfrm>
            <a:off x="11352530" y="6370208"/>
            <a:ext cx="314325" cy="270587"/>
          </a:xfrm>
          <a:prstGeom prst="rect">
            <a:avLst/>
          </a:prstGeom>
        </p:spPr>
        <p:txBody>
          <a:bodyPr vert="horz" wrap="square" lIns="0" tIns="24130" rIns="0" bIns="0" rtlCol="0">
            <a:spAutoFit/>
          </a:bodyPr>
          <a:lstStyle/>
          <a:p>
            <a:pPr marL="38100" marR="0" lvl="0" indent="0" algn="l" defTabSz="914400" rtl="0" eaLnBrk="1" fontAlgn="auto" latinLnBrk="0" hangingPunct="1">
              <a:lnSpc>
                <a:spcPct val="100000"/>
              </a:lnSpc>
              <a:spcBef>
                <a:spcPts val="190"/>
              </a:spcBef>
              <a:spcAft>
                <a:spcPts val="0"/>
              </a:spcAft>
              <a:buClrTx/>
              <a:buSzTx/>
              <a:buFontTx/>
              <a:buNone/>
              <a:tabLst/>
              <a:defRPr/>
            </a:pPr>
            <a:fld id="{81D60167-4931-47E6-BA6A-407CBD079E47}" type="slidenum">
              <a:rPr kumimoji="0" lang="en-US" altLang="zh-CN" sz="1600" b="0" i="0" u="none" strike="noStrike" kern="1200" cap="none" spc="-5" normalizeH="0" baseline="0" noProof="0" dirty="0">
                <a:ln>
                  <a:noFill/>
                </a:ln>
                <a:solidFill>
                  <a:srgbClr val="F1F1F1"/>
                </a:solidFill>
                <a:effectLst/>
                <a:uLnTx/>
                <a:uFillTx/>
                <a:ea typeface="+mn-ea"/>
              </a:rPr>
              <a:pPr marL="38100" marR="0" lvl="0" indent="0" algn="l" defTabSz="914400" rtl="0" eaLnBrk="1" fontAlgn="auto" latinLnBrk="0" hangingPunct="1">
                <a:lnSpc>
                  <a:spcPct val="100000"/>
                </a:lnSpc>
                <a:spcBef>
                  <a:spcPts val="190"/>
                </a:spcBef>
                <a:spcAft>
                  <a:spcPts val="0"/>
                </a:spcAft>
                <a:buClrTx/>
                <a:buSzTx/>
                <a:buFontTx/>
                <a:buNone/>
                <a:tabLst/>
                <a:defRPr/>
              </a:pPr>
              <a:t>26</a:t>
            </a:fld>
            <a:endParaRPr kumimoji="0" lang="zh-CN" altLang="en-US" sz="1600" b="0" i="0" u="none" strike="noStrike" kern="1200" cap="none" spc="-5" normalizeH="0" baseline="0" noProof="0">
              <a:ln>
                <a:noFill/>
              </a:ln>
              <a:solidFill>
                <a:srgbClr val="F1F1F1"/>
              </a:solidFill>
              <a:effectLst/>
              <a:uLnTx/>
              <a:uFillTx/>
              <a:ea typeface="+mn-ea"/>
            </a:endParaRPr>
          </a:p>
        </p:txBody>
      </p:sp>
      <p:pic>
        <p:nvPicPr>
          <p:cNvPr id="11" name="图片 10">
            <a:extLst>
              <a:ext uri="{FF2B5EF4-FFF2-40B4-BE49-F238E27FC236}">
                <a16:creationId xmlns:a16="http://schemas.microsoft.com/office/drawing/2014/main" id="{687D39B0-9382-4E25-B99F-4EF11CF2C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968" y="2316797"/>
            <a:ext cx="4662048" cy="1147763"/>
          </a:xfrm>
          <a:prstGeom prst="rect">
            <a:avLst/>
          </a:prstGeom>
        </p:spPr>
      </p:pic>
      <p:pic>
        <p:nvPicPr>
          <p:cNvPr id="13" name="图片 12">
            <a:extLst>
              <a:ext uri="{FF2B5EF4-FFF2-40B4-BE49-F238E27FC236}">
                <a16:creationId xmlns:a16="http://schemas.microsoft.com/office/drawing/2014/main" id="{FE663738-DF57-4B72-A84A-A8AFBCAA63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332" y="3464560"/>
            <a:ext cx="4453320" cy="1147763"/>
          </a:xfrm>
          <a:prstGeom prst="rect">
            <a:avLst/>
          </a:prstGeom>
        </p:spPr>
      </p:pic>
      <p:pic>
        <p:nvPicPr>
          <p:cNvPr id="15" name="图片 14">
            <a:extLst>
              <a:ext uri="{FF2B5EF4-FFF2-40B4-BE49-F238E27FC236}">
                <a16:creationId xmlns:a16="http://schemas.microsoft.com/office/drawing/2014/main" id="{7BF6D812-E50C-4AF5-8214-B05A00B65C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8097" y="1338980"/>
            <a:ext cx="6815806" cy="946307"/>
          </a:xfrm>
          <a:prstGeom prst="rect">
            <a:avLst/>
          </a:prstGeom>
        </p:spPr>
      </p:pic>
      <p:sp>
        <p:nvSpPr>
          <p:cNvPr id="16" name="文本框 15">
            <a:extLst>
              <a:ext uri="{FF2B5EF4-FFF2-40B4-BE49-F238E27FC236}">
                <a16:creationId xmlns:a16="http://schemas.microsoft.com/office/drawing/2014/main" id="{338035C3-6BEF-467C-AB3B-5C8F0313C44E}"/>
              </a:ext>
            </a:extLst>
          </p:cNvPr>
          <p:cNvSpPr txBox="1"/>
          <p:nvPr/>
        </p:nvSpPr>
        <p:spPr>
          <a:xfrm>
            <a:off x="1685670" y="4876800"/>
            <a:ext cx="4801314" cy="830997"/>
          </a:xfrm>
          <a:prstGeom prst="rect">
            <a:avLst/>
          </a:prstGeom>
          <a:noFill/>
        </p:spPr>
        <p:txBody>
          <a:bodyPr wrap="none" rtlCol="0">
            <a:spAutoFit/>
          </a:bodyPr>
          <a:lstStyle/>
          <a:p>
            <a:r>
              <a:rPr lang="zh-CN" altLang="en-US" sz="2400" dirty="0"/>
              <a:t>优点：基于图的语义表示</a:t>
            </a:r>
            <a:endParaRPr lang="en-US" altLang="zh-CN" sz="2400" dirty="0"/>
          </a:p>
          <a:p>
            <a:r>
              <a:rPr lang="zh-CN" altLang="en-US" sz="2400" dirty="0"/>
              <a:t>缺点：不能准确判断语法结构错误</a:t>
            </a:r>
          </a:p>
        </p:txBody>
      </p:sp>
    </p:spTree>
    <p:extLst>
      <p:ext uri="{BB962C8B-B14F-4D97-AF65-F5344CB8AC3E}">
        <p14:creationId xmlns:p14="http://schemas.microsoft.com/office/powerpoint/2010/main" val="498752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670" y="323468"/>
            <a:ext cx="4351020" cy="443070"/>
          </a:xfrm>
          <a:prstGeom prst="rect">
            <a:avLst/>
          </a:prstGeom>
        </p:spPr>
        <p:txBody>
          <a:bodyPr vert="horz" wrap="square" lIns="0" tIns="12065" rIns="0" bIns="0" rtlCol="0">
            <a:spAutoFit/>
          </a:bodyPr>
          <a:lstStyle/>
          <a:p>
            <a:pPr marL="12700">
              <a:spcBef>
                <a:spcPts val="95"/>
              </a:spcBef>
            </a:pPr>
            <a:r>
              <a:rPr lang="zh-CN" altLang="en-US" sz="2800" b="1" spc="-5" dirty="0">
                <a:solidFill>
                  <a:srgbClr val="006C39"/>
                </a:solidFill>
                <a:effectLst>
                  <a:outerShdw blurRad="38100" dist="38100" dir="2700000" algn="tl">
                    <a:srgbClr val="000000">
                      <a:alpha val="43137"/>
                    </a:srgbClr>
                  </a:outerShdw>
                </a:effectLst>
              </a:rPr>
              <a:t>早期算法</a:t>
            </a:r>
          </a:p>
        </p:txBody>
      </p:sp>
      <p:sp>
        <p:nvSpPr>
          <p:cNvPr id="3" name="object 3"/>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FFFFFF"/>
                </a:solidFill>
                <a:latin typeface="Century Gothic"/>
                <a:cs typeface="Century Gothic"/>
              </a:rPr>
              <a:t>2</a:t>
            </a:r>
            <a:endParaRPr sz="3600">
              <a:latin typeface="Century Gothic"/>
              <a:cs typeface="Century Gothic"/>
            </a:endParaRPr>
          </a:p>
        </p:txBody>
      </p:sp>
      <p:sp>
        <p:nvSpPr>
          <p:cNvPr id="4" name="object 4"/>
          <p:cNvSpPr txBox="1"/>
          <p:nvPr/>
        </p:nvSpPr>
        <p:spPr>
          <a:xfrm>
            <a:off x="1390936" y="1409891"/>
            <a:ext cx="4029331" cy="505908"/>
          </a:xfrm>
          <a:prstGeom prst="rect">
            <a:avLst/>
          </a:prstGeom>
        </p:spPr>
        <p:txBody>
          <a:bodyPr vert="horz" wrap="square" lIns="0" tIns="13335" rIns="0" bIns="0" rtlCol="0">
            <a:spAutoFit/>
          </a:bodyPr>
          <a:lstStyle/>
          <a:p>
            <a:pPr marL="12700">
              <a:lnSpc>
                <a:spcPct val="100000"/>
              </a:lnSpc>
              <a:spcBef>
                <a:spcPts val="105"/>
              </a:spcBef>
            </a:pPr>
            <a:r>
              <a:rPr lang="zh-CN" altLang="en-US" sz="2800">
                <a:solidFill>
                  <a:srgbClr val="511F05"/>
                </a:solidFill>
                <a:latin typeface="宋体" panose="02010600030101010101" pitchFamily="2" charset="-122"/>
                <a:cs typeface="微软雅黑"/>
              </a:rPr>
              <a:t>基于</a:t>
            </a:r>
            <a:r>
              <a:rPr lang="zh-CN" altLang="en-US" sz="3200" b="1">
                <a:solidFill>
                  <a:srgbClr val="511F05"/>
                </a:solidFill>
                <a:latin typeface="宋体" panose="02010600030101010101" pitchFamily="2" charset="-122"/>
                <a:cs typeface="微软雅黑"/>
              </a:rPr>
              <a:t>模板</a:t>
            </a:r>
            <a:r>
              <a:rPr lang="zh-CN" altLang="en-US" sz="2800">
                <a:solidFill>
                  <a:srgbClr val="511F05"/>
                </a:solidFill>
                <a:latin typeface="宋体" panose="02010600030101010101" pitchFamily="2" charset="-122"/>
                <a:cs typeface="微软雅黑"/>
              </a:rPr>
              <a:t>的图像描述方法</a:t>
            </a:r>
            <a:endParaRPr lang="zh-CN" altLang="en-US" sz="2800">
              <a:latin typeface="宋体" panose="02010600030101010101" pitchFamily="2" charset="-122"/>
              <a:cs typeface="微软雅黑"/>
            </a:endParaRPr>
          </a:p>
        </p:txBody>
      </p:sp>
      <p:sp>
        <p:nvSpPr>
          <p:cNvPr id="6" name="object 6"/>
          <p:cNvSpPr txBox="1"/>
          <p:nvPr/>
        </p:nvSpPr>
        <p:spPr>
          <a:xfrm>
            <a:off x="6789017" y="1409891"/>
            <a:ext cx="4201066" cy="505908"/>
          </a:xfrm>
          <a:prstGeom prst="rect">
            <a:avLst/>
          </a:prstGeom>
        </p:spPr>
        <p:txBody>
          <a:bodyPr vert="horz" wrap="square" lIns="0" tIns="13335" rIns="0" bIns="0" rtlCol="0">
            <a:spAutoFit/>
          </a:bodyPr>
          <a:lstStyle/>
          <a:p>
            <a:pPr marL="12700">
              <a:lnSpc>
                <a:spcPct val="100000"/>
              </a:lnSpc>
              <a:spcBef>
                <a:spcPts val="105"/>
              </a:spcBef>
            </a:pPr>
            <a:r>
              <a:rPr lang="zh-CN" altLang="en-US" sz="2800">
                <a:solidFill>
                  <a:srgbClr val="511F05"/>
                </a:solidFill>
                <a:latin typeface="宋体" panose="02010600030101010101" pitchFamily="2" charset="-122"/>
                <a:cs typeface="微软雅黑"/>
              </a:rPr>
              <a:t>基于</a:t>
            </a:r>
            <a:r>
              <a:rPr lang="zh-CN" altLang="en-US" sz="3200" b="1">
                <a:solidFill>
                  <a:srgbClr val="511F05"/>
                </a:solidFill>
                <a:latin typeface="宋体" panose="02010600030101010101" pitchFamily="2" charset="-122"/>
                <a:cs typeface="微软雅黑"/>
              </a:rPr>
              <a:t>检索</a:t>
            </a:r>
            <a:r>
              <a:rPr lang="zh-CN" altLang="en-US" sz="2800">
                <a:solidFill>
                  <a:srgbClr val="511F05"/>
                </a:solidFill>
                <a:latin typeface="宋体" panose="02010600030101010101" pitchFamily="2" charset="-122"/>
                <a:cs typeface="微软雅黑"/>
              </a:rPr>
              <a:t>的图像描述方法</a:t>
            </a:r>
            <a:endParaRPr lang="zh-CN" altLang="en-US" sz="2800">
              <a:latin typeface="宋体" panose="02010600030101010101" pitchFamily="2" charset="-122"/>
              <a:cs typeface="微软雅黑"/>
            </a:endParaRPr>
          </a:p>
        </p:txBody>
      </p:sp>
      <p:pic>
        <p:nvPicPr>
          <p:cNvPr id="7" name="object 7"/>
          <p:cNvPicPr/>
          <p:nvPr/>
        </p:nvPicPr>
        <p:blipFill>
          <a:blip r:embed="rId3" cstate="print"/>
          <a:stretch>
            <a:fillRect/>
          </a:stretch>
        </p:blipFill>
        <p:spPr>
          <a:xfrm>
            <a:off x="6096000" y="2462085"/>
            <a:ext cx="6003020" cy="1905329"/>
          </a:xfrm>
          <a:prstGeom prst="rect">
            <a:avLst/>
          </a:prstGeom>
        </p:spPr>
      </p:pic>
      <p:sp>
        <p:nvSpPr>
          <p:cNvPr id="8" name="object 8"/>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27</a:t>
            </a:fld>
            <a:endParaRPr spc="-5" dirty="0"/>
          </a:p>
        </p:txBody>
      </p:sp>
      <p:pic>
        <p:nvPicPr>
          <p:cNvPr id="10" name="图片 9">
            <a:extLst>
              <a:ext uri="{FF2B5EF4-FFF2-40B4-BE49-F238E27FC236}">
                <a16:creationId xmlns:a16="http://schemas.microsoft.com/office/drawing/2014/main" id="{C5A20119-B58E-4E12-954E-E573460C5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2032889"/>
            <a:ext cx="5628770" cy="2704268"/>
          </a:xfrm>
          <a:prstGeom prst="rect">
            <a:avLst/>
          </a:prstGeom>
        </p:spPr>
      </p:pic>
      <p:sp>
        <p:nvSpPr>
          <p:cNvPr id="11" name="文本框 10">
            <a:extLst>
              <a:ext uri="{FF2B5EF4-FFF2-40B4-BE49-F238E27FC236}">
                <a16:creationId xmlns:a16="http://schemas.microsoft.com/office/drawing/2014/main" id="{5CA23595-D5A0-498D-8935-FB0A56589881}"/>
              </a:ext>
            </a:extLst>
          </p:cNvPr>
          <p:cNvSpPr txBox="1"/>
          <p:nvPr/>
        </p:nvSpPr>
        <p:spPr>
          <a:xfrm>
            <a:off x="5265186" y="5107201"/>
            <a:ext cx="5211683" cy="523220"/>
          </a:xfrm>
          <a:prstGeom prst="rect">
            <a:avLst/>
          </a:prstGeom>
          <a:noFill/>
        </p:spPr>
        <p:txBody>
          <a:bodyPr wrap="none" rtlCol="0">
            <a:spAutoFit/>
          </a:bodyPr>
          <a:lstStyle/>
          <a:p>
            <a:pPr algn="r"/>
            <a:r>
              <a:rPr lang="zh-CN" altLang="en-US" sz="2800">
                <a:latin typeface="Times New Roman" panose="02020603050405020304" pitchFamily="18" charset="0"/>
              </a:rPr>
              <a:t>存在种种问题，表现并不好</a:t>
            </a:r>
            <a:r>
              <a:rPr lang="en-US" altLang="zh-CN" sz="2800">
                <a:latin typeface="Times New Roman" panose="02020603050405020304" pitchFamily="18" charset="0"/>
              </a:rPr>
              <a:t>……</a:t>
            </a:r>
            <a:endParaRPr lang="zh-CN" altLang="en-US" sz="2800">
              <a:latin typeface="Times New Roman" panose="02020603050405020304" pitchFamily="18" charset="0"/>
            </a:endParaRPr>
          </a:p>
        </p:txBody>
      </p:sp>
    </p:spTree>
    <p:extLst>
      <p:ext uri="{BB962C8B-B14F-4D97-AF65-F5344CB8AC3E}">
        <p14:creationId xmlns:p14="http://schemas.microsoft.com/office/powerpoint/2010/main" val="1325019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5400" y="3374009"/>
            <a:ext cx="9791700" cy="2758440"/>
          </a:xfrm>
          <a:prstGeom prst="rect">
            <a:avLst/>
          </a:prstGeom>
        </p:spPr>
      </p:pic>
      <p:sp>
        <p:nvSpPr>
          <p:cNvPr id="3" name="object 3"/>
          <p:cNvSpPr txBox="1">
            <a:spLocks noGrp="1"/>
          </p:cNvSpPr>
          <p:nvPr>
            <p:ph type="title"/>
          </p:nvPr>
        </p:nvSpPr>
        <p:spPr>
          <a:xfrm>
            <a:off x="4608957" y="4056634"/>
            <a:ext cx="2790825" cy="689932"/>
          </a:xfrm>
          <a:prstGeom prst="rect">
            <a:avLst/>
          </a:prstGeom>
        </p:spPr>
        <p:txBody>
          <a:bodyPr vert="horz" wrap="square" lIns="0" tIns="12700" rIns="0" bIns="0" rtlCol="0">
            <a:spAutoFit/>
          </a:bodyPr>
          <a:lstStyle/>
          <a:p>
            <a:pPr marL="12700">
              <a:lnSpc>
                <a:spcPct val="100000"/>
              </a:lnSpc>
              <a:spcBef>
                <a:spcPts val="100"/>
              </a:spcBef>
            </a:pPr>
            <a:r>
              <a:rPr lang="zh-CN" altLang="en-US" sz="4400">
                <a:latin typeface="Microsoft YaHei UI" panose="020B0503020204020204" pitchFamily="34" charset="-122"/>
                <a:ea typeface="Microsoft YaHei UI" panose="020B0503020204020204" pitchFamily="34" charset="-122"/>
                <a:cs typeface="Arial"/>
              </a:rPr>
              <a:t>经典综述</a:t>
            </a:r>
            <a:endParaRPr sz="4400" dirty="0">
              <a:latin typeface="Arial"/>
              <a:cs typeface="Arial"/>
            </a:endParaRPr>
          </a:p>
        </p:txBody>
      </p:sp>
      <p:grpSp>
        <p:nvGrpSpPr>
          <p:cNvPr id="4" name="object 4"/>
          <p:cNvGrpSpPr/>
          <p:nvPr/>
        </p:nvGrpSpPr>
        <p:grpSpPr>
          <a:xfrm>
            <a:off x="2269744" y="3930267"/>
            <a:ext cx="1536622" cy="1785226"/>
            <a:chOff x="2222324" y="3896995"/>
            <a:chExt cx="1536622" cy="1785226"/>
          </a:xfrm>
        </p:grpSpPr>
        <p:sp>
          <p:nvSpPr>
            <p:cNvPr id="5" name="object 5"/>
            <p:cNvSpPr/>
            <p:nvPr/>
          </p:nvSpPr>
          <p:spPr>
            <a:xfrm>
              <a:off x="2222324" y="3896995"/>
              <a:ext cx="832485" cy="1248410"/>
            </a:xfrm>
            <a:custGeom>
              <a:avLst/>
              <a:gdLst/>
              <a:ahLst/>
              <a:cxnLst/>
              <a:rect l="l" t="t" r="r" b="b"/>
              <a:pathLst>
                <a:path w="832485" h="1248410">
                  <a:moveTo>
                    <a:pt x="832025" y="0"/>
                  </a:moveTo>
                  <a:lnTo>
                    <a:pt x="783456" y="1419"/>
                  </a:lnTo>
                  <a:lnTo>
                    <a:pt x="735195" y="5657"/>
                  </a:lnTo>
                  <a:lnTo>
                    <a:pt x="687363" y="12681"/>
                  </a:lnTo>
                  <a:lnTo>
                    <a:pt x="640079" y="22457"/>
                  </a:lnTo>
                  <a:lnTo>
                    <a:pt x="593465" y="34955"/>
                  </a:lnTo>
                  <a:lnTo>
                    <a:pt x="547639" y="50141"/>
                  </a:lnTo>
                  <a:lnTo>
                    <a:pt x="502723" y="67983"/>
                  </a:lnTo>
                  <a:lnTo>
                    <a:pt x="458837" y="88449"/>
                  </a:lnTo>
                  <a:lnTo>
                    <a:pt x="416100" y="111505"/>
                  </a:lnTo>
                  <a:lnTo>
                    <a:pt x="374462" y="137171"/>
                  </a:lnTo>
                  <a:lnTo>
                    <a:pt x="334855" y="164865"/>
                  </a:lnTo>
                  <a:lnTo>
                    <a:pt x="297308" y="194481"/>
                  </a:lnTo>
                  <a:lnTo>
                    <a:pt x="261850" y="225913"/>
                  </a:lnTo>
                  <a:lnTo>
                    <a:pt x="228510" y="259054"/>
                  </a:lnTo>
                  <a:lnTo>
                    <a:pt x="197315" y="293797"/>
                  </a:lnTo>
                  <a:lnTo>
                    <a:pt x="168294" y="330037"/>
                  </a:lnTo>
                  <a:lnTo>
                    <a:pt x="141475" y="367666"/>
                  </a:lnTo>
                  <a:lnTo>
                    <a:pt x="116888" y="406577"/>
                  </a:lnTo>
                  <a:lnTo>
                    <a:pt x="94561" y="446665"/>
                  </a:lnTo>
                  <a:lnTo>
                    <a:pt x="74521" y="487823"/>
                  </a:lnTo>
                  <a:lnTo>
                    <a:pt x="56798" y="529943"/>
                  </a:lnTo>
                  <a:lnTo>
                    <a:pt x="41421" y="572921"/>
                  </a:lnTo>
                  <a:lnTo>
                    <a:pt x="28417" y="616648"/>
                  </a:lnTo>
                  <a:lnTo>
                    <a:pt x="17815" y="661019"/>
                  </a:lnTo>
                  <a:lnTo>
                    <a:pt x="9644" y="705926"/>
                  </a:lnTo>
                  <a:lnTo>
                    <a:pt x="3932" y="751264"/>
                  </a:lnTo>
                  <a:lnTo>
                    <a:pt x="708" y="796926"/>
                  </a:lnTo>
                  <a:lnTo>
                    <a:pt x="0" y="842804"/>
                  </a:lnTo>
                  <a:lnTo>
                    <a:pt x="1836" y="888794"/>
                  </a:lnTo>
                  <a:lnTo>
                    <a:pt x="6246" y="934787"/>
                  </a:lnTo>
                  <a:lnTo>
                    <a:pt x="13257" y="980678"/>
                  </a:lnTo>
                  <a:lnTo>
                    <a:pt x="22898" y="1026359"/>
                  </a:lnTo>
                  <a:lnTo>
                    <a:pt x="35198" y="1071725"/>
                  </a:lnTo>
                  <a:lnTo>
                    <a:pt x="50185" y="1116669"/>
                  </a:lnTo>
                  <a:lnTo>
                    <a:pt x="67888" y="1161084"/>
                  </a:lnTo>
                  <a:lnTo>
                    <a:pt x="88335" y="1204864"/>
                  </a:lnTo>
                  <a:lnTo>
                    <a:pt x="111554" y="1247902"/>
                  </a:lnTo>
                  <a:lnTo>
                    <a:pt x="183563" y="1206372"/>
                  </a:lnTo>
                  <a:lnTo>
                    <a:pt x="160401" y="1162969"/>
                  </a:lnTo>
                  <a:lnTo>
                    <a:pt x="140187" y="1118298"/>
                  </a:lnTo>
                  <a:lnTo>
                    <a:pt x="122964" y="1072508"/>
                  </a:lnTo>
                  <a:lnTo>
                    <a:pt x="108776" y="1025747"/>
                  </a:lnTo>
                  <a:lnTo>
                    <a:pt x="97666" y="978164"/>
                  </a:lnTo>
                  <a:lnTo>
                    <a:pt x="89677" y="929909"/>
                  </a:lnTo>
                  <a:lnTo>
                    <a:pt x="84851" y="881130"/>
                  </a:lnTo>
                  <a:lnTo>
                    <a:pt x="83233" y="831976"/>
                  </a:lnTo>
                  <a:lnTo>
                    <a:pt x="84707" y="784625"/>
                  </a:lnTo>
                  <a:lnTo>
                    <a:pt x="89068" y="738056"/>
                  </a:lnTo>
                  <a:lnTo>
                    <a:pt x="96230" y="692357"/>
                  </a:lnTo>
                  <a:lnTo>
                    <a:pt x="106104" y="647616"/>
                  </a:lnTo>
                  <a:lnTo>
                    <a:pt x="118603" y="603920"/>
                  </a:lnTo>
                  <a:lnTo>
                    <a:pt x="133640" y="561357"/>
                  </a:lnTo>
                  <a:lnTo>
                    <a:pt x="151125" y="520014"/>
                  </a:lnTo>
                  <a:lnTo>
                    <a:pt x="170973" y="479981"/>
                  </a:lnTo>
                  <a:lnTo>
                    <a:pt x="193094" y="441344"/>
                  </a:lnTo>
                  <a:lnTo>
                    <a:pt x="217401" y="404191"/>
                  </a:lnTo>
                  <a:lnTo>
                    <a:pt x="243807" y="368609"/>
                  </a:lnTo>
                  <a:lnTo>
                    <a:pt x="272223" y="334688"/>
                  </a:lnTo>
                  <a:lnTo>
                    <a:pt x="302562" y="302513"/>
                  </a:lnTo>
                  <a:lnTo>
                    <a:pt x="334737" y="272174"/>
                  </a:lnTo>
                  <a:lnTo>
                    <a:pt x="368658" y="243758"/>
                  </a:lnTo>
                  <a:lnTo>
                    <a:pt x="404239" y="217352"/>
                  </a:lnTo>
                  <a:lnTo>
                    <a:pt x="441392" y="193045"/>
                  </a:lnTo>
                  <a:lnTo>
                    <a:pt x="480030" y="170924"/>
                  </a:lnTo>
                  <a:lnTo>
                    <a:pt x="520063" y="151077"/>
                  </a:lnTo>
                  <a:lnTo>
                    <a:pt x="561405" y="133591"/>
                  </a:lnTo>
                  <a:lnTo>
                    <a:pt x="603968" y="118555"/>
                  </a:lnTo>
                  <a:lnTo>
                    <a:pt x="647665" y="106055"/>
                  </a:lnTo>
                  <a:lnTo>
                    <a:pt x="692406" y="96181"/>
                  </a:lnTo>
                  <a:lnTo>
                    <a:pt x="738105" y="89019"/>
                  </a:lnTo>
                  <a:lnTo>
                    <a:pt x="784674" y="84658"/>
                  </a:lnTo>
                  <a:lnTo>
                    <a:pt x="832025" y="83184"/>
                  </a:lnTo>
                  <a:lnTo>
                    <a:pt x="832025"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6" name="object 6"/>
            <p:cNvPicPr/>
            <p:nvPr/>
          </p:nvPicPr>
          <p:blipFill>
            <a:blip r:embed="rId3" cstate="print"/>
            <a:stretch>
              <a:fillRect/>
            </a:stretch>
          </p:blipFill>
          <p:spPr>
            <a:xfrm>
              <a:off x="2310384" y="4034028"/>
              <a:ext cx="1448562" cy="1448562"/>
            </a:xfrm>
            <a:prstGeom prst="rect">
              <a:avLst/>
            </a:prstGeom>
          </p:spPr>
        </p:pic>
        <p:pic>
          <p:nvPicPr>
            <p:cNvPr id="7" name="object 7"/>
            <p:cNvPicPr/>
            <p:nvPr/>
          </p:nvPicPr>
          <p:blipFill>
            <a:blip r:embed="rId4" cstate="print"/>
            <a:stretch>
              <a:fillRect/>
            </a:stretch>
          </p:blipFill>
          <p:spPr>
            <a:xfrm>
              <a:off x="2330196" y="4041635"/>
              <a:ext cx="1407413" cy="1640586"/>
            </a:xfrm>
            <a:prstGeom prst="rect">
              <a:avLst/>
            </a:prstGeom>
          </p:spPr>
        </p:pic>
      </p:grpSp>
      <p:sp>
        <p:nvSpPr>
          <p:cNvPr id="8" name="object 8"/>
          <p:cNvSpPr txBox="1"/>
          <p:nvPr/>
        </p:nvSpPr>
        <p:spPr>
          <a:xfrm>
            <a:off x="2833497" y="4288663"/>
            <a:ext cx="409575" cy="8483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5400" b="1" i="0" u="none" strike="noStrike" kern="1200" cap="none" spc="0" normalizeH="0" baseline="0" noProof="0" dirty="0">
                <a:ln>
                  <a:noFill/>
                </a:ln>
                <a:solidFill>
                  <a:srgbClr val="FFFFFF"/>
                </a:solidFill>
                <a:effectLst/>
                <a:uLnTx/>
                <a:uFillTx/>
                <a:latin typeface="Century Gothic"/>
                <a:ea typeface="+mn-ea"/>
                <a:cs typeface="Century Gothic"/>
              </a:rPr>
              <a:t>5</a:t>
            </a:r>
            <a:endParaRPr kumimoji="0" sz="5400" b="0" i="0" u="none" strike="noStrike" kern="1200" cap="none" spc="0" normalizeH="0" baseline="0" noProof="0">
              <a:ln>
                <a:noFill/>
              </a:ln>
              <a:solidFill>
                <a:prstClr val="black"/>
              </a:solidFill>
              <a:effectLst/>
              <a:uLnTx/>
              <a:uFillTx/>
              <a:latin typeface="Century Gothic"/>
              <a:ea typeface="+mn-ea"/>
              <a:cs typeface="Century Gothic"/>
            </a:endParaRPr>
          </a:p>
        </p:txBody>
      </p:sp>
      <p:pic>
        <p:nvPicPr>
          <p:cNvPr id="9" name="object 9"/>
          <p:cNvPicPr/>
          <p:nvPr/>
        </p:nvPicPr>
        <p:blipFill>
          <a:blip r:embed="rId5" cstate="print"/>
          <a:stretch>
            <a:fillRect/>
          </a:stretch>
        </p:blipFill>
        <p:spPr>
          <a:xfrm>
            <a:off x="2478151" y="4109704"/>
            <a:ext cx="1248156" cy="1447037"/>
          </a:xfrm>
          <a:prstGeom prst="rect">
            <a:avLst/>
          </a:prstGeom>
        </p:spPr>
      </p:pic>
      <p:sp>
        <p:nvSpPr>
          <p:cNvPr id="10" name="文本框 9">
            <a:extLst>
              <a:ext uri="{FF2B5EF4-FFF2-40B4-BE49-F238E27FC236}">
                <a16:creationId xmlns:a16="http://schemas.microsoft.com/office/drawing/2014/main" id="{1AD80C9E-B07E-49CC-8A10-A586CB72122B}"/>
              </a:ext>
            </a:extLst>
          </p:cNvPr>
          <p:cNvSpPr txBox="1"/>
          <p:nvPr/>
        </p:nvSpPr>
        <p:spPr>
          <a:xfrm>
            <a:off x="7010400" y="5145405"/>
            <a:ext cx="2057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汇报人：李桐</a:t>
            </a:r>
          </a:p>
        </p:txBody>
      </p:sp>
      <p:sp>
        <p:nvSpPr>
          <p:cNvPr id="11" name="object 16">
            <a:extLst>
              <a:ext uri="{FF2B5EF4-FFF2-40B4-BE49-F238E27FC236}">
                <a16:creationId xmlns:a16="http://schemas.microsoft.com/office/drawing/2014/main" id="{EE5DDD5C-9735-4D51-B6FA-455105340BAB}"/>
              </a:ext>
            </a:extLst>
          </p:cNvPr>
          <p:cNvSpPr txBox="1"/>
          <p:nvPr/>
        </p:nvSpPr>
        <p:spPr>
          <a:xfrm>
            <a:off x="2905091" y="4327999"/>
            <a:ext cx="452998" cy="84382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5400" b="1" i="0" u="none" strike="noStrike" kern="1200" cap="none" spc="0" normalizeH="0" baseline="0" noProof="0" dirty="0">
                <a:ln>
                  <a:noFill/>
                </a:ln>
                <a:solidFill>
                  <a:srgbClr val="FFFFFF"/>
                </a:solidFill>
                <a:effectLst/>
                <a:uLnTx/>
                <a:uFillTx/>
                <a:latin typeface="Century Gothic"/>
                <a:ea typeface="+mn-ea"/>
                <a:cs typeface="Century Gothic"/>
              </a:rPr>
              <a:t>3</a:t>
            </a:r>
            <a:endParaRPr kumimoji="0" sz="5400" b="0" i="0" u="none" strike="noStrike" kern="1200" cap="none" spc="0" normalizeH="0" baseline="0" noProof="0" dirty="0">
              <a:ln>
                <a:noFill/>
              </a:ln>
              <a:solidFill>
                <a:prstClr val="black"/>
              </a:solidFill>
              <a:effectLst/>
              <a:uLnTx/>
              <a:uFillTx/>
              <a:latin typeface="Century Gothic"/>
              <a:ea typeface="+mn-ea"/>
              <a:cs typeface="Century Gothic"/>
            </a:endParaRPr>
          </a:p>
        </p:txBody>
      </p:sp>
    </p:spTree>
    <p:extLst>
      <p:ext uri="{BB962C8B-B14F-4D97-AF65-F5344CB8AC3E}">
        <p14:creationId xmlns:p14="http://schemas.microsoft.com/office/powerpoint/2010/main" val="2516355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670" y="323468"/>
            <a:ext cx="435102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cs typeface="微软雅黑"/>
              </a:rPr>
              <a:t>分类</a:t>
            </a:r>
            <a:r>
              <a:rPr lang="en-US" altLang="zh-CN" sz="2800" b="1" spc="-5">
                <a:solidFill>
                  <a:srgbClr val="006C39"/>
                </a:solidFill>
                <a:effectLst>
                  <a:outerShdw blurRad="38100" dist="38100" dir="2700000" algn="tl">
                    <a:srgbClr val="000000">
                      <a:alpha val="43137"/>
                    </a:srgbClr>
                  </a:outerShdw>
                </a:effectLst>
                <a:cs typeface="微软雅黑"/>
              </a:rPr>
              <a:t>——</a:t>
            </a:r>
            <a:r>
              <a:rPr lang="zh-CN" altLang="en-US" sz="2800" b="1" spc="-5">
                <a:solidFill>
                  <a:srgbClr val="006C39"/>
                </a:solidFill>
                <a:effectLst>
                  <a:outerShdw blurRad="38100" dist="38100" dir="2700000" algn="tl">
                    <a:srgbClr val="000000">
                      <a:alpha val="43137"/>
                    </a:srgbClr>
                  </a:outerShdw>
                </a:effectLst>
                <a:cs typeface="微软雅黑"/>
              </a:rPr>
              <a:t>实现方法</a:t>
            </a:r>
            <a:endParaRPr lang="zh-CN" altLang="en-US" sz="2800">
              <a:solidFill>
                <a:srgbClr val="006C39"/>
              </a:solidFill>
              <a:effectLst>
                <a:outerShdw blurRad="38100" dist="38100" dir="2700000" algn="tl">
                  <a:srgbClr val="000000">
                    <a:alpha val="43137"/>
                  </a:srgbClr>
                </a:outerShdw>
              </a:effectLst>
              <a:cs typeface="微软雅黑"/>
            </a:endParaRPr>
          </a:p>
        </p:txBody>
      </p:sp>
      <p:sp>
        <p:nvSpPr>
          <p:cNvPr id="3" name="object 3"/>
          <p:cNvSpPr txBox="1"/>
          <p:nvPr/>
        </p:nvSpPr>
        <p:spPr>
          <a:xfrm>
            <a:off x="514927" y="188619"/>
            <a:ext cx="780473"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Century Gothic"/>
                <a:ea typeface="宋体" panose="02010600030101010101" pitchFamily="2" charset="-122"/>
                <a:cs typeface="Century Gothic"/>
              </a:rPr>
              <a:t>3.1</a:t>
            </a:r>
            <a:endParaRPr kumimoji="0" sz="3600" b="0" i="0" u="none" strike="noStrike" kern="1200" cap="none" spc="0" normalizeH="0" baseline="0" noProof="0">
              <a:ln>
                <a:noFill/>
              </a:ln>
              <a:solidFill>
                <a:prstClr val="black"/>
              </a:solidFill>
              <a:effectLst/>
              <a:uLnTx/>
              <a:uFillTx/>
              <a:latin typeface="Century Gothic"/>
              <a:ea typeface="+mn-ea"/>
              <a:cs typeface="Century Gothic"/>
            </a:endParaRPr>
          </a:p>
        </p:txBody>
      </p:sp>
      <p:sp>
        <p:nvSpPr>
          <p:cNvPr id="8" name="object 8"/>
          <p:cNvSpPr txBox="1">
            <a:spLocks noGrp="1"/>
          </p:cNvSpPr>
          <p:nvPr>
            <p:ph type="sldNum" sz="quarter" idx="7"/>
          </p:nvPr>
        </p:nvSpPr>
        <p:spPr>
          <a:xfrm>
            <a:off x="11352530" y="6370208"/>
            <a:ext cx="314325" cy="270587"/>
          </a:xfrm>
          <a:prstGeom prst="rect">
            <a:avLst/>
          </a:prstGeom>
        </p:spPr>
        <p:txBody>
          <a:bodyPr vert="horz" wrap="square" lIns="0" tIns="24130" rIns="0" bIns="0" rtlCol="0">
            <a:spAutoFit/>
          </a:bodyPr>
          <a:lstStyle/>
          <a:p>
            <a:pPr marL="38100" marR="0" lvl="0" indent="0" algn="l" defTabSz="914400" rtl="0" eaLnBrk="1" fontAlgn="auto" latinLnBrk="0" hangingPunct="1">
              <a:lnSpc>
                <a:spcPct val="100000"/>
              </a:lnSpc>
              <a:spcBef>
                <a:spcPts val="190"/>
              </a:spcBef>
              <a:spcAft>
                <a:spcPts val="0"/>
              </a:spcAft>
              <a:buClrTx/>
              <a:buSzTx/>
              <a:buFontTx/>
              <a:buNone/>
              <a:tabLst/>
              <a:defRPr/>
            </a:pPr>
            <a:fld id="{81D60167-4931-47E6-BA6A-407CBD079E47}" type="slidenum">
              <a:rPr kumimoji="0" lang="en-US" altLang="zh-CN" sz="1600" b="0" i="0" u="none" strike="noStrike" kern="1200" cap="none" spc="-5" normalizeH="0" baseline="0" noProof="0" dirty="0">
                <a:ln>
                  <a:noFill/>
                </a:ln>
                <a:solidFill>
                  <a:srgbClr val="F1F1F1"/>
                </a:solidFill>
                <a:effectLst/>
                <a:uLnTx/>
                <a:uFillTx/>
                <a:ea typeface="+mn-ea"/>
              </a:rPr>
              <a:pPr marL="38100" marR="0" lvl="0" indent="0" algn="l" defTabSz="914400" rtl="0" eaLnBrk="1" fontAlgn="auto" latinLnBrk="0" hangingPunct="1">
                <a:lnSpc>
                  <a:spcPct val="100000"/>
                </a:lnSpc>
                <a:spcBef>
                  <a:spcPts val="190"/>
                </a:spcBef>
                <a:spcAft>
                  <a:spcPts val="0"/>
                </a:spcAft>
                <a:buClrTx/>
                <a:buSzTx/>
                <a:buFontTx/>
                <a:buNone/>
                <a:tabLst/>
                <a:defRPr/>
              </a:pPr>
              <a:t>29</a:t>
            </a:fld>
            <a:endParaRPr kumimoji="0" lang="zh-CN" altLang="en-US" sz="1600" b="0" i="0" u="none" strike="noStrike" kern="1200" cap="none" spc="-5" normalizeH="0" baseline="0" noProof="0">
              <a:ln>
                <a:noFill/>
              </a:ln>
              <a:solidFill>
                <a:srgbClr val="F1F1F1"/>
              </a:solidFill>
              <a:effectLst/>
              <a:uLnTx/>
              <a:uFillTx/>
              <a:ea typeface="+mn-ea"/>
            </a:endParaRPr>
          </a:p>
        </p:txBody>
      </p:sp>
      <p:sp>
        <p:nvSpPr>
          <p:cNvPr id="11" name="矩形: 圆角 10">
            <a:extLst>
              <a:ext uri="{FF2B5EF4-FFF2-40B4-BE49-F238E27FC236}">
                <a16:creationId xmlns:a16="http://schemas.microsoft.com/office/drawing/2014/main" id="{061E7AF0-822D-4A53-B2E4-A918E0806307}"/>
              </a:ext>
            </a:extLst>
          </p:cNvPr>
          <p:cNvSpPr/>
          <p:nvPr/>
        </p:nvSpPr>
        <p:spPr>
          <a:xfrm>
            <a:off x="491699" y="2141284"/>
            <a:ext cx="2362200" cy="990600"/>
          </a:xfrm>
          <a:prstGeom prst="roundRect">
            <a:avLst/>
          </a:prstGeom>
          <a:solidFill>
            <a:schemeClr val="accent3">
              <a:lumMod val="40000"/>
              <a:lumOff val="60000"/>
            </a:schemeClr>
          </a:solidFill>
          <a:ln>
            <a:solidFill>
              <a:schemeClr val="accent3">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rPr>
              <a:t>bottom-up</a:t>
            </a:r>
            <a:r>
              <a:rPr kumimoji="0" lang="zh-CN" altLang="en-US" sz="18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rPr>
              <a:t>模型</a:t>
            </a:r>
            <a:endParaRPr kumimoji="0" lang="zh-CN" altLang="en-US" sz="28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endParaRPr>
          </a:p>
        </p:txBody>
      </p:sp>
      <p:sp>
        <p:nvSpPr>
          <p:cNvPr id="12" name="矩形: 圆角 11">
            <a:extLst>
              <a:ext uri="{FF2B5EF4-FFF2-40B4-BE49-F238E27FC236}">
                <a16:creationId xmlns:a16="http://schemas.microsoft.com/office/drawing/2014/main" id="{04C0A2A9-09FC-4EE3-A83C-BB7570C857D9}"/>
              </a:ext>
            </a:extLst>
          </p:cNvPr>
          <p:cNvSpPr/>
          <p:nvPr/>
        </p:nvSpPr>
        <p:spPr>
          <a:xfrm>
            <a:off x="504570" y="3873834"/>
            <a:ext cx="2362200" cy="990600"/>
          </a:xfrm>
          <a:prstGeom prst="roundRect">
            <a:avLst/>
          </a:prstGeom>
          <a:solidFill>
            <a:schemeClr val="accent3">
              <a:lumMod val="40000"/>
              <a:lumOff val="60000"/>
            </a:schemeClr>
          </a:solidFill>
          <a:ln>
            <a:solidFill>
              <a:schemeClr val="accent3">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rPr>
              <a:t>top-down</a:t>
            </a:r>
            <a:r>
              <a:rPr kumimoji="0" lang="zh-CN" altLang="en-US" sz="18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rPr>
              <a:t>模型</a:t>
            </a:r>
            <a:endParaRPr kumimoji="0" lang="zh-CN" altLang="en-US" sz="28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endParaRPr>
          </a:p>
        </p:txBody>
      </p:sp>
      <p:pic>
        <p:nvPicPr>
          <p:cNvPr id="14" name="图片 13">
            <a:extLst>
              <a:ext uri="{FF2B5EF4-FFF2-40B4-BE49-F238E27FC236}">
                <a16:creationId xmlns:a16="http://schemas.microsoft.com/office/drawing/2014/main" id="{8C883D6D-6003-4843-8D4E-266B877D8A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6708" y="1776234"/>
            <a:ext cx="1524002" cy="15240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图片 14">
            <a:extLst>
              <a:ext uri="{FF2B5EF4-FFF2-40B4-BE49-F238E27FC236}">
                <a16:creationId xmlns:a16="http://schemas.microsoft.com/office/drawing/2014/main" id="{375F59BF-A996-44BC-AD54-69732DD8F3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6708" y="3661814"/>
            <a:ext cx="1524002" cy="15240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箭头: 右 15">
            <a:extLst>
              <a:ext uri="{FF2B5EF4-FFF2-40B4-BE49-F238E27FC236}">
                <a16:creationId xmlns:a16="http://schemas.microsoft.com/office/drawing/2014/main" id="{831E4203-42DC-4821-A138-C0016AB922B7}"/>
              </a:ext>
            </a:extLst>
          </p:cNvPr>
          <p:cNvSpPr/>
          <p:nvPr/>
        </p:nvSpPr>
        <p:spPr>
          <a:xfrm>
            <a:off x="4939361" y="2333322"/>
            <a:ext cx="838200" cy="457201"/>
          </a:xfrm>
          <a:prstGeom prst="rightArrow">
            <a:avLst/>
          </a:prstGeom>
          <a:solidFill>
            <a:srgbClr val="006C39"/>
          </a:solidFill>
          <a:ln>
            <a:solidFill>
              <a:srgbClr val="006C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7" name="箭头: 右 16">
            <a:extLst>
              <a:ext uri="{FF2B5EF4-FFF2-40B4-BE49-F238E27FC236}">
                <a16:creationId xmlns:a16="http://schemas.microsoft.com/office/drawing/2014/main" id="{EB2929F8-9379-4C7D-968A-415B5BC0B966}"/>
              </a:ext>
            </a:extLst>
          </p:cNvPr>
          <p:cNvSpPr/>
          <p:nvPr/>
        </p:nvSpPr>
        <p:spPr>
          <a:xfrm>
            <a:off x="4939361" y="4142701"/>
            <a:ext cx="838200" cy="457201"/>
          </a:xfrm>
          <a:prstGeom prst="rightArrow">
            <a:avLst/>
          </a:prstGeom>
          <a:solidFill>
            <a:srgbClr val="006C39"/>
          </a:solidFill>
          <a:ln>
            <a:solidFill>
              <a:srgbClr val="006C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8" name="矩形 17">
            <a:extLst>
              <a:ext uri="{FF2B5EF4-FFF2-40B4-BE49-F238E27FC236}">
                <a16:creationId xmlns:a16="http://schemas.microsoft.com/office/drawing/2014/main" id="{50ED2F8D-4751-40BD-86C5-A6DB42A8860F}"/>
              </a:ext>
            </a:extLst>
          </p:cNvPr>
          <p:cNvSpPr/>
          <p:nvPr/>
        </p:nvSpPr>
        <p:spPr>
          <a:xfrm>
            <a:off x="6001643" y="3625379"/>
            <a:ext cx="1524002" cy="1524002"/>
          </a:xfrm>
          <a:prstGeom prst="rect">
            <a:avLst/>
          </a:prstGeom>
          <a:solidFill>
            <a:schemeClr val="accent3">
              <a:lumMod val="20000"/>
              <a:lumOff val="80000"/>
            </a:schemeClr>
          </a:solidFill>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9" name="文本框 18">
            <a:extLst>
              <a:ext uri="{FF2B5EF4-FFF2-40B4-BE49-F238E27FC236}">
                <a16:creationId xmlns:a16="http://schemas.microsoft.com/office/drawing/2014/main" id="{9B3877ED-3F44-496C-9769-5D6B3BE62781}"/>
              </a:ext>
            </a:extLst>
          </p:cNvPr>
          <p:cNvSpPr txBox="1"/>
          <p:nvPr/>
        </p:nvSpPr>
        <p:spPr>
          <a:xfrm>
            <a:off x="6113193" y="3910327"/>
            <a:ext cx="144780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rPr>
              <a:t>Deep learning</a:t>
            </a:r>
            <a:endParaRPr kumimoji="0" lang="zh-CN" altLang="en-US" sz="28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endParaRPr>
          </a:p>
        </p:txBody>
      </p:sp>
      <p:sp>
        <p:nvSpPr>
          <p:cNvPr id="20" name="矩形 19">
            <a:extLst>
              <a:ext uri="{FF2B5EF4-FFF2-40B4-BE49-F238E27FC236}">
                <a16:creationId xmlns:a16="http://schemas.microsoft.com/office/drawing/2014/main" id="{AC9533B9-2BBD-422A-B5E5-2DC830A80D5A}"/>
              </a:ext>
            </a:extLst>
          </p:cNvPr>
          <p:cNvSpPr/>
          <p:nvPr/>
        </p:nvSpPr>
        <p:spPr>
          <a:xfrm>
            <a:off x="5996536" y="1777899"/>
            <a:ext cx="1524002" cy="1524002"/>
          </a:xfrm>
          <a:prstGeom prst="rect">
            <a:avLst/>
          </a:prstGeom>
          <a:solidFill>
            <a:schemeClr val="accent3">
              <a:lumMod val="20000"/>
              <a:lumOff val="80000"/>
            </a:schemeClr>
          </a:solidFill>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21" name="文本框 20">
            <a:extLst>
              <a:ext uri="{FF2B5EF4-FFF2-40B4-BE49-F238E27FC236}">
                <a16:creationId xmlns:a16="http://schemas.microsoft.com/office/drawing/2014/main" id="{DC284482-6497-4413-BD98-D2B3EF0371A9}"/>
              </a:ext>
            </a:extLst>
          </p:cNvPr>
          <p:cNvSpPr txBox="1"/>
          <p:nvPr/>
        </p:nvSpPr>
        <p:spPr>
          <a:xfrm>
            <a:off x="5996536" y="1845107"/>
            <a:ext cx="16412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rPr>
              <a:t>bench</a:t>
            </a:r>
            <a:endParaRPr kumimoji="0" lang="zh-CN" altLang="en-US" sz="36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endParaRPr>
          </a:p>
        </p:txBody>
      </p:sp>
      <p:sp>
        <p:nvSpPr>
          <p:cNvPr id="22" name="文本框 21">
            <a:extLst>
              <a:ext uri="{FF2B5EF4-FFF2-40B4-BE49-F238E27FC236}">
                <a16:creationId xmlns:a16="http://schemas.microsoft.com/office/drawing/2014/main" id="{4F4D2C2E-E0C3-41A8-AE5A-903529A90F92}"/>
              </a:ext>
            </a:extLst>
          </p:cNvPr>
          <p:cNvSpPr txBox="1"/>
          <p:nvPr/>
        </p:nvSpPr>
        <p:spPr>
          <a:xfrm>
            <a:off x="6272657" y="2333322"/>
            <a:ext cx="152400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a:ln>
                  <a:noFill/>
                </a:ln>
                <a:solidFill>
                  <a:srgbClr val="9BBB59">
                    <a:lumMod val="75000"/>
                  </a:srgbClr>
                </a:solidFill>
                <a:effectLst/>
                <a:uLnTx/>
                <a:uFillTx/>
                <a:latin typeface="Times New Roman" panose="02020603050405020304" pitchFamily="18" charset="0"/>
                <a:ea typeface="宋体" panose="02010600030101010101" pitchFamily="2" charset="-122"/>
                <a:cs typeface="+mn-cs"/>
              </a:rPr>
              <a:t>WOODEN</a:t>
            </a:r>
          </a:p>
        </p:txBody>
      </p:sp>
      <p:sp>
        <p:nvSpPr>
          <p:cNvPr id="23" name="文本框 22">
            <a:extLst>
              <a:ext uri="{FF2B5EF4-FFF2-40B4-BE49-F238E27FC236}">
                <a16:creationId xmlns:a16="http://schemas.microsoft.com/office/drawing/2014/main" id="{CEEAAE95-A476-4845-8ABE-457F67F22121}"/>
              </a:ext>
            </a:extLst>
          </p:cNvPr>
          <p:cNvSpPr txBox="1"/>
          <p:nvPr/>
        </p:nvSpPr>
        <p:spPr>
          <a:xfrm>
            <a:off x="5996536" y="2521790"/>
            <a:ext cx="10263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rgbClr val="92D050"/>
                </a:solidFill>
                <a:effectLst/>
                <a:uLnTx/>
                <a:uFillTx/>
                <a:latin typeface="Times New Roman" panose="02020603050405020304" pitchFamily="18" charset="0"/>
                <a:ea typeface="宋体" panose="02010600030101010101" pitchFamily="2" charset="-122"/>
                <a:cs typeface="+mn-cs"/>
              </a:rPr>
              <a:t>sitting</a:t>
            </a:r>
            <a:endParaRPr kumimoji="0" lang="zh-CN" altLang="en-US" sz="2400" b="1" i="0" u="none" strike="noStrike" kern="1200" cap="none" spc="0" normalizeH="0" baseline="0" noProof="0">
              <a:ln>
                <a:noFill/>
              </a:ln>
              <a:solidFill>
                <a:srgbClr val="92D050"/>
              </a:solidFill>
              <a:effectLst/>
              <a:uLnTx/>
              <a:uFillTx/>
              <a:latin typeface="Times New Roman" panose="02020603050405020304" pitchFamily="18" charset="0"/>
              <a:ea typeface="宋体" panose="02010600030101010101" pitchFamily="2" charset="-122"/>
              <a:cs typeface="+mn-cs"/>
            </a:endParaRPr>
          </a:p>
        </p:txBody>
      </p:sp>
      <p:sp>
        <p:nvSpPr>
          <p:cNvPr id="24" name="文本框 23">
            <a:extLst>
              <a:ext uri="{FF2B5EF4-FFF2-40B4-BE49-F238E27FC236}">
                <a16:creationId xmlns:a16="http://schemas.microsoft.com/office/drawing/2014/main" id="{0EB6FA5D-EFBC-41F3-9946-BBAA342741ED}"/>
              </a:ext>
            </a:extLst>
          </p:cNvPr>
          <p:cNvSpPr txBox="1"/>
          <p:nvPr/>
        </p:nvSpPr>
        <p:spPr>
          <a:xfrm>
            <a:off x="6435863" y="2708230"/>
            <a:ext cx="14073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rPr>
              <a:t>Tree</a:t>
            </a:r>
            <a:endParaRPr kumimoji="0" lang="zh-CN" altLang="en-US" sz="36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endParaRPr>
          </a:p>
        </p:txBody>
      </p:sp>
      <p:sp>
        <p:nvSpPr>
          <p:cNvPr id="25" name="箭头: 右 24">
            <a:extLst>
              <a:ext uri="{FF2B5EF4-FFF2-40B4-BE49-F238E27FC236}">
                <a16:creationId xmlns:a16="http://schemas.microsoft.com/office/drawing/2014/main" id="{5B342C68-B4D9-4316-A500-F9B994313787}"/>
              </a:ext>
            </a:extLst>
          </p:cNvPr>
          <p:cNvSpPr/>
          <p:nvPr/>
        </p:nvSpPr>
        <p:spPr>
          <a:xfrm>
            <a:off x="7717134" y="2333322"/>
            <a:ext cx="838200" cy="457201"/>
          </a:xfrm>
          <a:prstGeom prst="rightArrow">
            <a:avLst/>
          </a:prstGeom>
          <a:solidFill>
            <a:srgbClr val="006C39"/>
          </a:solidFill>
          <a:ln>
            <a:solidFill>
              <a:srgbClr val="006C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26" name="箭头: 右 25">
            <a:extLst>
              <a:ext uri="{FF2B5EF4-FFF2-40B4-BE49-F238E27FC236}">
                <a16:creationId xmlns:a16="http://schemas.microsoft.com/office/drawing/2014/main" id="{2138CA52-C78B-439B-8F5B-9D31DF75FA37}"/>
              </a:ext>
            </a:extLst>
          </p:cNvPr>
          <p:cNvSpPr/>
          <p:nvPr/>
        </p:nvSpPr>
        <p:spPr>
          <a:xfrm>
            <a:off x="7713650" y="4142701"/>
            <a:ext cx="838200" cy="457201"/>
          </a:xfrm>
          <a:prstGeom prst="rightArrow">
            <a:avLst/>
          </a:prstGeom>
          <a:solidFill>
            <a:srgbClr val="006C39"/>
          </a:solidFill>
          <a:ln>
            <a:solidFill>
              <a:srgbClr val="006C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4" name="文本框 3">
            <a:extLst>
              <a:ext uri="{FF2B5EF4-FFF2-40B4-BE49-F238E27FC236}">
                <a16:creationId xmlns:a16="http://schemas.microsoft.com/office/drawing/2014/main" id="{032E2BE8-9E76-4E8A-B036-3DDBCA3511A3}"/>
              </a:ext>
            </a:extLst>
          </p:cNvPr>
          <p:cNvSpPr txBox="1"/>
          <p:nvPr/>
        </p:nvSpPr>
        <p:spPr>
          <a:xfrm>
            <a:off x="8702702" y="2141164"/>
            <a:ext cx="327660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rPr>
              <a:t>A wooden bench sitting net to a tree.</a:t>
            </a:r>
            <a:endParaRPr kumimoji="0" lang="zh-CN" altLang="en-US" sz="28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endParaRPr>
          </a:p>
        </p:txBody>
      </p:sp>
      <p:pic>
        <p:nvPicPr>
          <p:cNvPr id="6" name="图片 5">
            <a:extLst>
              <a:ext uri="{FF2B5EF4-FFF2-40B4-BE49-F238E27FC236}">
                <a16:creationId xmlns:a16="http://schemas.microsoft.com/office/drawing/2014/main" id="{372507DF-F9A9-4421-A536-BDEFC4262E60}"/>
              </a:ext>
            </a:extLst>
          </p:cNvPr>
          <p:cNvPicPr>
            <a:picLocks noChangeAspect="1"/>
          </p:cNvPicPr>
          <p:nvPr/>
        </p:nvPicPr>
        <p:blipFill>
          <a:blip r:embed="rId3"/>
          <a:stretch>
            <a:fillRect/>
          </a:stretch>
        </p:blipFill>
        <p:spPr>
          <a:xfrm>
            <a:off x="8728969" y="3962400"/>
            <a:ext cx="3156004" cy="10462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图片 27">
            <a:extLst>
              <a:ext uri="{FF2B5EF4-FFF2-40B4-BE49-F238E27FC236}">
                <a16:creationId xmlns:a16="http://schemas.microsoft.com/office/drawing/2014/main" id="{A255C2CB-D782-4451-A704-112D45EB1E13}"/>
              </a:ext>
            </a:extLst>
          </p:cNvPr>
          <p:cNvPicPr>
            <a:picLocks noChangeAspect="1"/>
          </p:cNvPicPr>
          <p:nvPr/>
        </p:nvPicPr>
        <p:blipFill>
          <a:blip r:embed="rId3"/>
          <a:stretch>
            <a:fillRect/>
          </a:stretch>
        </p:blipFill>
        <p:spPr>
          <a:xfrm>
            <a:off x="8724530" y="2123325"/>
            <a:ext cx="3156004" cy="10462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91686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5400" y="3374009"/>
            <a:ext cx="9791700" cy="2758440"/>
          </a:xfrm>
          <a:prstGeom prst="rect">
            <a:avLst/>
          </a:prstGeom>
        </p:spPr>
      </p:pic>
      <p:sp>
        <p:nvSpPr>
          <p:cNvPr id="3" name="object 3"/>
          <p:cNvSpPr txBox="1">
            <a:spLocks noGrp="1"/>
          </p:cNvSpPr>
          <p:nvPr>
            <p:ph type="title"/>
          </p:nvPr>
        </p:nvSpPr>
        <p:spPr>
          <a:xfrm>
            <a:off x="4608957" y="4056634"/>
            <a:ext cx="5205427" cy="689932"/>
          </a:xfrm>
          <a:prstGeom prst="rect">
            <a:avLst/>
          </a:prstGeom>
        </p:spPr>
        <p:txBody>
          <a:bodyPr vert="horz" wrap="square" lIns="0" tIns="12700" rIns="0" bIns="0" rtlCol="0">
            <a:spAutoFit/>
          </a:bodyPr>
          <a:lstStyle/>
          <a:p>
            <a:pPr marL="12700">
              <a:lnSpc>
                <a:spcPct val="100000"/>
              </a:lnSpc>
              <a:spcBef>
                <a:spcPts val="100"/>
              </a:spcBef>
            </a:pPr>
            <a:r>
              <a:rPr lang="en-US" altLang="zh-CN" sz="4400">
                <a:ea typeface="宋体" panose="02010600030101010101" pitchFamily="2" charset="-122"/>
                <a:cs typeface="Arial"/>
              </a:rPr>
              <a:t>Image Caption </a:t>
            </a:r>
            <a:r>
              <a:rPr lang="zh-CN" altLang="en-US" sz="4400">
                <a:ea typeface="宋体" panose="02010600030101010101" pitchFamily="2" charset="-122"/>
                <a:cs typeface="Arial"/>
              </a:rPr>
              <a:t>简介</a:t>
            </a:r>
          </a:p>
        </p:txBody>
      </p:sp>
      <p:grpSp>
        <p:nvGrpSpPr>
          <p:cNvPr id="4" name="object 4"/>
          <p:cNvGrpSpPr/>
          <p:nvPr/>
        </p:nvGrpSpPr>
        <p:grpSpPr>
          <a:xfrm>
            <a:off x="2269744" y="3930267"/>
            <a:ext cx="1536622" cy="1785226"/>
            <a:chOff x="2222324" y="3896995"/>
            <a:chExt cx="1536622" cy="1785226"/>
          </a:xfrm>
        </p:grpSpPr>
        <p:sp>
          <p:nvSpPr>
            <p:cNvPr id="5" name="object 5"/>
            <p:cNvSpPr/>
            <p:nvPr/>
          </p:nvSpPr>
          <p:spPr>
            <a:xfrm>
              <a:off x="2222324" y="3896995"/>
              <a:ext cx="832485" cy="1248410"/>
            </a:xfrm>
            <a:custGeom>
              <a:avLst/>
              <a:gdLst/>
              <a:ahLst/>
              <a:cxnLst/>
              <a:rect l="l" t="t" r="r" b="b"/>
              <a:pathLst>
                <a:path w="832485" h="1248410">
                  <a:moveTo>
                    <a:pt x="832025" y="0"/>
                  </a:moveTo>
                  <a:lnTo>
                    <a:pt x="783456" y="1419"/>
                  </a:lnTo>
                  <a:lnTo>
                    <a:pt x="735195" y="5657"/>
                  </a:lnTo>
                  <a:lnTo>
                    <a:pt x="687363" y="12681"/>
                  </a:lnTo>
                  <a:lnTo>
                    <a:pt x="640079" y="22457"/>
                  </a:lnTo>
                  <a:lnTo>
                    <a:pt x="593465" y="34955"/>
                  </a:lnTo>
                  <a:lnTo>
                    <a:pt x="547639" y="50141"/>
                  </a:lnTo>
                  <a:lnTo>
                    <a:pt x="502723" y="67983"/>
                  </a:lnTo>
                  <a:lnTo>
                    <a:pt x="458837" y="88449"/>
                  </a:lnTo>
                  <a:lnTo>
                    <a:pt x="416100" y="111505"/>
                  </a:lnTo>
                  <a:lnTo>
                    <a:pt x="374462" y="137171"/>
                  </a:lnTo>
                  <a:lnTo>
                    <a:pt x="334855" y="164865"/>
                  </a:lnTo>
                  <a:lnTo>
                    <a:pt x="297308" y="194481"/>
                  </a:lnTo>
                  <a:lnTo>
                    <a:pt x="261850" y="225913"/>
                  </a:lnTo>
                  <a:lnTo>
                    <a:pt x="228510" y="259054"/>
                  </a:lnTo>
                  <a:lnTo>
                    <a:pt x="197315" y="293797"/>
                  </a:lnTo>
                  <a:lnTo>
                    <a:pt x="168294" y="330037"/>
                  </a:lnTo>
                  <a:lnTo>
                    <a:pt x="141475" y="367666"/>
                  </a:lnTo>
                  <a:lnTo>
                    <a:pt x="116888" y="406577"/>
                  </a:lnTo>
                  <a:lnTo>
                    <a:pt x="94561" y="446665"/>
                  </a:lnTo>
                  <a:lnTo>
                    <a:pt x="74521" y="487823"/>
                  </a:lnTo>
                  <a:lnTo>
                    <a:pt x="56798" y="529943"/>
                  </a:lnTo>
                  <a:lnTo>
                    <a:pt x="41421" y="572921"/>
                  </a:lnTo>
                  <a:lnTo>
                    <a:pt x="28417" y="616648"/>
                  </a:lnTo>
                  <a:lnTo>
                    <a:pt x="17815" y="661019"/>
                  </a:lnTo>
                  <a:lnTo>
                    <a:pt x="9644" y="705926"/>
                  </a:lnTo>
                  <a:lnTo>
                    <a:pt x="3932" y="751264"/>
                  </a:lnTo>
                  <a:lnTo>
                    <a:pt x="708" y="796926"/>
                  </a:lnTo>
                  <a:lnTo>
                    <a:pt x="0" y="842804"/>
                  </a:lnTo>
                  <a:lnTo>
                    <a:pt x="1836" y="888794"/>
                  </a:lnTo>
                  <a:lnTo>
                    <a:pt x="6246" y="934787"/>
                  </a:lnTo>
                  <a:lnTo>
                    <a:pt x="13257" y="980678"/>
                  </a:lnTo>
                  <a:lnTo>
                    <a:pt x="22898" y="1026359"/>
                  </a:lnTo>
                  <a:lnTo>
                    <a:pt x="35198" y="1071725"/>
                  </a:lnTo>
                  <a:lnTo>
                    <a:pt x="50185" y="1116669"/>
                  </a:lnTo>
                  <a:lnTo>
                    <a:pt x="67888" y="1161084"/>
                  </a:lnTo>
                  <a:lnTo>
                    <a:pt x="88335" y="1204864"/>
                  </a:lnTo>
                  <a:lnTo>
                    <a:pt x="111554" y="1247902"/>
                  </a:lnTo>
                  <a:lnTo>
                    <a:pt x="183563" y="1206372"/>
                  </a:lnTo>
                  <a:lnTo>
                    <a:pt x="160401" y="1162969"/>
                  </a:lnTo>
                  <a:lnTo>
                    <a:pt x="140187" y="1118298"/>
                  </a:lnTo>
                  <a:lnTo>
                    <a:pt x="122964" y="1072508"/>
                  </a:lnTo>
                  <a:lnTo>
                    <a:pt x="108776" y="1025747"/>
                  </a:lnTo>
                  <a:lnTo>
                    <a:pt x="97666" y="978164"/>
                  </a:lnTo>
                  <a:lnTo>
                    <a:pt x="89677" y="929909"/>
                  </a:lnTo>
                  <a:lnTo>
                    <a:pt x="84851" y="881130"/>
                  </a:lnTo>
                  <a:lnTo>
                    <a:pt x="83233" y="831976"/>
                  </a:lnTo>
                  <a:lnTo>
                    <a:pt x="84707" y="784625"/>
                  </a:lnTo>
                  <a:lnTo>
                    <a:pt x="89068" y="738056"/>
                  </a:lnTo>
                  <a:lnTo>
                    <a:pt x="96230" y="692357"/>
                  </a:lnTo>
                  <a:lnTo>
                    <a:pt x="106104" y="647616"/>
                  </a:lnTo>
                  <a:lnTo>
                    <a:pt x="118603" y="603920"/>
                  </a:lnTo>
                  <a:lnTo>
                    <a:pt x="133640" y="561357"/>
                  </a:lnTo>
                  <a:lnTo>
                    <a:pt x="151125" y="520014"/>
                  </a:lnTo>
                  <a:lnTo>
                    <a:pt x="170973" y="479981"/>
                  </a:lnTo>
                  <a:lnTo>
                    <a:pt x="193094" y="441344"/>
                  </a:lnTo>
                  <a:lnTo>
                    <a:pt x="217401" y="404191"/>
                  </a:lnTo>
                  <a:lnTo>
                    <a:pt x="243807" y="368609"/>
                  </a:lnTo>
                  <a:lnTo>
                    <a:pt x="272223" y="334688"/>
                  </a:lnTo>
                  <a:lnTo>
                    <a:pt x="302562" y="302513"/>
                  </a:lnTo>
                  <a:lnTo>
                    <a:pt x="334737" y="272174"/>
                  </a:lnTo>
                  <a:lnTo>
                    <a:pt x="368658" y="243758"/>
                  </a:lnTo>
                  <a:lnTo>
                    <a:pt x="404239" y="217352"/>
                  </a:lnTo>
                  <a:lnTo>
                    <a:pt x="441392" y="193045"/>
                  </a:lnTo>
                  <a:lnTo>
                    <a:pt x="480030" y="170924"/>
                  </a:lnTo>
                  <a:lnTo>
                    <a:pt x="520063" y="151077"/>
                  </a:lnTo>
                  <a:lnTo>
                    <a:pt x="561405" y="133591"/>
                  </a:lnTo>
                  <a:lnTo>
                    <a:pt x="603968" y="118555"/>
                  </a:lnTo>
                  <a:lnTo>
                    <a:pt x="647665" y="106055"/>
                  </a:lnTo>
                  <a:lnTo>
                    <a:pt x="692406" y="96181"/>
                  </a:lnTo>
                  <a:lnTo>
                    <a:pt x="738105" y="89019"/>
                  </a:lnTo>
                  <a:lnTo>
                    <a:pt x="784674" y="84658"/>
                  </a:lnTo>
                  <a:lnTo>
                    <a:pt x="832025" y="83184"/>
                  </a:lnTo>
                  <a:lnTo>
                    <a:pt x="832025"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6" name="object 6"/>
            <p:cNvPicPr/>
            <p:nvPr/>
          </p:nvPicPr>
          <p:blipFill>
            <a:blip r:embed="rId3" cstate="print"/>
            <a:stretch>
              <a:fillRect/>
            </a:stretch>
          </p:blipFill>
          <p:spPr>
            <a:xfrm>
              <a:off x="2310384" y="4034028"/>
              <a:ext cx="1448562" cy="1448562"/>
            </a:xfrm>
            <a:prstGeom prst="rect">
              <a:avLst/>
            </a:prstGeom>
          </p:spPr>
        </p:pic>
        <p:pic>
          <p:nvPicPr>
            <p:cNvPr id="7" name="object 7"/>
            <p:cNvPicPr/>
            <p:nvPr/>
          </p:nvPicPr>
          <p:blipFill>
            <a:blip r:embed="rId4" cstate="print"/>
            <a:stretch>
              <a:fillRect/>
            </a:stretch>
          </p:blipFill>
          <p:spPr>
            <a:xfrm>
              <a:off x="2330196" y="4041635"/>
              <a:ext cx="1407413" cy="1640586"/>
            </a:xfrm>
            <a:prstGeom prst="rect">
              <a:avLst/>
            </a:prstGeom>
          </p:spPr>
        </p:pic>
      </p:grpSp>
      <p:sp>
        <p:nvSpPr>
          <p:cNvPr id="8" name="object 8"/>
          <p:cNvSpPr txBox="1"/>
          <p:nvPr/>
        </p:nvSpPr>
        <p:spPr>
          <a:xfrm>
            <a:off x="2833497" y="4288663"/>
            <a:ext cx="409575" cy="8483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5400" b="1" i="0" u="none" strike="noStrike" kern="1200" cap="none" spc="0" normalizeH="0" baseline="0" noProof="0" dirty="0">
                <a:ln>
                  <a:noFill/>
                </a:ln>
                <a:solidFill>
                  <a:srgbClr val="FFFFFF"/>
                </a:solidFill>
                <a:effectLst/>
                <a:uLnTx/>
                <a:uFillTx/>
                <a:latin typeface="Century Gothic"/>
                <a:ea typeface="+mn-ea"/>
                <a:cs typeface="Century Gothic"/>
              </a:rPr>
              <a:t>5</a:t>
            </a:r>
            <a:endParaRPr kumimoji="0" sz="5400" b="0" i="0" u="none" strike="noStrike" kern="1200" cap="none" spc="0" normalizeH="0" baseline="0" noProof="0">
              <a:ln>
                <a:noFill/>
              </a:ln>
              <a:solidFill>
                <a:prstClr val="black"/>
              </a:solidFill>
              <a:effectLst/>
              <a:uLnTx/>
              <a:uFillTx/>
              <a:latin typeface="Century Gothic"/>
              <a:ea typeface="+mn-ea"/>
              <a:cs typeface="Century Gothic"/>
            </a:endParaRPr>
          </a:p>
        </p:txBody>
      </p:sp>
      <p:pic>
        <p:nvPicPr>
          <p:cNvPr id="9" name="object 9"/>
          <p:cNvPicPr/>
          <p:nvPr/>
        </p:nvPicPr>
        <p:blipFill>
          <a:blip r:embed="rId5" cstate="print"/>
          <a:stretch>
            <a:fillRect/>
          </a:stretch>
        </p:blipFill>
        <p:spPr>
          <a:xfrm>
            <a:off x="2478151" y="4109704"/>
            <a:ext cx="1248156" cy="1447037"/>
          </a:xfrm>
          <a:prstGeom prst="rect">
            <a:avLst/>
          </a:prstGeom>
        </p:spPr>
      </p:pic>
      <p:sp>
        <p:nvSpPr>
          <p:cNvPr id="10" name="文本框 9">
            <a:extLst>
              <a:ext uri="{FF2B5EF4-FFF2-40B4-BE49-F238E27FC236}">
                <a16:creationId xmlns:a16="http://schemas.microsoft.com/office/drawing/2014/main" id="{1AD80C9E-B07E-49CC-8A10-A586CB72122B}"/>
              </a:ext>
            </a:extLst>
          </p:cNvPr>
          <p:cNvSpPr txBox="1"/>
          <p:nvPr/>
        </p:nvSpPr>
        <p:spPr>
          <a:xfrm>
            <a:off x="7010400" y="5145405"/>
            <a:ext cx="2057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汇报人：</a:t>
            </a:r>
            <a:r>
              <a:rPr lang="zh-CN" altLang="en-US">
                <a:solidFill>
                  <a:prstClr val="black"/>
                </a:solidFill>
                <a:latin typeface="宋体" panose="02010600030101010101" pitchFamily="2" charset="-122"/>
                <a:ea typeface="宋体" panose="02010600030101010101" pitchFamily="2" charset="-122"/>
              </a:rPr>
              <a:t>刘云皓</a:t>
            </a:r>
            <a:endParaRPr kumimoji="0" lang="zh-CN" altLang="en-US" sz="1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11" name="object 16">
            <a:extLst>
              <a:ext uri="{FF2B5EF4-FFF2-40B4-BE49-F238E27FC236}">
                <a16:creationId xmlns:a16="http://schemas.microsoft.com/office/drawing/2014/main" id="{EE5DDD5C-9735-4D51-B6FA-455105340BAB}"/>
              </a:ext>
            </a:extLst>
          </p:cNvPr>
          <p:cNvSpPr txBox="1"/>
          <p:nvPr/>
        </p:nvSpPr>
        <p:spPr>
          <a:xfrm>
            <a:off x="2905091" y="4327999"/>
            <a:ext cx="452998" cy="84382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5400" b="1" i="0" u="none" strike="noStrike" kern="1200" cap="none" spc="0" normalizeH="0" baseline="0" noProof="0" dirty="0">
                <a:ln>
                  <a:noFill/>
                </a:ln>
                <a:solidFill>
                  <a:srgbClr val="FFFFFF"/>
                </a:solidFill>
                <a:effectLst/>
                <a:uLnTx/>
                <a:uFillTx/>
                <a:latin typeface="Century Gothic"/>
                <a:ea typeface="+mn-ea"/>
                <a:cs typeface="Century Gothic"/>
              </a:rPr>
              <a:t>1</a:t>
            </a:r>
            <a:endParaRPr kumimoji="0" sz="5400" b="0" i="0" u="none" strike="noStrike" kern="1200" cap="none" spc="0" normalizeH="0" baseline="0" noProof="0" dirty="0">
              <a:ln>
                <a:noFill/>
              </a:ln>
              <a:solidFill>
                <a:prstClr val="black"/>
              </a:solidFill>
              <a:effectLst/>
              <a:uLnTx/>
              <a:uFillTx/>
              <a:latin typeface="Century Gothic"/>
              <a:ea typeface="+mn-ea"/>
              <a:cs typeface="Century Gothic"/>
            </a:endParaRPr>
          </a:p>
        </p:txBody>
      </p:sp>
    </p:spTree>
    <p:extLst>
      <p:ext uri="{BB962C8B-B14F-4D97-AF65-F5344CB8AC3E}">
        <p14:creationId xmlns:p14="http://schemas.microsoft.com/office/powerpoint/2010/main" val="1914342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670" y="323468"/>
            <a:ext cx="435102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cs typeface="微软雅黑"/>
              </a:rPr>
              <a:t>分类</a:t>
            </a:r>
            <a:r>
              <a:rPr lang="en-US" altLang="zh-CN" sz="2800" b="1" spc="-5">
                <a:solidFill>
                  <a:srgbClr val="006C39"/>
                </a:solidFill>
                <a:effectLst>
                  <a:outerShdw blurRad="38100" dist="38100" dir="2700000" algn="tl">
                    <a:srgbClr val="000000">
                      <a:alpha val="43137"/>
                    </a:srgbClr>
                  </a:outerShdw>
                </a:effectLst>
                <a:cs typeface="微软雅黑"/>
              </a:rPr>
              <a:t>——</a:t>
            </a:r>
            <a:r>
              <a:rPr lang="zh-CN" altLang="en-US" sz="2800" b="1" spc="-5">
                <a:solidFill>
                  <a:srgbClr val="006C39"/>
                </a:solidFill>
                <a:effectLst>
                  <a:outerShdw blurRad="38100" dist="38100" dir="2700000" algn="tl">
                    <a:srgbClr val="000000">
                      <a:alpha val="43137"/>
                    </a:srgbClr>
                  </a:outerShdw>
                </a:effectLst>
                <a:cs typeface="微软雅黑"/>
              </a:rPr>
              <a:t>实现方法</a:t>
            </a:r>
            <a:endParaRPr lang="zh-CN" altLang="en-US" sz="2800">
              <a:solidFill>
                <a:srgbClr val="006C39"/>
              </a:solidFill>
              <a:effectLst>
                <a:outerShdw blurRad="38100" dist="38100" dir="2700000" algn="tl">
                  <a:srgbClr val="000000">
                    <a:alpha val="43137"/>
                  </a:srgbClr>
                </a:outerShdw>
              </a:effectLst>
              <a:cs typeface="微软雅黑"/>
            </a:endParaRPr>
          </a:p>
        </p:txBody>
      </p:sp>
      <p:sp>
        <p:nvSpPr>
          <p:cNvPr id="8" name="object 8"/>
          <p:cNvSpPr txBox="1">
            <a:spLocks noGrp="1"/>
          </p:cNvSpPr>
          <p:nvPr>
            <p:ph type="sldNum" sz="quarter" idx="7"/>
          </p:nvPr>
        </p:nvSpPr>
        <p:spPr>
          <a:xfrm>
            <a:off x="11352530" y="6370208"/>
            <a:ext cx="314325" cy="270587"/>
          </a:xfrm>
          <a:prstGeom prst="rect">
            <a:avLst/>
          </a:prstGeom>
        </p:spPr>
        <p:txBody>
          <a:bodyPr vert="horz" wrap="square" lIns="0" tIns="24130" rIns="0" bIns="0" rtlCol="0">
            <a:spAutoFit/>
          </a:bodyPr>
          <a:lstStyle/>
          <a:p>
            <a:pPr marL="38100" marR="0" lvl="0" indent="0" algn="l" defTabSz="914400" rtl="0" eaLnBrk="1" fontAlgn="auto" latinLnBrk="0" hangingPunct="1">
              <a:lnSpc>
                <a:spcPct val="100000"/>
              </a:lnSpc>
              <a:spcBef>
                <a:spcPts val="190"/>
              </a:spcBef>
              <a:spcAft>
                <a:spcPts val="0"/>
              </a:spcAft>
              <a:buClrTx/>
              <a:buSzTx/>
              <a:buFontTx/>
              <a:buNone/>
              <a:tabLst/>
              <a:defRPr/>
            </a:pPr>
            <a:fld id="{81D60167-4931-47E6-BA6A-407CBD079E47}" type="slidenum">
              <a:rPr kumimoji="0" lang="en-US" altLang="zh-CN" sz="1600" b="0" i="0" u="none" strike="noStrike" kern="1200" cap="none" spc="-5" normalizeH="0" baseline="0" noProof="0" dirty="0">
                <a:ln>
                  <a:noFill/>
                </a:ln>
                <a:solidFill>
                  <a:srgbClr val="F1F1F1"/>
                </a:solidFill>
                <a:effectLst/>
                <a:uLnTx/>
                <a:uFillTx/>
                <a:ea typeface="+mn-ea"/>
              </a:rPr>
              <a:pPr marL="38100" marR="0" lvl="0" indent="0" algn="l" defTabSz="914400" rtl="0" eaLnBrk="1" fontAlgn="auto" latinLnBrk="0" hangingPunct="1">
                <a:lnSpc>
                  <a:spcPct val="100000"/>
                </a:lnSpc>
                <a:spcBef>
                  <a:spcPts val="190"/>
                </a:spcBef>
                <a:spcAft>
                  <a:spcPts val="0"/>
                </a:spcAft>
                <a:buClrTx/>
                <a:buSzTx/>
                <a:buFontTx/>
                <a:buNone/>
                <a:tabLst/>
                <a:defRPr/>
              </a:pPr>
              <a:t>30</a:t>
            </a:fld>
            <a:endParaRPr kumimoji="0" lang="zh-CN" altLang="en-US" sz="1600" b="0" i="0" u="none" strike="noStrike" kern="1200" cap="none" spc="-5" normalizeH="0" baseline="0" noProof="0">
              <a:ln>
                <a:noFill/>
              </a:ln>
              <a:solidFill>
                <a:srgbClr val="F1F1F1"/>
              </a:solidFill>
              <a:effectLst/>
              <a:uLnTx/>
              <a:uFillTx/>
              <a:ea typeface="+mn-ea"/>
            </a:endParaRPr>
          </a:p>
        </p:txBody>
      </p:sp>
      <p:sp>
        <p:nvSpPr>
          <p:cNvPr id="11" name="矩形: 圆角 10">
            <a:extLst>
              <a:ext uri="{FF2B5EF4-FFF2-40B4-BE49-F238E27FC236}">
                <a16:creationId xmlns:a16="http://schemas.microsoft.com/office/drawing/2014/main" id="{061E7AF0-822D-4A53-B2E4-A918E0806307}"/>
              </a:ext>
            </a:extLst>
          </p:cNvPr>
          <p:cNvSpPr/>
          <p:nvPr/>
        </p:nvSpPr>
        <p:spPr>
          <a:xfrm>
            <a:off x="1582525" y="2269849"/>
            <a:ext cx="2362200" cy="990600"/>
          </a:xfrm>
          <a:prstGeom prst="roundRect">
            <a:avLst/>
          </a:prstGeom>
          <a:solidFill>
            <a:schemeClr val="accent3">
              <a:lumMod val="40000"/>
              <a:lumOff val="60000"/>
            </a:schemeClr>
          </a:solidFill>
          <a:ln>
            <a:solidFill>
              <a:schemeClr val="accent3">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rPr>
              <a:t>bottom-up</a:t>
            </a:r>
            <a:r>
              <a:rPr kumimoji="0" lang="zh-CN" altLang="en-US" sz="18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rPr>
              <a:t>模型</a:t>
            </a:r>
            <a:endParaRPr kumimoji="0" lang="zh-CN" altLang="en-US" sz="28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endParaRPr>
          </a:p>
        </p:txBody>
      </p:sp>
      <p:cxnSp>
        <p:nvCxnSpPr>
          <p:cNvPr id="7" name="直接箭头连接符 6">
            <a:extLst>
              <a:ext uri="{FF2B5EF4-FFF2-40B4-BE49-F238E27FC236}">
                <a16:creationId xmlns:a16="http://schemas.microsoft.com/office/drawing/2014/main" id="{87818DF6-318E-4C67-80FC-72C66561801E}"/>
              </a:ext>
            </a:extLst>
          </p:cNvPr>
          <p:cNvCxnSpPr>
            <a:cxnSpLocks/>
            <a:stCxn id="11" idx="2"/>
          </p:cNvCxnSpPr>
          <p:nvPr/>
        </p:nvCxnSpPr>
        <p:spPr>
          <a:xfrm flipH="1">
            <a:off x="1582524" y="3260449"/>
            <a:ext cx="1181101" cy="62146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7" name="直接箭头连接符 26">
            <a:extLst>
              <a:ext uri="{FF2B5EF4-FFF2-40B4-BE49-F238E27FC236}">
                <a16:creationId xmlns:a16="http://schemas.microsoft.com/office/drawing/2014/main" id="{A9019B97-5FDE-49F6-86C1-C9821C43904D}"/>
              </a:ext>
            </a:extLst>
          </p:cNvPr>
          <p:cNvCxnSpPr>
            <a:cxnSpLocks/>
            <a:stCxn id="11" idx="2"/>
          </p:cNvCxnSpPr>
          <p:nvPr/>
        </p:nvCxnSpPr>
        <p:spPr>
          <a:xfrm>
            <a:off x="2763625" y="3260449"/>
            <a:ext cx="1181100" cy="62146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37" name="图片 36">
            <a:extLst>
              <a:ext uri="{FF2B5EF4-FFF2-40B4-BE49-F238E27FC236}">
                <a16:creationId xmlns:a16="http://schemas.microsoft.com/office/drawing/2014/main" id="{B18ECE45-2C7D-46AF-8558-CCAABF347F75}"/>
              </a:ext>
            </a:extLst>
          </p:cNvPr>
          <p:cNvPicPr>
            <a:picLocks noChangeAspect="1"/>
          </p:cNvPicPr>
          <p:nvPr/>
        </p:nvPicPr>
        <p:blipFill>
          <a:blip r:embed="rId2"/>
          <a:stretch>
            <a:fillRect/>
          </a:stretch>
        </p:blipFill>
        <p:spPr>
          <a:xfrm>
            <a:off x="5752319" y="1873333"/>
            <a:ext cx="5614228" cy="3111334"/>
          </a:xfrm>
          <a:prstGeom prst="rect">
            <a:avLst/>
          </a:prstGeom>
        </p:spPr>
      </p:pic>
      <p:sp>
        <p:nvSpPr>
          <p:cNvPr id="38" name="矩形 37">
            <a:extLst>
              <a:ext uri="{FF2B5EF4-FFF2-40B4-BE49-F238E27FC236}">
                <a16:creationId xmlns:a16="http://schemas.microsoft.com/office/drawing/2014/main" id="{B036A654-D207-4F7D-8F2C-BDD769A40FD3}"/>
              </a:ext>
            </a:extLst>
          </p:cNvPr>
          <p:cNvSpPr/>
          <p:nvPr/>
        </p:nvSpPr>
        <p:spPr>
          <a:xfrm>
            <a:off x="334332" y="4047592"/>
            <a:ext cx="2362200" cy="621467"/>
          </a:xfrm>
          <a:prstGeom prst="rect">
            <a:avLst/>
          </a:prstGeom>
          <a:solidFill>
            <a:schemeClr val="accent3">
              <a:lumMod val="20000"/>
              <a:lumOff val="80000"/>
            </a:schemeClr>
          </a:solidFill>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39" name="文本框 38">
            <a:extLst>
              <a:ext uri="{FF2B5EF4-FFF2-40B4-BE49-F238E27FC236}">
                <a16:creationId xmlns:a16="http://schemas.microsoft.com/office/drawing/2014/main" id="{4EC36BB7-DB0C-459B-B2D7-04F704B0D166}"/>
              </a:ext>
            </a:extLst>
          </p:cNvPr>
          <p:cNvSpPr txBox="1"/>
          <p:nvPr/>
        </p:nvSpPr>
        <p:spPr>
          <a:xfrm>
            <a:off x="334332" y="4114800"/>
            <a:ext cx="23495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rPr>
              <a:t>传统手工设计</a:t>
            </a:r>
          </a:p>
        </p:txBody>
      </p:sp>
      <p:sp>
        <p:nvSpPr>
          <p:cNvPr id="42" name="矩形 41">
            <a:extLst>
              <a:ext uri="{FF2B5EF4-FFF2-40B4-BE49-F238E27FC236}">
                <a16:creationId xmlns:a16="http://schemas.microsoft.com/office/drawing/2014/main" id="{DCFC4A99-68B6-4EB9-A093-B0E21EE36292}"/>
              </a:ext>
            </a:extLst>
          </p:cNvPr>
          <p:cNvSpPr/>
          <p:nvPr/>
        </p:nvSpPr>
        <p:spPr>
          <a:xfrm>
            <a:off x="3023072" y="4072870"/>
            <a:ext cx="2362200" cy="621467"/>
          </a:xfrm>
          <a:prstGeom prst="rect">
            <a:avLst/>
          </a:prstGeom>
          <a:solidFill>
            <a:schemeClr val="accent3">
              <a:lumMod val="20000"/>
              <a:lumOff val="80000"/>
            </a:schemeClr>
          </a:solidFill>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43" name="文本框 42">
            <a:extLst>
              <a:ext uri="{FF2B5EF4-FFF2-40B4-BE49-F238E27FC236}">
                <a16:creationId xmlns:a16="http://schemas.microsoft.com/office/drawing/2014/main" id="{70CAC5EA-6410-4DBD-8316-7F006761933C}"/>
              </a:ext>
            </a:extLst>
          </p:cNvPr>
          <p:cNvSpPr txBox="1"/>
          <p:nvPr/>
        </p:nvSpPr>
        <p:spPr>
          <a:xfrm>
            <a:off x="3023072" y="4140078"/>
            <a:ext cx="23495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rPr>
              <a:t>早期深度学习</a:t>
            </a:r>
          </a:p>
        </p:txBody>
      </p:sp>
      <p:sp>
        <p:nvSpPr>
          <p:cNvPr id="14" name="object 3">
            <a:extLst>
              <a:ext uri="{FF2B5EF4-FFF2-40B4-BE49-F238E27FC236}">
                <a16:creationId xmlns:a16="http://schemas.microsoft.com/office/drawing/2014/main" id="{E4E3F341-4FAA-475C-A812-51D69076A35C}"/>
              </a:ext>
            </a:extLst>
          </p:cNvPr>
          <p:cNvSpPr txBox="1"/>
          <p:nvPr/>
        </p:nvSpPr>
        <p:spPr>
          <a:xfrm>
            <a:off x="514927" y="188619"/>
            <a:ext cx="780473"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Century Gothic"/>
                <a:ea typeface="宋体" panose="02010600030101010101" pitchFamily="2" charset="-122"/>
                <a:cs typeface="Century Gothic"/>
              </a:rPr>
              <a:t>3.1</a:t>
            </a:r>
            <a:endParaRPr kumimoji="0" sz="3600" b="0" i="0" u="none" strike="noStrike" kern="1200" cap="none" spc="0" normalizeH="0" baseline="0" noProof="0">
              <a:ln>
                <a:noFill/>
              </a:ln>
              <a:solidFill>
                <a:prstClr val="black"/>
              </a:solidFill>
              <a:effectLst/>
              <a:uLnTx/>
              <a:uFillTx/>
              <a:latin typeface="Century Gothic"/>
              <a:ea typeface="+mn-ea"/>
              <a:cs typeface="Century Gothic"/>
            </a:endParaRPr>
          </a:p>
        </p:txBody>
      </p:sp>
    </p:spTree>
    <p:extLst>
      <p:ext uri="{BB962C8B-B14F-4D97-AF65-F5344CB8AC3E}">
        <p14:creationId xmlns:p14="http://schemas.microsoft.com/office/powerpoint/2010/main" val="3594866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670" y="323468"/>
            <a:ext cx="435102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cs typeface="微软雅黑"/>
              </a:rPr>
              <a:t>分类</a:t>
            </a:r>
            <a:r>
              <a:rPr lang="en-US" altLang="zh-CN" sz="2800" b="1" spc="-5">
                <a:solidFill>
                  <a:srgbClr val="006C39"/>
                </a:solidFill>
                <a:effectLst>
                  <a:outerShdw blurRad="38100" dist="38100" dir="2700000" algn="tl">
                    <a:srgbClr val="000000">
                      <a:alpha val="43137"/>
                    </a:srgbClr>
                  </a:outerShdw>
                </a:effectLst>
                <a:cs typeface="微软雅黑"/>
              </a:rPr>
              <a:t>——</a:t>
            </a:r>
            <a:r>
              <a:rPr lang="zh-CN" altLang="en-US" sz="2800" b="1" spc="-5">
                <a:solidFill>
                  <a:srgbClr val="006C39"/>
                </a:solidFill>
                <a:effectLst>
                  <a:outerShdw blurRad="38100" dist="38100" dir="2700000" algn="tl">
                    <a:srgbClr val="000000">
                      <a:alpha val="43137"/>
                    </a:srgbClr>
                  </a:outerShdw>
                </a:effectLst>
                <a:cs typeface="微软雅黑"/>
              </a:rPr>
              <a:t>实现方法</a:t>
            </a:r>
            <a:endParaRPr lang="zh-CN" altLang="en-US" sz="2800">
              <a:solidFill>
                <a:srgbClr val="006C39"/>
              </a:solidFill>
              <a:effectLst>
                <a:outerShdw blurRad="38100" dist="38100" dir="2700000" algn="tl">
                  <a:srgbClr val="000000">
                    <a:alpha val="43137"/>
                  </a:srgbClr>
                </a:outerShdw>
              </a:effectLst>
              <a:cs typeface="微软雅黑"/>
            </a:endParaRPr>
          </a:p>
        </p:txBody>
      </p:sp>
      <p:sp>
        <p:nvSpPr>
          <p:cNvPr id="8" name="object 8"/>
          <p:cNvSpPr txBox="1">
            <a:spLocks noGrp="1"/>
          </p:cNvSpPr>
          <p:nvPr>
            <p:ph type="sldNum" sz="quarter" idx="7"/>
          </p:nvPr>
        </p:nvSpPr>
        <p:spPr>
          <a:xfrm>
            <a:off x="11352530" y="6370208"/>
            <a:ext cx="314325" cy="270587"/>
          </a:xfrm>
          <a:prstGeom prst="rect">
            <a:avLst/>
          </a:prstGeom>
        </p:spPr>
        <p:txBody>
          <a:bodyPr vert="horz" wrap="square" lIns="0" tIns="24130" rIns="0" bIns="0" rtlCol="0">
            <a:spAutoFit/>
          </a:bodyPr>
          <a:lstStyle/>
          <a:p>
            <a:pPr marL="38100" marR="0" lvl="0" indent="0" algn="l" defTabSz="914400" rtl="0" eaLnBrk="1" fontAlgn="auto" latinLnBrk="0" hangingPunct="1">
              <a:lnSpc>
                <a:spcPct val="100000"/>
              </a:lnSpc>
              <a:spcBef>
                <a:spcPts val="190"/>
              </a:spcBef>
              <a:spcAft>
                <a:spcPts val="0"/>
              </a:spcAft>
              <a:buClrTx/>
              <a:buSzTx/>
              <a:buFontTx/>
              <a:buNone/>
              <a:tabLst/>
              <a:defRPr/>
            </a:pPr>
            <a:fld id="{81D60167-4931-47E6-BA6A-407CBD079E47}" type="slidenum">
              <a:rPr kumimoji="0" lang="en-US" altLang="zh-CN" sz="1600" b="0" i="0" u="none" strike="noStrike" kern="1200" cap="none" spc="-5" normalizeH="0" baseline="0" noProof="0" dirty="0">
                <a:ln>
                  <a:noFill/>
                </a:ln>
                <a:solidFill>
                  <a:srgbClr val="F1F1F1"/>
                </a:solidFill>
                <a:effectLst/>
                <a:uLnTx/>
                <a:uFillTx/>
                <a:ea typeface="+mn-ea"/>
              </a:rPr>
              <a:pPr marL="38100" marR="0" lvl="0" indent="0" algn="l" defTabSz="914400" rtl="0" eaLnBrk="1" fontAlgn="auto" latinLnBrk="0" hangingPunct="1">
                <a:lnSpc>
                  <a:spcPct val="100000"/>
                </a:lnSpc>
                <a:spcBef>
                  <a:spcPts val="190"/>
                </a:spcBef>
                <a:spcAft>
                  <a:spcPts val="0"/>
                </a:spcAft>
                <a:buClrTx/>
                <a:buSzTx/>
                <a:buFontTx/>
                <a:buNone/>
                <a:tabLst/>
                <a:defRPr/>
              </a:pPr>
              <a:t>31</a:t>
            </a:fld>
            <a:endParaRPr kumimoji="0" lang="zh-CN" altLang="en-US" sz="1600" b="0" i="0" u="none" strike="noStrike" kern="1200" cap="none" spc="-5" normalizeH="0" baseline="0" noProof="0">
              <a:ln>
                <a:noFill/>
              </a:ln>
              <a:solidFill>
                <a:srgbClr val="F1F1F1"/>
              </a:solidFill>
              <a:effectLst/>
              <a:uLnTx/>
              <a:uFillTx/>
              <a:ea typeface="+mn-ea"/>
            </a:endParaRPr>
          </a:p>
        </p:txBody>
      </p:sp>
      <p:sp>
        <p:nvSpPr>
          <p:cNvPr id="11" name="矩形: 圆角 10">
            <a:extLst>
              <a:ext uri="{FF2B5EF4-FFF2-40B4-BE49-F238E27FC236}">
                <a16:creationId xmlns:a16="http://schemas.microsoft.com/office/drawing/2014/main" id="{061E7AF0-822D-4A53-B2E4-A918E0806307}"/>
              </a:ext>
            </a:extLst>
          </p:cNvPr>
          <p:cNvSpPr/>
          <p:nvPr/>
        </p:nvSpPr>
        <p:spPr>
          <a:xfrm>
            <a:off x="1582525" y="2269849"/>
            <a:ext cx="2362200" cy="990600"/>
          </a:xfrm>
          <a:prstGeom prst="roundRect">
            <a:avLst/>
          </a:prstGeom>
          <a:solidFill>
            <a:schemeClr val="accent3">
              <a:lumMod val="40000"/>
              <a:lumOff val="60000"/>
            </a:schemeClr>
          </a:solidFill>
          <a:ln>
            <a:solidFill>
              <a:schemeClr val="accent3">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rPr>
              <a:t>top-down</a:t>
            </a:r>
            <a:r>
              <a:rPr kumimoji="0" lang="zh-CN" altLang="en-US" sz="18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rPr>
              <a:t>模型</a:t>
            </a:r>
            <a:endParaRPr kumimoji="0" lang="zh-CN" altLang="en-US" sz="28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endParaRPr>
          </a:p>
        </p:txBody>
      </p:sp>
      <p:cxnSp>
        <p:nvCxnSpPr>
          <p:cNvPr id="7" name="直接箭头连接符 6">
            <a:extLst>
              <a:ext uri="{FF2B5EF4-FFF2-40B4-BE49-F238E27FC236}">
                <a16:creationId xmlns:a16="http://schemas.microsoft.com/office/drawing/2014/main" id="{87818DF6-318E-4C67-80FC-72C66561801E}"/>
              </a:ext>
            </a:extLst>
          </p:cNvPr>
          <p:cNvCxnSpPr>
            <a:cxnSpLocks/>
            <a:stCxn id="11" idx="2"/>
          </p:cNvCxnSpPr>
          <p:nvPr/>
        </p:nvCxnSpPr>
        <p:spPr>
          <a:xfrm flipH="1">
            <a:off x="1582524" y="3260449"/>
            <a:ext cx="1181101" cy="62146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7" name="直接箭头连接符 26">
            <a:extLst>
              <a:ext uri="{FF2B5EF4-FFF2-40B4-BE49-F238E27FC236}">
                <a16:creationId xmlns:a16="http://schemas.microsoft.com/office/drawing/2014/main" id="{A9019B97-5FDE-49F6-86C1-C9821C43904D}"/>
              </a:ext>
            </a:extLst>
          </p:cNvPr>
          <p:cNvCxnSpPr>
            <a:cxnSpLocks/>
            <a:stCxn id="11" idx="2"/>
          </p:cNvCxnSpPr>
          <p:nvPr/>
        </p:nvCxnSpPr>
        <p:spPr>
          <a:xfrm>
            <a:off x="2763625" y="3260449"/>
            <a:ext cx="1181100" cy="62146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8" name="矩形 37">
            <a:extLst>
              <a:ext uri="{FF2B5EF4-FFF2-40B4-BE49-F238E27FC236}">
                <a16:creationId xmlns:a16="http://schemas.microsoft.com/office/drawing/2014/main" id="{B036A654-D207-4F7D-8F2C-BDD769A40FD3}"/>
              </a:ext>
            </a:extLst>
          </p:cNvPr>
          <p:cNvSpPr/>
          <p:nvPr/>
        </p:nvSpPr>
        <p:spPr>
          <a:xfrm>
            <a:off x="334332" y="4047592"/>
            <a:ext cx="2180268" cy="621467"/>
          </a:xfrm>
          <a:prstGeom prst="rect">
            <a:avLst/>
          </a:prstGeom>
          <a:solidFill>
            <a:schemeClr val="accent3">
              <a:lumMod val="20000"/>
              <a:lumOff val="80000"/>
            </a:schemeClr>
          </a:solidFill>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39" name="文本框 38">
            <a:extLst>
              <a:ext uri="{FF2B5EF4-FFF2-40B4-BE49-F238E27FC236}">
                <a16:creationId xmlns:a16="http://schemas.microsoft.com/office/drawing/2014/main" id="{4EC36BB7-DB0C-459B-B2D7-04F704B0D166}"/>
              </a:ext>
            </a:extLst>
          </p:cNvPr>
          <p:cNvSpPr txBox="1"/>
          <p:nvPr/>
        </p:nvSpPr>
        <p:spPr>
          <a:xfrm>
            <a:off x="334332" y="4114800"/>
            <a:ext cx="225646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srgbClr val="006C39"/>
                </a:solidFill>
                <a:effectLst/>
                <a:uLnTx/>
                <a:uFillTx/>
                <a:latin typeface="Calibri"/>
                <a:ea typeface="宋体" panose="02010600030101010101" pitchFamily="2" charset="-122"/>
                <a:cs typeface="+mn-cs"/>
              </a:rPr>
              <a:t> </a:t>
            </a:r>
            <a:r>
              <a:rPr lang="zh-CN" altLang="en-US" sz="2800" b="1">
                <a:solidFill>
                  <a:srgbClr val="006C39"/>
                </a:solidFill>
                <a:latin typeface="Calibri"/>
                <a:ea typeface="宋体" panose="02010600030101010101" pitchFamily="2" charset="-122"/>
              </a:rPr>
              <a:t>端到端</a:t>
            </a:r>
            <a:r>
              <a:rPr kumimoji="0" lang="zh-CN" altLang="en-US" sz="2800" b="1" i="0" u="none" strike="noStrike" kern="1200" cap="none" spc="0" normalizeH="0" baseline="0" noProof="0">
                <a:ln>
                  <a:noFill/>
                </a:ln>
                <a:solidFill>
                  <a:srgbClr val="006C39"/>
                </a:solidFill>
                <a:effectLst/>
                <a:uLnTx/>
                <a:uFillTx/>
                <a:latin typeface="Calibri"/>
                <a:ea typeface="宋体" panose="02010600030101010101" pitchFamily="2" charset="-122"/>
                <a:cs typeface="+mn-cs"/>
              </a:rPr>
              <a:t>模型</a:t>
            </a:r>
          </a:p>
        </p:txBody>
      </p:sp>
      <p:sp>
        <p:nvSpPr>
          <p:cNvPr id="42" name="矩形 41">
            <a:extLst>
              <a:ext uri="{FF2B5EF4-FFF2-40B4-BE49-F238E27FC236}">
                <a16:creationId xmlns:a16="http://schemas.microsoft.com/office/drawing/2014/main" id="{DCFC4A99-68B6-4EB9-A093-B0E21EE36292}"/>
              </a:ext>
            </a:extLst>
          </p:cNvPr>
          <p:cNvSpPr/>
          <p:nvPr/>
        </p:nvSpPr>
        <p:spPr>
          <a:xfrm>
            <a:off x="3023072" y="4072870"/>
            <a:ext cx="2362200" cy="621467"/>
          </a:xfrm>
          <a:prstGeom prst="rect">
            <a:avLst/>
          </a:prstGeom>
          <a:solidFill>
            <a:schemeClr val="accent3">
              <a:lumMod val="20000"/>
              <a:lumOff val="80000"/>
            </a:schemeClr>
          </a:solidFill>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43" name="文本框 42">
            <a:extLst>
              <a:ext uri="{FF2B5EF4-FFF2-40B4-BE49-F238E27FC236}">
                <a16:creationId xmlns:a16="http://schemas.microsoft.com/office/drawing/2014/main" id="{70CAC5EA-6410-4DBD-8316-7F006761933C}"/>
              </a:ext>
            </a:extLst>
          </p:cNvPr>
          <p:cNvSpPr txBox="1"/>
          <p:nvPr/>
        </p:nvSpPr>
        <p:spPr>
          <a:xfrm>
            <a:off x="3023072" y="4140078"/>
            <a:ext cx="23495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rPr>
              <a:t>密集描述方法</a:t>
            </a:r>
          </a:p>
        </p:txBody>
      </p:sp>
      <p:pic>
        <p:nvPicPr>
          <p:cNvPr id="9" name="图片 8">
            <a:extLst>
              <a:ext uri="{FF2B5EF4-FFF2-40B4-BE49-F238E27FC236}">
                <a16:creationId xmlns:a16="http://schemas.microsoft.com/office/drawing/2014/main" id="{99CCDA88-4DDC-4F75-9B24-C20E2F09F980}"/>
              </a:ext>
            </a:extLst>
          </p:cNvPr>
          <p:cNvPicPr>
            <a:picLocks noChangeAspect="1"/>
          </p:cNvPicPr>
          <p:nvPr/>
        </p:nvPicPr>
        <p:blipFill>
          <a:blip r:embed="rId2"/>
          <a:stretch>
            <a:fillRect/>
          </a:stretch>
        </p:blipFill>
        <p:spPr>
          <a:xfrm>
            <a:off x="5918158" y="1416825"/>
            <a:ext cx="5207042" cy="4409079"/>
          </a:xfrm>
          <a:prstGeom prst="rect">
            <a:avLst/>
          </a:prstGeom>
        </p:spPr>
      </p:pic>
      <p:sp>
        <p:nvSpPr>
          <p:cNvPr id="14" name="object 3">
            <a:extLst>
              <a:ext uri="{FF2B5EF4-FFF2-40B4-BE49-F238E27FC236}">
                <a16:creationId xmlns:a16="http://schemas.microsoft.com/office/drawing/2014/main" id="{11E6CEA0-9B36-4569-BB6C-E8ECED3F2F37}"/>
              </a:ext>
            </a:extLst>
          </p:cNvPr>
          <p:cNvSpPr txBox="1"/>
          <p:nvPr/>
        </p:nvSpPr>
        <p:spPr>
          <a:xfrm>
            <a:off x="514927" y="188619"/>
            <a:ext cx="780473"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Century Gothic"/>
                <a:ea typeface="宋体" panose="02010600030101010101" pitchFamily="2" charset="-122"/>
                <a:cs typeface="Century Gothic"/>
              </a:rPr>
              <a:t>3.1</a:t>
            </a:r>
            <a:endParaRPr kumimoji="0" sz="3600" b="0" i="0" u="none" strike="noStrike" kern="1200" cap="none" spc="0" normalizeH="0" baseline="0" noProof="0">
              <a:ln>
                <a:noFill/>
              </a:ln>
              <a:solidFill>
                <a:prstClr val="black"/>
              </a:solidFill>
              <a:effectLst/>
              <a:uLnTx/>
              <a:uFillTx/>
              <a:latin typeface="Century Gothic"/>
              <a:ea typeface="+mn-ea"/>
              <a:cs typeface="Century Gothic"/>
            </a:endParaRPr>
          </a:p>
        </p:txBody>
      </p:sp>
    </p:spTree>
    <p:extLst>
      <p:ext uri="{BB962C8B-B14F-4D97-AF65-F5344CB8AC3E}">
        <p14:creationId xmlns:p14="http://schemas.microsoft.com/office/powerpoint/2010/main" val="4245933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60632749-A465-4EE8-8914-87F761BDF7EA}"/>
              </a:ext>
            </a:extLst>
          </p:cNvPr>
          <p:cNvPicPr>
            <a:picLocks noChangeAspect="1"/>
          </p:cNvPicPr>
          <p:nvPr/>
        </p:nvPicPr>
        <p:blipFill>
          <a:blip r:embed="rId2"/>
          <a:stretch>
            <a:fillRect/>
          </a:stretch>
        </p:blipFill>
        <p:spPr>
          <a:xfrm>
            <a:off x="6324601" y="1151855"/>
            <a:ext cx="5322694" cy="4888520"/>
          </a:xfrm>
          <a:prstGeom prst="rect">
            <a:avLst/>
          </a:prstGeom>
          <a:ln>
            <a:noFill/>
          </a:ln>
          <a:effectLst>
            <a:outerShdw blurRad="190500" algn="tl" rotWithShape="0">
              <a:srgbClr val="000000">
                <a:alpha val="70000"/>
              </a:srgbClr>
            </a:outerShdw>
          </a:effectLst>
        </p:spPr>
      </p:pic>
      <p:sp>
        <p:nvSpPr>
          <p:cNvPr id="8" name="object 8"/>
          <p:cNvSpPr txBox="1">
            <a:spLocks noGrp="1"/>
          </p:cNvSpPr>
          <p:nvPr>
            <p:ph type="sldNum" sz="quarter" idx="7"/>
          </p:nvPr>
        </p:nvSpPr>
        <p:spPr>
          <a:xfrm>
            <a:off x="11352530" y="6370208"/>
            <a:ext cx="314325" cy="270587"/>
          </a:xfrm>
          <a:prstGeom prst="rect">
            <a:avLst/>
          </a:prstGeom>
        </p:spPr>
        <p:txBody>
          <a:bodyPr vert="horz" wrap="square" lIns="0" tIns="24130" rIns="0" bIns="0" rtlCol="0">
            <a:spAutoFit/>
          </a:bodyPr>
          <a:lstStyle/>
          <a:p>
            <a:pPr marL="38100" marR="0" lvl="0" indent="0" algn="l" defTabSz="914400" rtl="0" eaLnBrk="1" fontAlgn="auto" latinLnBrk="0" hangingPunct="1">
              <a:lnSpc>
                <a:spcPct val="100000"/>
              </a:lnSpc>
              <a:spcBef>
                <a:spcPts val="190"/>
              </a:spcBef>
              <a:spcAft>
                <a:spcPts val="0"/>
              </a:spcAft>
              <a:buClrTx/>
              <a:buSzTx/>
              <a:buFontTx/>
              <a:buNone/>
              <a:tabLst/>
              <a:defRPr/>
            </a:pPr>
            <a:fld id="{81D60167-4931-47E6-BA6A-407CBD079E47}" type="slidenum">
              <a:rPr kumimoji="0" lang="en-US" altLang="zh-CN" sz="1600" b="0" i="0" u="none" strike="noStrike" kern="1200" cap="none" spc="-5" normalizeH="0" baseline="0" noProof="0" dirty="0">
                <a:ln>
                  <a:noFill/>
                </a:ln>
                <a:solidFill>
                  <a:srgbClr val="F1F1F1"/>
                </a:solidFill>
                <a:effectLst/>
                <a:uLnTx/>
                <a:uFillTx/>
                <a:ea typeface="+mn-ea"/>
              </a:rPr>
              <a:pPr marL="38100" marR="0" lvl="0" indent="0" algn="l" defTabSz="914400" rtl="0" eaLnBrk="1" fontAlgn="auto" latinLnBrk="0" hangingPunct="1">
                <a:lnSpc>
                  <a:spcPct val="100000"/>
                </a:lnSpc>
                <a:spcBef>
                  <a:spcPts val="190"/>
                </a:spcBef>
                <a:spcAft>
                  <a:spcPts val="0"/>
                </a:spcAft>
                <a:buClrTx/>
                <a:buSzTx/>
                <a:buFontTx/>
                <a:buNone/>
                <a:tabLst/>
                <a:defRPr/>
              </a:pPr>
              <a:t>32</a:t>
            </a:fld>
            <a:endParaRPr kumimoji="0" lang="zh-CN" altLang="en-US" sz="1600" b="0" i="0" u="none" strike="noStrike" kern="1200" cap="none" spc="-5" normalizeH="0" baseline="0" noProof="0">
              <a:ln>
                <a:noFill/>
              </a:ln>
              <a:solidFill>
                <a:srgbClr val="F1F1F1"/>
              </a:solidFill>
              <a:effectLst/>
              <a:uLnTx/>
              <a:uFillTx/>
              <a:ea typeface="+mn-ea"/>
            </a:endParaRPr>
          </a:p>
        </p:txBody>
      </p:sp>
      <p:sp>
        <p:nvSpPr>
          <p:cNvPr id="27" name="object 2">
            <a:extLst>
              <a:ext uri="{FF2B5EF4-FFF2-40B4-BE49-F238E27FC236}">
                <a16:creationId xmlns:a16="http://schemas.microsoft.com/office/drawing/2014/main" id="{ED979AC7-C388-42EB-9748-E3FCE7787110}"/>
              </a:ext>
            </a:extLst>
          </p:cNvPr>
          <p:cNvSpPr txBox="1">
            <a:spLocks/>
          </p:cNvSpPr>
          <p:nvPr/>
        </p:nvSpPr>
        <p:spPr>
          <a:xfrm>
            <a:off x="1685670" y="323468"/>
            <a:ext cx="4351020" cy="443070"/>
          </a:xfrm>
          <a:prstGeom prst="rect">
            <a:avLst/>
          </a:prstGeom>
        </p:spPr>
        <p:txBody>
          <a:bodyPr vert="horz" wrap="square" lIns="0" tIns="12065" rIns="0" bIns="0" rtlCol="0">
            <a:spAutoFit/>
          </a:bodyPr>
          <a:lstStyle>
            <a:lvl1pPr>
              <a:defRPr sz="4000" b="0" i="0">
                <a:solidFill>
                  <a:schemeClr val="tx1"/>
                </a:solidFill>
                <a:latin typeface="微软雅黑"/>
                <a:ea typeface="+mj-ea"/>
                <a:cs typeface="微软雅黑"/>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zh-CN" altLang="en-US" sz="2800" b="1" i="0" u="none" strike="noStrike" kern="0" cap="none" spc="-5" normalizeH="0" baseline="0" noProof="0">
                <a:ln>
                  <a:noFill/>
                </a:ln>
                <a:solidFill>
                  <a:srgbClr val="006C39"/>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rPr>
              <a:t>分类</a:t>
            </a:r>
            <a:r>
              <a:rPr kumimoji="0" lang="en-US" altLang="zh-CN" sz="2800" b="1" i="0" u="none" strike="noStrike" kern="0" cap="none" spc="-5" normalizeH="0" baseline="0" noProof="0">
                <a:ln>
                  <a:noFill/>
                </a:ln>
                <a:solidFill>
                  <a:srgbClr val="006C39"/>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rPr>
              <a:t>——</a:t>
            </a:r>
            <a:r>
              <a:rPr kumimoji="0" lang="zh-CN" altLang="en-US" sz="2800" b="1" i="0" u="none" strike="noStrike" kern="0" cap="none" spc="-5" normalizeH="0" baseline="0" noProof="0">
                <a:ln>
                  <a:noFill/>
                </a:ln>
                <a:solidFill>
                  <a:srgbClr val="006C39"/>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rPr>
              <a:t>网络结构</a:t>
            </a:r>
            <a:endParaRPr kumimoji="0" lang="zh-CN" altLang="en-US" sz="2800" b="0" i="0" u="none" strike="noStrike" kern="0" cap="none" spc="0" normalizeH="0" baseline="0" noProof="0">
              <a:ln>
                <a:noFill/>
              </a:ln>
              <a:solidFill>
                <a:srgbClr val="006C39"/>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endParaRPr>
          </a:p>
        </p:txBody>
      </p:sp>
      <p:pic>
        <p:nvPicPr>
          <p:cNvPr id="28" name="图片 27">
            <a:extLst>
              <a:ext uri="{FF2B5EF4-FFF2-40B4-BE49-F238E27FC236}">
                <a16:creationId xmlns:a16="http://schemas.microsoft.com/office/drawing/2014/main" id="{3F2F48C3-1162-480F-AB1F-FF6527A5E0BD}"/>
              </a:ext>
            </a:extLst>
          </p:cNvPr>
          <p:cNvPicPr>
            <a:picLocks noChangeAspect="1"/>
          </p:cNvPicPr>
          <p:nvPr/>
        </p:nvPicPr>
        <p:blipFill>
          <a:blip r:embed="rId3"/>
          <a:stretch>
            <a:fillRect/>
          </a:stretch>
        </p:blipFill>
        <p:spPr>
          <a:xfrm>
            <a:off x="650177" y="1151854"/>
            <a:ext cx="4845775" cy="4845775"/>
          </a:xfrm>
          <a:prstGeom prst="rect">
            <a:avLst/>
          </a:prstGeom>
          <a:ln>
            <a:noFill/>
          </a:ln>
          <a:effectLst>
            <a:outerShdw blurRad="190500" algn="tl" rotWithShape="0">
              <a:srgbClr val="000000">
                <a:alpha val="70000"/>
              </a:srgbClr>
            </a:outerShdw>
          </a:effectLst>
        </p:spPr>
      </p:pic>
      <p:cxnSp>
        <p:nvCxnSpPr>
          <p:cNvPr id="70" name="直接连接符 69">
            <a:extLst>
              <a:ext uri="{FF2B5EF4-FFF2-40B4-BE49-F238E27FC236}">
                <a16:creationId xmlns:a16="http://schemas.microsoft.com/office/drawing/2014/main" id="{293AAE47-0ED9-4446-BDB7-A0373A52669A}"/>
              </a:ext>
            </a:extLst>
          </p:cNvPr>
          <p:cNvCxnSpPr/>
          <p:nvPr/>
        </p:nvCxnSpPr>
        <p:spPr>
          <a:xfrm>
            <a:off x="5867400" y="834770"/>
            <a:ext cx="0" cy="5337430"/>
          </a:xfrm>
          <a:prstGeom prst="line">
            <a:avLst/>
          </a:prstGeom>
          <a:ln w="9525" cap="flat" cmpd="sng" algn="ctr">
            <a:solidFill>
              <a:srgbClr val="006C39"/>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3" name="图片 72">
            <a:extLst>
              <a:ext uri="{FF2B5EF4-FFF2-40B4-BE49-F238E27FC236}">
                <a16:creationId xmlns:a16="http://schemas.microsoft.com/office/drawing/2014/main" id="{9A171266-5680-495D-A567-88191E0E9529}"/>
              </a:ext>
            </a:extLst>
          </p:cNvPr>
          <p:cNvPicPr>
            <a:picLocks noChangeAspect="1"/>
          </p:cNvPicPr>
          <p:nvPr/>
        </p:nvPicPr>
        <p:blipFill>
          <a:blip r:embed="rId4"/>
          <a:stretch>
            <a:fillRect/>
          </a:stretch>
        </p:blipFill>
        <p:spPr>
          <a:xfrm>
            <a:off x="6352714" y="1139277"/>
            <a:ext cx="5296271" cy="4967277"/>
          </a:xfrm>
          <a:prstGeom prst="rect">
            <a:avLst/>
          </a:prstGeom>
        </p:spPr>
      </p:pic>
      <p:sp>
        <p:nvSpPr>
          <p:cNvPr id="10" name="object 3">
            <a:extLst>
              <a:ext uri="{FF2B5EF4-FFF2-40B4-BE49-F238E27FC236}">
                <a16:creationId xmlns:a16="http://schemas.microsoft.com/office/drawing/2014/main" id="{A2F68CD7-6692-45B3-B27A-9D94AB656812}"/>
              </a:ext>
            </a:extLst>
          </p:cNvPr>
          <p:cNvSpPr txBox="1"/>
          <p:nvPr/>
        </p:nvSpPr>
        <p:spPr>
          <a:xfrm>
            <a:off x="514927" y="188619"/>
            <a:ext cx="780473"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Century Gothic"/>
                <a:ea typeface="宋体" panose="02010600030101010101" pitchFamily="2" charset="-122"/>
                <a:cs typeface="Century Gothic"/>
              </a:rPr>
              <a:t>3.1</a:t>
            </a:r>
            <a:endParaRPr kumimoji="0" sz="3600" b="0" i="0" u="none" strike="noStrike" kern="1200" cap="none" spc="0" normalizeH="0" baseline="0" noProof="0">
              <a:ln>
                <a:noFill/>
              </a:ln>
              <a:solidFill>
                <a:prstClr val="black"/>
              </a:solidFill>
              <a:effectLst/>
              <a:uLnTx/>
              <a:uFillTx/>
              <a:latin typeface="Century Gothic"/>
              <a:ea typeface="+mn-ea"/>
              <a:cs typeface="Century Gothic"/>
            </a:endParaRPr>
          </a:p>
        </p:txBody>
      </p:sp>
      <p:pic>
        <p:nvPicPr>
          <p:cNvPr id="4" name="图片 3">
            <a:extLst>
              <a:ext uri="{FF2B5EF4-FFF2-40B4-BE49-F238E27FC236}">
                <a16:creationId xmlns:a16="http://schemas.microsoft.com/office/drawing/2014/main" id="{59007C57-EA7F-454D-B1B3-80ADD96F32C6}"/>
              </a:ext>
            </a:extLst>
          </p:cNvPr>
          <p:cNvPicPr>
            <a:picLocks noChangeAspect="1"/>
          </p:cNvPicPr>
          <p:nvPr/>
        </p:nvPicPr>
        <p:blipFill>
          <a:blip r:embed="rId5"/>
          <a:stretch>
            <a:fillRect/>
          </a:stretch>
        </p:blipFill>
        <p:spPr>
          <a:xfrm>
            <a:off x="6553200" y="3007165"/>
            <a:ext cx="1408298" cy="1231499"/>
          </a:xfrm>
          <a:prstGeom prst="rect">
            <a:avLst/>
          </a:prstGeom>
        </p:spPr>
      </p:pic>
    </p:spTree>
    <p:extLst>
      <p:ext uri="{BB962C8B-B14F-4D97-AF65-F5344CB8AC3E}">
        <p14:creationId xmlns:p14="http://schemas.microsoft.com/office/powerpoint/2010/main" val="821995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50669" y="863346"/>
            <a:ext cx="10318750" cy="0"/>
          </a:xfrm>
          <a:custGeom>
            <a:avLst/>
            <a:gdLst/>
            <a:ahLst/>
            <a:cxnLst/>
            <a:rect l="l" t="t" r="r" b="b"/>
            <a:pathLst>
              <a:path w="10318750">
                <a:moveTo>
                  <a:pt x="0" y="0"/>
                </a:moveTo>
                <a:lnTo>
                  <a:pt x="10318623" y="0"/>
                </a:lnTo>
              </a:path>
            </a:pathLst>
          </a:custGeom>
          <a:ln w="28575">
            <a:solidFill>
              <a:srgbClr val="A1A1A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 name="object 3"/>
          <p:cNvSpPr/>
          <p:nvPr/>
        </p:nvSpPr>
        <p:spPr>
          <a:xfrm>
            <a:off x="11163300" y="6187440"/>
            <a:ext cx="706120" cy="670560"/>
          </a:xfrm>
          <a:custGeom>
            <a:avLst/>
            <a:gdLst/>
            <a:ahLst/>
            <a:cxnLst/>
            <a:rect l="l" t="t" r="r" b="b"/>
            <a:pathLst>
              <a:path w="706120" h="670559">
                <a:moveTo>
                  <a:pt x="0" y="670560"/>
                </a:moveTo>
                <a:lnTo>
                  <a:pt x="705611" y="670560"/>
                </a:lnTo>
                <a:lnTo>
                  <a:pt x="705611" y="0"/>
                </a:lnTo>
                <a:lnTo>
                  <a:pt x="0" y="0"/>
                </a:lnTo>
                <a:lnTo>
                  <a:pt x="0" y="67056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nvGrpSpPr>
          <p:cNvPr id="4" name="object 4"/>
          <p:cNvGrpSpPr/>
          <p:nvPr/>
        </p:nvGrpSpPr>
        <p:grpSpPr>
          <a:xfrm>
            <a:off x="318515" y="0"/>
            <a:ext cx="1049020" cy="873760"/>
            <a:chOff x="318515" y="0"/>
            <a:chExt cx="1049020" cy="873760"/>
          </a:xfrm>
        </p:grpSpPr>
        <p:sp>
          <p:nvSpPr>
            <p:cNvPr id="5" name="object 5"/>
            <p:cNvSpPr/>
            <p:nvPr/>
          </p:nvSpPr>
          <p:spPr>
            <a:xfrm>
              <a:off x="318515" y="0"/>
              <a:ext cx="1049020" cy="873760"/>
            </a:xfrm>
            <a:custGeom>
              <a:avLst/>
              <a:gdLst/>
              <a:ahLst/>
              <a:cxnLst/>
              <a:rect l="l" t="t" r="r" b="b"/>
              <a:pathLst>
                <a:path w="1049020" h="873760">
                  <a:moveTo>
                    <a:pt x="1048512" y="0"/>
                  </a:moveTo>
                  <a:lnTo>
                    <a:pt x="0" y="0"/>
                  </a:lnTo>
                  <a:lnTo>
                    <a:pt x="0" y="873251"/>
                  </a:lnTo>
                  <a:lnTo>
                    <a:pt x="1048512" y="873251"/>
                  </a:lnTo>
                  <a:lnTo>
                    <a:pt x="1048512"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sp>
          <p:nvSpPr>
            <p:cNvPr id="6" name="object 6"/>
            <p:cNvSpPr/>
            <p:nvPr/>
          </p:nvSpPr>
          <p:spPr>
            <a:xfrm>
              <a:off x="318515" y="0"/>
              <a:ext cx="1049020" cy="873760"/>
            </a:xfrm>
            <a:custGeom>
              <a:avLst/>
              <a:gdLst/>
              <a:ahLst/>
              <a:cxnLst/>
              <a:rect l="l" t="t" r="r" b="b"/>
              <a:pathLst>
                <a:path w="1049020" h="873760">
                  <a:moveTo>
                    <a:pt x="0" y="873251"/>
                  </a:moveTo>
                  <a:lnTo>
                    <a:pt x="1048512" y="873251"/>
                  </a:lnTo>
                  <a:lnTo>
                    <a:pt x="1048512" y="0"/>
                  </a:lnTo>
                  <a:lnTo>
                    <a:pt x="0" y="0"/>
                  </a:lnTo>
                  <a:lnTo>
                    <a:pt x="0" y="873251"/>
                  </a:lnTo>
                  <a:close/>
                </a:path>
              </a:pathLst>
            </a:custGeom>
            <a:ln w="12700">
              <a:solidFill>
                <a:srgbClr val="006C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grpSp>
      <p:grpSp>
        <p:nvGrpSpPr>
          <p:cNvPr id="7" name="object 7"/>
          <p:cNvGrpSpPr/>
          <p:nvPr/>
        </p:nvGrpSpPr>
        <p:grpSpPr>
          <a:xfrm>
            <a:off x="318515" y="6120384"/>
            <a:ext cx="10845165" cy="737870"/>
            <a:chOff x="318515" y="6120384"/>
            <a:chExt cx="10845165" cy="737870"/>
          </a:xfrm>
        </p:grpSpPr>
        <p:sp>
          <p:nvSpPr>
            <p:cNvPr id="8" name="object 8"/>
            <p:cNvSpPr/>
            <p:nvPr/>
          </p:nvSpPr>
          <p:spPr>
            <a:xfrm>
              <a:off x="318515" y="6187440"/>
              <a:ext cx="10845165" cy="670560"/>
            </a:xfrm>
            <a:custGeom>
              <a:avLst/>
              <a:gdLst/>
              <a:ahLst/>
              <a:cxnLst/>
              <a:rect l="l" t="t" r="r" b="b"/>
              <a:pathLst>
                <a:path w="10845165" h="670559">
                  <a:moveTo>
                    <a:pt x="10844784" y="0"/>
                  </a:moveTo>
                  <a:lnTo>
                    <a:pt x="0" y="0"/>
                  </a:lnTo>
                  <a:lnTo>
                    <a:pt x="0" y="670560"/>
                  </a:lnTo>
                  <a:lnTo>
                    <a:pt x="10844784" y="670560"/>
                  </a:lnTo>
                  <a:lnTo>
                    <a:pt x="10844784"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9" name="object 9"/>
            <p:cNvPicPr/>
            <p:nvPr/>
          </p:nvPicPr>
          <p:blipFill>
            <a:blip r:embed="rId2" cstate="print"/>
            <a:stretch>
              <a:fillRect/>
            </a:stretch>
          </p:blipFill>
          <p:spPr>
            <a:xfrm>
              <a:off x="2663951" y="6418326"/>
              <a:ext cx="213360" cy="240029"/>
            </a:xfrm>
            <a:prstGeom prst="rect">
              <a:avLst/>
            </a:prstGeom>
          </p:spPr>
        </p:pic>
        <p:pic>
          <p:nvPicPr>
            <p:cNvPr id="10" name="object 10"/>
            <p:cNvPicPr/>
            <p:nvPr/>
          </p:nvPicPr>
          <p:blipFill>
            <a:blip r:embed="rId3" cstate="print"/>
            <a:stretch>
              <a:fillRect/>
            </a:stretch>
          </p:blipFill>
          <p:spPr>
            <a:xfrm>
              <a:off x="3019043" y="6464183"/>
              <a:ext cx="118004" cy="178932"/>
            </a:xfrm>
            <a:prstGeom prst="rect">
              <a:avLst/>
            </a:prstGeom>
          </p:spPr>
        </p:pic>
        <p:pic>
          <p:nvPicPr>
            <p:cNvPr id="11" name="object 11"/>
            <p:cNvPicPr/>
            <p:nvPr/>
          </p:nvPicPr>
          <p:blipFill>
            <a:blip r:embed="rId4" cstate="print"/>
            <a:stretch>
              <a:fillRect/>
            </a:stretch>
          </p:blipFill>
          <p:spPr>
            <a:xfrm>
              <a:off x="2055876" y="6402324"/>
              <a:ext cx="214344" cy="270075"/>
            </a:xfrm>
            <a:prstGeom prst="rect">
              <a:avLst/>
            </a:prstGeom>
          </p:spPr>
        </p:pic>
        <p:pic>
          <p:nvPicPr>
            <p:cNvPr id="12" name="object 12"/>
            <p:cNvPicPr/>
            <p:nvPr/>
          </p:nvPicPr>
          <p:blipFill>
            <a:blip r:embed="rId5" cstate="print"/>
            <a:stretch>
              <a:fillRect/>
            </a:stretch>
          </p:blipFill>
          <p:spPr>
            <a:xfrm>
              <a:off x="2396690" y="6463284"/>
              <a:ext cx="125196" cy="149351"/>
            </a:xfrm>
            <a:prstGeom prst="rect">
              <a:avLst/>
            </a:prstGeom>
          </p:spPr>
        </p:pic>
        <p:pic>
          <p:nvPicPr>
            <p:cNvPr id="13" name="object 13"/>
            <p:cNvPicPr/>
            <p:nvPr/>
          </p:nvPicPr>
          <p:blipFill>
            <a:blip r:embed="rId6" cstate="print"/>
            <a:stretch>
              <a:fillRect/>
            </a:stretch>
          </p:blipFill>
          <p:spPr>
            <a:xfrm>
              <a:off x="1173479" y="6432804"/>
              <a:ext cx="190531" cy="204215"/>
            </a:xfrm>
            <a:prstGeom prst="rect">
              <a:avLst/>
            </a:prstGeom>
          </p:spPr>
        </p:pic>
        <p:sp>
          <p:nvSpPr>
            <p:cNvPr id="14" name="object 14"/>
            <p:cNvSpPr/>
            <p:nvPr/>
          </p:nvSpPr>
          <p:spPr>
            <a:xfrm>
              <a:off x="598932" y="6399784"/>
              <a:ext cx="219710" cy="276860"/>
            </a:xfrm>
            <a:custGeom>
              <a:avLst/>
              <a:gdLst/>
              <a:ahLst/>
              <a:cxnLst/>
              <a:rect l="l" t="t" r="r" b="b"/>
              <a:pathLst>
                <a:path w="219709" h="276859">
                  <a:moveTo>
                    <a:pt x="86868" y="213918"/>
                  </a:moveTo>
                  <a:lnTo>
                    <a:pt x="85153" y="208813"/>
                  </a:lnTo>
                  <a:lnTo>
                    <a:pt x="74866" y="203708"/>
                  </a:lnTo>
                  <a:lnTo>
                    <a:pt x="67144" y="234124"/>
                  </a:lnTo>
                  <a:lnTo>
                    <a:pt x="59436" y="263245"/>
                  </a:lnTo>
                  <a:lnTo>
                    <a:pt x="59436" y="266649"/>
                  </a:lnTo>
                  <a:lnTo>
                    <a:pt x="62865" y="270052"/>
                  </a:lnTo>
                  <a:lnTo>
                    <a:pt x="69723" y="273456"/>
                  </a:lnTo>
                  <a:lnTo>
                    <a:pt x="74866" y="276860"/>
                  </a:lnTo>
                  <a:lnTo>
                    <a:pt x="79362" y="249008"/>
                  </a:lnTo>
                  <a:lnTo>
                    <a:pt x="81851" y="235470"/>
                  </a:lnTo>
                  <a:lnTo>
                    <a:pt x="85153" y="222415"/>
                  </a:lnTo>
                  <a:lnTo>
                    <a:pt x="86868" y="213918"/>
                  </a:lnTo>
                  <a:close/>
                </a:path>
                <a:path w="219709" h="276859">
                  <a:moveTo>
                    <a:pt x="219456" y="194310"/>
                  </a:moveTo>
                  <a:lnTo>
                    <a:pt x="212598" y="190500"/>
                  </a:lnTo>
                  <a:lnTo>
                    <a:pt x="202311" y="187960"/>
                  </a:lnTo>
                  <a:lnTo>
                    <a:pt x="195453" y="185420"/>
                  </a:lnTo>
                  <a:lnTo>
                    <a:pt x="170802" y="187960"/>
                  </a:lnTo>
                  <a:lnTo>
                    <a:pt x="159042" y="191770"/>
                  </a:lnTo>
                  <a:lnTo>
                    <a:pt x="147447" y="198120"/>
                  </a:lnTo>
                  <a:lnTo>
                    <a:pt x="145732" y="199390"/>
                  </a:lnTo>
                  <a:lnTo>
                    <a:pt x="140589" y="199390"/>
                  </a:lnTo>
                  <a:lnTo>
                    <a:pt x="141097" y="191770"/>
                  </a:lnTo>
                  <a:lnTo>
                    <a:pt x="144653" y="185420"/>
                  </a:lnTo>
                  <a:lnTo>
                    <a:pt x="146113" y="184150"/>
                  </a:lnTo>
                  <a:lnTo>
                    <a:pt x="150469" y="180340"/>
                  </a:lnTo>
                  <a:lnTo>
                    <a:pt x="157734" y="176530"/>
                  </a:lnTo>
                  <a:lnTo>
                    <a:pt x="164592" y="176530"/>
                  </a:lnTo>
                  <a:lnTo>
                    <a:pt x="171450" y="175260"/>
                  </a:lnTo>
                  <a:lnTo>
                    <a:pt x="183451" y="175260"/>
                  </a:lnTo>
                  <a:lnTo>
                    <a:pt x="188595" y="173990"/>
                  </a:lnTo>
                  <a:lnTo>
                    <a:pt x="190766" y="165100"/>
                  </a:lnTo>
                  <a:lnTo>
                    <a:pt x="191706" y="161290"/>
                  </a:lnTo>
                  <a:lnTo>
                    <a:pt x="192024" y="160020"/>
                  </a:lnTo>
                  <a:lnTo>
                    <a:pt x="189445" y="156210"/>
                  </a:lnTo>
                  <a:lnTo>
                    <a:pt x="188595" y="154940"/>
                  </a:lnTo>
                  <a:lnTo>
                    <a:pt x="186309" y="153670"/>
                  </a:lnTo>
                  <a:lnTo>
                    <a:pt x="181737" y="151130"/>
                  </a:lnTo>
                  <a:lnTo>
                    <a:pt x="180022" y="149860"/>
                  </a:lnTo>
                  <a:lnTo>
                    <a:pt x="176593" y="149860"/>
                  </a:lnTo>
                  <a:lnTo>
                    <a:pt x="173164" y="148590"/>
                  </a:lnTo>
                  <a:lnTo>
                    <a:pt x="176593" y="144780"/>
                  </a:lnTo>
                  <a:lnTo>
                    <a:pt x="178308" y="144780"/>
                  </a:lnTo>
                  <a:lnTo>
                    <a:pt x="186880" y="140970"/>
                  </a:lnTo>
                  <a:lnTo>
                    <a:pt x="190309" y="134620"/>
                  </a:lnTo>
                  <a:lnTo>
                    <a:pt x="188595" y="125730"/>
                  </a:lnTo>
                  <a:lnTo>
                    <a:pt x="188595" y="120650"/>
                  </a:lnTo>
                  <a:lnTo>
                    <a:pt x="188595" y="118110"/>
                  </a:lnTo>
                  <a:lnTo>
                    <a:pt x="181737" y="114300"/>
                  </a:lnTo>
                  <a:lnTo>
                    <a:pt x="174879" y="113030"/>
                  </a:lnTo>
                  <a:lnTo>
                    <a:pt x="166306" y="110502"/>
                  </a:lnTo>
                  <a:lnTo>
                    <a:pt x="166306" y="124460"/>
                  </a:lnTo>
                  <a:lnTo>
                    <a:pt x="162877" y="129540"/>
                  </a:lnTo>
                  <a:lnTo>
                    <a:pt x="138874" y="153670"/>
                  </a:lnTo>
                  <a:lnTo>
                    <a:pt x="137160" y="153670"/>
                  </a:lnTo>
                  <a:lnTo>
                    <a:pt x="137160" y="151130"/>
                  </a:lnTo>
                  <a:lnTo>
                    <a:pt x="135445" y="151130"/>
                  </a:lnTo>
                  <a:lnTo>
                    <a:pt x="138874" y="140970"/>
                  </a:lnTo>
                  <a:lnTo>
                    <a:pt x="138874" y="124460"/>
                  </a:lnTo>
                  <a:lnTo>
                    <a:pt x="138874" y="120650"/>
                  </a:lnTo>
                  <a:lnTo>
                    <a:pt x="162877" y="120650"/>
                  </a:lnTo>
                  <a:lnTo>
                    <a:pt x="166306" y="124460"/>
                  </a:lnTo>
                  <a:lnTo>
                    <a:pt x="166306" y="110502"/>
                  </a:lnTo>
                  <a:lnTo>
                    <a:pt x="161988" y="109220"/>
                  </a:lnTo>
                  <a:lnTo>
                    <a:pt x="148945" y="107950"/>
                  </a:lnTo>
                  <a:lnTo>
                    <a:pt x="130327" y="109689"/>
                  </a:lnTo>
                  <a:lnTo>
                    <a:pt x="130327" y="135890"/>
                  </a:lnTo>
                  <a:lnTo>
                    <a:pt x="127939" y="146050"/>
                  </a:lnTo>
                  <a:lnTo>
                    <a:pt x="123304" y="153670"/>
                  </a:lnTo>
                  <a:lnTo>
                    <a:pt x="116586" y="156210"/>
                  </a:lnTo>
                  <a:lnTo>
                    <a:pt x="116586" y="149860"/>
                  </a:lnTo>
                  <a:lnTo>
                    <a:pt x="114871" y="143510"/>
                  </a:lnTo>
                  <a:lnTo>
                    <a:pt x="114871" y="138430"/>
                  </a:lnTo>
                  <a:lnTo>
                    <a:pt x="114871" y="133350"/>
                  </a:lnTo>
                  <a:lnTo>
                    <a:pt x="116586" y="130810"/>
                  </a:lnTo>
                  <a:lnTo>
                    <a:pt x="118300" y="130810"/>
                  </a:lnTo>
                  <a:lnTo>
                    <a:pt x="120015" y="129540"/>
                  </a:lnTo>
                  <a:lnTo>
                    <a:pt x="125158" y="125730"/>
                  </a:lnTo>
                  <a:lnTo>
                    <a:pt x="130302" y="124460"/>
                  </a:lnTo>
                  <a:lnTo>
                    <a:pt x="130327" y="135890"/>
                  </a:lnTo>
                  <a:lnTo>
                    <a:pt x="130327" y="109689"/>
                  </a:lnTo>
                  <a:lnTo>
                    <a:pt x="121729" y="110490"/>
                  </a:lnTo>
                  <a:lnTo>
                    <a:pt x="125158" y="104140"/>
                  </a:lnTo>
                  <a:lnTo>
                    <a:pt x="126873" y="99060"/>
                  </a:lnTo>
                  <a:lnTo>
                    <a:pt x="130302" y="91440"/>
                  </a:lnTo>
                  <a:lnTo>
                    <a:pt x="132016" y="86360"/>
                  </a:lnTo>
                  <a:lnTo>
                    <a:pt x="133731" y="85090"/>
                  </a:lnTo>
                  <a:lnTo>
                    <a:pt x="140589" y="85090"/>
                  </a:lnTo>
                  <a:lnTo>
                    <a:pt x="176593" y="74930"/>
                  </a:lnTo>
                  <a:lnTo>
                    <a:pt x="180022" y="74930"/>
                  </a:lnTo>
                  <a:lnTo>
                    <a:pt x="181737" y="71120"/>
                  </a:lnTo>
                  <a:lnTo>
                    <a:pt x="181737" y="69850"/>
                  </a:lnTo>
                  <a:lnTo>
                    <a:pt x="181737" y="66040"/>
                  </a:lnTo>
                  <a:lnTo>
                    <a:pt x="173164" y="59690"/>
                  </a:lnTo>
                  <a:lnTo>
                    <a:pt x="168021" y="59690"/>
                  </a:lnTo>
                  <a:lnTo>
                    <a:pt x="157886" y="63500"/>
                  </a:lnTo>
                  <a:lnTo>
                    <a:pt x="150876" y="64770"/>
                  </a:lnTo>
                  <a:lnTo>
                    <a:pt x="143852" y="67310"/>
                  </a:lnTo>
                  <a:lnTo>
                    <a:pt x="137160" y="69850"/>
                  </a:lnTo>
                  <a:lnTo>
                    <a:pt x="140347" y="55880"/>
                  </a:lnTo>
                  <a:lnTo>
                    <a:pt x="143370" y="41910"/>
                  </a:lnTo>
                  <a:lnTo>
                    <a:pt x="148005" y="30480"/>
                  </a:lnTo>
                  <a:lnTo>
                    <a:pt x="156019" y="19050"/>
                  </a:lnTo>
                  <a:lnTo>
                    <a:pt x="161163" y="15252"/>
                  </a:lnTo>
                  <a:lnTo>
                    <a:pt x="157734" y="6350"/>
                  </a:lnTo>
                  <a:lnTo>
                    <a:pt x="144018" y="0"/>
                  </a:lnTo>
                  <a:lnTo>
                    <a:pt x="144018" y="5080"/>
                  </a:lnTo>
                  <a:lnTo>
                    <a:pt x="142303" y="10160"/>
                  </a:lnTo>
                  <a:lnTo>
                    <a:pt x="137160" y="22860"/>
                  </a:lnTo>
                  <a:lnTo>
                    <a:pt x="121729" y="64770"/>
                  </a:lnTo>
                  <a:lnTo>
                    <a:pt x="120015" y="71120"/>
                  </a:lnTo>
                  <a:lnTo>
                    <a:pt x="116586" y="74930"/>
                  </a:lnTo>
                  <a:lnTo>
                    <a:pt x="109728" y="74930"/>
                  </a:lnTo>
                  <a:lnTo>
                    <a:pt x="101155" y="76200"/>
                  </a:lnTo>
                  <a:lnTo>
                    <a:pt x="94297" y="76200"/>
                  </a:lnTo>
                  <a:lnTo>
                    <a:pt x="85725" y="78740"/>
                  </a:lnTo>
                  <a:lnTo>
                    <a:pt x="84010" y="78740"/>
                  </a:lnTo>
                  <a:lnTo>
                    <a:pt x="84010" y="80010"/>
                  </a:lnTo>
                  <a:lnTo>
                    <a:pt x="87439" y="83820"/>
                  </a:lnTo>
                  <a:lnTo>
                    <a:pt x="92583" y="86360"/>
                  </a:lnTo>
                  <a:lnTo>
                    <a:pt x="96012" y="88900"/>
                  </a:lnTo>
                  <a:lnTo>
                    <a:pt x="101155" y="90170"/>
                  </a:lnTo>
                  <a:lnTo>
                    <a:pt x="113157" y="90170"/>
                  </a:lnTo>
                  <a:lnTo>
                    <a:pt x="111442" y="94932"/>
                  </a:lnTo>
                  <a:lnTo>
                    <a:pt x="111442" y="158750"/>
                  </a:lnTo>
                  <a:lnTo>
                    <a:pt x="102870" y="161290"/>
                  </a:lnTo>
                  <a:lnTo>
                    <a:pt x="99441" y="160020"/>
                  </a:lnTo>
                  <a:lnTo>
                    <a:pt x="96012" y="149860"/>
                  </a:lnTo>
                  <a:lnTo>
                    <a:pt x="92583" y="144780"/>
                  </a:lnTo>
                  <a:lnTo>
                    <a:pt x="94297" y="143510"/>
                  </a:lnTo>
                  <a:lnTo>
                    <a:pt x="108013" y="138430"/>
                  </a:lnTo>
                  <a:lnTo>
                    <a:pt x="108013" y="144780"/>
                  </a:lnTo>
                  <a:lnTo>
                    <a:pt x="111442" y="158750"/>
                  </a:lnTo>
                  <a:lnTo>
                    <a:pt x="111442" y="94932"/>
                  </a:lnTo>
                  <a:lnTo>
                    <a:pt x="110413" y="97790"/>
                  </a:lnTo>
                  <a:lnTo>
                    <a:pt x="106718" y="104140"/>
                  </a:lnTo>
                  <a:lnTo>
                    <a:pt x="104952" y="111760"/>
                  </a:lnTo>
                  <a:lnTo>
                    <a:pt x="108013" y="119380"/>
                  </a:lnTo>
                  <a:lnTo>
                    <a:pt x="92583" y="129540"/>
                  </a:lnTo>
                  <a:lnTo>
                    <a:pt x="82296" y="124460"/>
                  </a:lnTo>
                  <a:lnTo>
                    <a:pt x="87464" y="111760"/>
                  </a:lnTo>
                  <a:lnTo>
                    <a:pt x="87642" y="102870"/>
                  </a:lnTo>
                  <a:lnTo>
                    <a:pt x="83007" y="92710"/>
                  </a:lnTo>
                  <a:lnTo>
                    <a:pt x="73723" y="81280"/>
                  </a:lnTo>
                  <a:lnTo>
                    <a:pt x="72009" y="80010"/>
                  </a:lnTo>
                  <a:lnTo>
                    <a:pt x="70294" y="76200"/>
                  </a:lnTo>
                  <a:lnTo>
                    <a:pt x="66865" y="74930"/>
                  </a:lnTo>
                  <a:lnTo>
                    <a:pt x="61722" y="71120"/>
                  </a:lnTo>
                  <a:lnTo>
                    <a:pt x="61722" y="66040"/>
                  </a:lnTo>
                  <a:lnTo>
                    <a:pt x="96012" y="38100"/>
                  </a:lnTo>
                  <a:lnTo>
                    <a:pt x="96012" y="34302"/>
                  </a:lnTo>
                  <a:lnTo>
                    <a:pt x="90868" y="27952"/>
                  </a:lnTo>
                  <a:lnTo>
                    <a:pt x="86385" y="22860"/>
                  </a:lnTo>
                  <a:lnTo>
                    <a:pt x="80784" y="21602"/>
                  </a:lnTo>
                  <a:lnTo>
                    <a:pt x="74231" y="21602"/>
                  </a:lnTo>
                  <a:lnTo>
                    <a:pt x="39433" y="50800"/>
                  </a:lnTo>
                  <a:lnTo>
                    <a:pt x="33426" y="69850"/>
                  </a:lnTo>
                  <a:lnTo>
                    <a:pt x="36055" y="77470"/>
                  </a:lnTo>
                  <a:lnTo>
                    <a:pt x="42862" y="86360"/>
                  </a:lnTo>
                  <a:lnTo>
                    <a:pt x="42862" y="90170"/>
                  </a:lnTo>
                  <a:lnTo>
                    <a:pt x="46291" y="91440"/>
                  </a:lnTo>
                  <a:lnTo>
                    <a:pt x="44577" y="93980"/>
                  </a:lnTo>
                  <a:lnTo>
                    <a:pt x="41973" y="101600"/>
                  </a:lnTo>
                  <a:lnTo>
                    <a:pt x="39217" y="109220"/>
                  </a:lnTo>
                  <a:lnTo>
                    <a:pt x="36131" y="115570"/>
                  </a:lnTo>
                  <a:lnTo>
                    <a:pt x="32575" y="123190"/>
                  </a:lnTo>
                  <a:lnTo>
                    <a:pt x="17780" y="147320"/>
                  </a:lnTo>
                  <a:lnTo>
                    <a:pt x="9664" y="158750"/>
                  </a:lnTo>
                  <a:lnTo>
                    <a:pt x="1714" y="170180"/>
                  </a:lnTo>
                  <a:lnTo>
                    <a:pt x="1714" y="171450"/>
                  </a:lnTo>
                  <a:lnTo>
                    <a:pt x="0" y="173990"/>
                  </a:lnTo>
                  <a:lnTo>
                    <a:pt x="0" y="175260"/>
                  </a:lnTo>
                  <a:lnTo>
                    <a:pt x="23139" y="207010"/>
                  </a:lnTo>
                  <a:lnTo>
                    <a:pt x="28384" y="205740"/>
                  </a:lnTo>
                  <a:lnTo>
                    <a:pt x="34290" y="200660"/>
                  </a:lnTo>
                  <a:lnTo>
                    <a:pt x="31978" y="210820"/>
                  </a:lnTo>
                  <a:lnTo>
                    <a:pt x="28016" y="231140"/>
                  </a:lnTo>
                  <a:lnTo>
                    <a:pt x="25717" y="240030"/>
                  </a:lnTo>
                  <a:lnTo>
                    <a:pt x="25768" y="248920"/>
                  </a:lnTo>
                  <a:lnTo>
                    <a:pt x="28714" y="255270"/>
                  </a:lnTo>
                  <a:lnTo>
                    <a:pt x="34874" y="260350"/>
                  </a:lnTo>
                  <a:lnTo>
                    <a:pt x="44577" y="261620"/>
                  </a:lnTo>
                  <a:lnTo>
                    <a:pt x="44577" y="259080"/>
                  </a:lnTo>
                  <a:lnTo>
                    <a:pt x="46291" y="256540"/>
                  </a:lnTo>
                  <a:lnTo>
                    <a:pt x="49149" y="237490"/>
                  </a:lnTo>
                  <a:lnTo>
                    <a:pt x="52501" y="218440"/>
                  </a:lnTo>
                  <a:lnTo>
                    <a:pt x="55930" y="200660"/>
                  </a:lnTo>
                  <a:lnTo>
                    <a:pt x="60007" y="179070"/>
                  </a:lnTo>
                  <a:lnTo>
                    <a:pt x="60007" y="175260"/>
                  </a:lnTo>
                  <a:lnTo>
                    <a:pt x="58293" y="170180"/>
                  </a:lnTo>
                  <a:lnTo>
                    <a:pt x="58293" y="166370"/>
                  </a:lnTo>
                  <a:lnTo>
                    <a:pt x="56578" y="163830"/>
                  </a:lnTo>
                  <a:lnTo>
                    <a:pt x="56578" y="160020"/>
                  </a:lnTo>
                  <a:lnTo>
                    <a:pt x="58293" y="158750"/>
                  </a:lnTo>
                  <a:lnTo>
                    <a:pt x="73723" y="133350"/>
                  </a:lnTo>
                  <a:lnTo>
                    <a:pt x="77304" y="140970"/>
                  </a:lnTo>
                  <a:lnTo>
                    <a:pt x="83845" y="156210"/>
                  </a:lnTo>
                  <a:lnTo>
                    <a:pt x="87439" y="165100"/>
                  </a:lnTo>
                  <a:lnTo>
                    <a:pt x="82296" y="163830"/>
                  </a:lnTo>
                  <a:lnTo>
                    <a:pt x="65151" y="163830"/>
                  </a:lnTo>
                  <a:lnTo>
                    <a:pt x="65151" y="165100"/>
                  </a:lnTo>
                  <a:lnTo>
                    <a:pt x="63436" y="173990"/>
                  </a:lnTo>
                  <a:lnTo>
                    <a:pt x="63436" y="182880"/>
                  </a:lnTo>
                  <a:lnTo>
                    <a:pt x="70294" y="189230"/>
                  </a:lnTo>
                  <a:lnTo>
                    <a:pt x="75438" y="195580"/>
                  </a:lnTo>
                  <a:lnTo>
                    <a:pt x="89154" y="193040"/>
                  </a:lnTo>
                  <a:lnTo>
                    <a:pt x="94297" y="190500"/>
                  </a:lnTo>
                  <a:lnTo>
                    <a:pt x="101155" y="189230"/>
                  </a:lnTo>
                  <a:lnTo>
                    <a:pt x="111442" y="185420"/>
                  </a:lnTo>
                  <a:lnTo>
                    <a:pt x="116586" y="185420"/>
                  </a:lnTo>
                  <a:lnTo>
                    <a:pt x="121729" y="184150"/>
                  </a:lnTo>
                  <a:lnTo>
                    <a:pt x="121691" y="190500"/>
                  </a:lnTo>
                  <a:lnTo>
                    <a:pt x="121373" y="201930"/>
                  </a:lnTo>
                  <a:lnTo>
                    <a:pt x="124079" y="210820"/>
                  </a:lnTo>
                  <a:lnTo>
                    <a:pt x="131610" y="214630"/>
                  </a:lnTo>
                  <a:lnTo>
                    <a:pt x="145732" y="215900"/>
                  </a:lnTo>
                  <a:lnTo>
                    <a:pt x="147447" y="215900"/>
                  </a:lnTo>
                  <a:lnTo>
                    <a:pt x="150876" y="218440"/>
                  </a:lnTo>
                  <a:lnTo>
                    <a:pt x="161163" y="238760"/>
                  </a:lnTo>
                  <a:lnTo>
                    <a:pt x="157734" y="238760"/>
                  </a:lnTo>
                  <a:lnTo>
                    <a:pt x="116497" y="223520"/>
                  </a:lnTo>
                  <a:lnTo>
                    <a:pt x="102870" y="209550"/>
                  </a:lnTo>
                  <a:lnTo>
                    <a:pt x="99441" y="205740"/>
                  </a:lnTo>
                  <a:lnTo>
                    <a:pt x="90868" y="205740"/>
                  </a:lnTo>
                  <a:lnTo>
                    <a:pt x="90868" y="215900"/>
                  </a:lnTo>
                  <a:lnTo>
                    <a:pt x="94297" y="219710"/>
                  </a:lnTo>
                  <a:lnTo>
                    <a:pt x="101155" y="224790"/>
                  </a:lnTo>
                  <a:lnTo>
                    <a:pt x="106299" y="229870"/>
                  </a:lnTo>
                  <a:lnTo>
                    <a:pt x="144653" y="251460"/>
                  </a:lnTo>
                  <a:lnTo>
                    <a:pt x="180022" y="260350"/>
                  </a:lnTo>
                  <a:lnTo>
                    <a:pt x="190309" y="260350"/>
                  </a:lnTo>
                  <a:lnTo>
                    <a:pt x="190309" y="259080"/>
                  </a:lnTo>
                  <a:lnTo>
                    <a:pt x="192024" y="255270"/>
                  </a:lnTo>
                  <a:lnTo>
                    <a:pt x="192024" y="248920"/>
                  </a:lnTo>
                  <a:lnTo>
                    <a:pt x="190309" y="245110"/>
                  </a:lnTo>
                  <a:lnTo>
                    <a:pt x="185724" y="238760"/>
                  </a:lnTo>
                  <a:lnTo>
                    <a:pt x="183896" y="236220"/>
                  </a:lnTo>
                  <a:lnTo>
                    <a:pt x="177660" y="227330"/>
                  </a:lnTo>
                  <a:lnTo>
                    <a:pt x="171742" y="218440"/>
                  </a:lnTo>
                  <a:lnTo>
                    <a:pt x="166306" y="209550"/>
                  </a:lnTo>
                  <a:lnTo>
                    <a:pt x="175348" y="205740"/>
                  </a:lnTo>
                  <a:lnTo>
                    <a:pt x="184734" y="204470"/>
                  </a:lnTo>
                  <a:lnTo>
                    <a:pt x="194754" y="204470"/>
                  </a:lnTo>
                  <a:lnTo>
                    <a:pt x="205740" y="208280"/>
                  </a:lnTo>
                  <a:lnTo>
                    <a:pt x="209169" y="209550"/>
                  </a:lnTo>
                  <a:lnTo>
                    <a:pt x="214312" y="209550"/>
                  </a:lnTo>
                  <a:lnTo>
                    <a:pt x="216027" y="204470"/>
                  </a:lnTo>
                  <a:lnTo>
                    <a:pt x="219456" y="199390"/>
                  </a:lnTo>
                  <a:lnTo>
                    <a:pt x="219456" y="19431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15" name="object 15"/>
            <p:cNvPicPr/>
            <p:nvPr/>
          </p:nvPicPr>
          <p:blipFill>
            <a:blip r:embed="rId7" cstate="print"/>
            <a:stretch>
              <a:fillRect/>
            </a:stretch>
          </p:blipFill>
          <p:spPr>
            <a:xfrm>
              <a:off x="917763" y="6472428"/>
              <a:ext cx="142753" cy="126492"/>
            </a:xfrm>
            <a:prstGeom prst="rect">
              <a:avLst/>
            </a:prstGeom>
          </p:spPr>
        </p:pic>
        <p:pic>
          <p:nvPicPr>
            <p:cNvPr id="16" name="object 16"/>
            <p:cNvPicPr/>
            <p:nvPr/>
          </p:nvPicPr>
          <p:blipFill>
            <a:blip r:embed="rId8" cstate="print"/>
            <a:stretch>
              <a:fillRect/>
            </a:stretch>
          </p:blipFill>
          <p:spPr>
            <a:xfrm>
              <a:off x="1450848" y="6401547"/>
              <a:ext cx="246840" cy="244616"/>
            </a:xfrm>
            <a:prstGeom prst="rect">
              <a:avLst/>
            </a:prstGeom>
          </p:spPr>
        </p:pic>
        <p:sp>
          <p:nvSpPr>
            <p:cNvPr id="17" name="object 17"/>
            <p:cNvSpPr/>
            <p:nvPr/>
          </p:nvSpPr>
          <p:spPr>
            <a:xfrm>
              <a:off x="11149330" y="6120384"/>
              <a:ext cx="12700" cy="737870"/>
            </a:xfrm>
            <a:custGeom>
              <a:avLst/>
              <a:gdLst/>
              <a:ahLst/>
              <a:cxnLst/>
              <a:rect l="l" t="t" r="r" b="b"/>
              <a:pathLst>
                <a:path w="12700" h="737870">
                  <a:moveTo>
                    <a:pt x="12700" y="0"/>
                  </a:moveTo>
                  <a:lnTo>
                    <a:pt x="0" y="0"/>
                  </a:lnTo>
                  <a:lnTo>
                    <a:pt x="0" y="737613"/>
                  </a:lnTo>
                  <a:lnTo>
                    <a:pt x="12700" y="737613"/>
                  </a:lnTo>
                  <a:lnTo>
                    <a:pt x="1270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grpSp>
        <p:nvGrpSpPr>
          <p:cNvPr id="18" name="object 18"/>
          <p:cNvGrpSpPr/>
          <p:nvPr/>
        </p:nvGrpSpPr>
        <p:grpSpPr>
          <a:xfrm>
            <a:off x="1360677" y="0"/>
            <a:ext cx="184912" cy="1061085"/>
            <a:chOff x="1360677" y="0"/>
            <a:chExt cx="184912" cy="1061085"/>
          </a:xfrm>
        </p:grpSpPr>
        <p:sp>
          <p:nvSpPr>
            <p:cNvPr id="19" name="object 19"/>
            <p:cNvSpPr/>
            <p:nvPr/>
          </p:nvSpPr>
          <p:spPr>
            <a:xfrm>
              <a:off x="1379219" y="0"/>
              <a:ext cx="166370" cy="875030"/>
            </a:xfrm>
            <a:custGeom>
              <a:avLst/>
              <a:gdLst/>
              <a:ahLst/>
              <a:cxnLst/>
              <a:rect l="l" t="t" r="r" b="b"/>
              <a:pathLst>
                <a:path w="166369" h="875030">
                  <a:moveTo>
                    <a:pt x="166115" y="0"/>
                  </a:moveTo>
                  <a:lnTo>
                    <a:pt x="0" y="0"/>
                  </a:lnTo>
                  <a:lnTo>
                    <a:pt x="0" y="874776"/>
                  </a:lnTo>
                  <a:lnTo>
                    <a:pt x="166115" y="874776"/>
                  </a:lnTo>
                  <a:lnTo>
                    <a:pt x="166115" y="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 name="object 20"/>
            <p:cNvSpPr/>
            <p:nvPr/>
          </p:nvSpPr>
          <p:spPr>
            <a:xfrm>
              <a:off x="1379219" y="0"/>
              <a:ext cx="166370" cy="875030"/>
            </a:xfrm>
            <a:custGeom>
              <a:avLst/>
              <a:gdLst/>
              <a:ahLst/>
              <a:cxnLst/>
              <a:rect l="l" t="t" r="r" b="b"/>
              <a:pathLst>
                <a:path w="166369" h="875030">
                  <a:moveTo>
                    <a:pt x="0" y="874776"/>
                  </a:moveTo>
                  <a:lnTo>
                    <a:pt x="166115" y="874776"/>
                  </a:lnTo>
                  <a:lnTo>
                    <a:pt x="166115" y="0"/>
                  </a:lnTo>
                  <a:lnTo>
                    <a:pt x="0" y="0"/>
                  </a:lnTo>
                  <a:lnTo>
                    <a:pt x="0" y="874776"/>
                  </a:lnTo>
                  <a:close/>
                </a:path>
              </a:pathLst>
            </a:custGeom>
            <a:ln w="12700">
              <a:solidFill>
                <a:srgbClr val="A03E0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 name="object 21"/>
            <p:cNvSpPr/>
            <p:nvPr/>
          </p:nvSpPr>
          <p:spPr>
            <a:xfrm>
              <a:off x="1360677" y="0"/>
              <a:ext cx="12700" cy="1061085"/>
            </a:xfrm>
            <a:custGeom>
              <a:avLst/>
              <a:gdLst/>
              <a:ahLst/>
              <a:cxnLst/>
              <a:rect l="l" t="t" r="r" b="b"/>
              <a:pathLst>
                <a:path w="12700" h="1061085">
                  <a:moveTo>
                    <a:pt x="0" y="1061085"/>
                  </a:moveTo>
                  <a:lnTo>
                    <a:pt x="12700" y="1061085"/>
                  </a:lnTo>
                  <a:lnTo>
                    <a:pt x="12700" y="0"/>
                  </a:lnTo>
                  <a:lnTo>
                    <a:pt x="0" y="0"/>
                  </a:lnTo>
                  <a:lnTo>
                    <a:pt x="0" y="106108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pic>
        <p:nvPicPr>
          <p:cNvPr id="22" name="object 22"/>
          <p:cNvPicPr/>
          <p:nvPr/>
        </p:nvPicPr>
        <p:blipFill>
          <a:blip r:embed="rId9" cstate="print"/>
          <a:stretch>
            <a:fillRect/>
          </a:stretch>
        </p:blipFill>
        <p:spPr>
          <a:xfrm>
            <a:off x="9837419" y="347472"/>
            <a:ext cx="1969007" cy="432815"/>
          </a:xfrm>
          <a:prstGeom prst="rect">
            <a:avLst/>
          </a:prstGeom>
        </p:spPr>
      </p:pic>
      <p:sp>
        <p:nvSpPr>
          <p:cNvPr id="27" name="object 27"/>
          <p:cNvSpPr txBox="1">
            <a:spLocks noGrp="1"/>
          </p:cNvSpPr>
          <p:nvPr>
            <p:ph type="sldNum" sz="quarter" idx="7"/>
          </p:nvPr>
        </p:nvSpPr>
        <p:spPr>
          <a:xfrm>
            <a:off x="11352530" y="6370208"/>
            <a:ext cx="314325" cy="270587"/>
          </a:xfrm>
          <a:prstGeom prst="rect">
            <a:avLst/>
          </a:prstGeom>
        </p:spPr>
        <p:txBody>
          <a:bodyPr vert="horz" wrap="square" lIns="0" tIns="24130" rIns="0" bIns="0" rtlCol="0">
            <a:spAutoFit/>
          </a:bodyPr>
          <a:lstStyle/>
          <a:p>
            <a:pPr marL="38100" marR="0" lvl="0" indent="0" algn="l" defTabSz="914400" rtl="0" eaLnBrk="1" fontAlgn="auto" latinLnBrk="0" hangingPunct="1">
              <a:lnSpc>
                <a:spcPct val="100000"/>
              </a:lnSpc>
              <a:spcBef>
                <a:spcPts val="190"/>
              </a:spcBef>
              <a:spcAft>
                <a:spcPts val="0"/>
              </a:spcAft>
              <a:buClrTx/>
              <a:buSzTx/>
              <a:buFontTx/>
              <a:buNone/>
              <a:tabLst/>
              <a:defRPr/>
            </a:pPr>
            <a:fld id="{81D60167-4931-47E6-BA6A-407CBD079E47}" type="slidenum">
              <a:rPr kumimoji="0" lang="en-US" altLang="zh-CN" sz="1600" b="0" i="0" u="none" strike="noStrike" kern="1200" cap="none" spc="-5" normalizeH="0" baseline="0" noProof="0" dirty="0">
                <a:ln>
                  <a:noFill/>
                </a:ln>
                <a:solidFill>
                  <a:srgbClr val="F1F1F1"/>
                </a:solidFill>
                <a:effectLst/>
                <a:uLnTx/>
                <a:uFillTx/>
                <a:ea typeface="+mn-ea"/>
              </a:rPr>
              <a:pPr marL="38100" marR="0" lvl="0" indent="0" algn="l" defTabSz="914400" rtl="0" eaLnBrk="1" fontAlgn="auto" latinLnBrk="0" hangingPunct="1">
                <a:lnSpc>
                  <a:spcPct val="100000"/>
                </a:lnSpc>
                <a:spcBef>
                  <a:spcPts val="190"/>
                </a:spcBef>
                <a:spcAft>
                  <a:spcPts val="0"/>
                </a:spcAft>
                <a:buClrTx/>
                <a:buSzTx/>
                <a:buFontTx/>
                <a:buNone/>
                <a:tabLst/>
                <a:defRPr/>
              </a:pPr>
              <a:t>33</a:t>
            </a:fld>
            <a:endParaRPr kumimoji="0" lang="zh-CN" altLang="en-US" sz="1600" b="0" i="0" u="none" strike="noStrike" kern="1200" cap="none" spc="-5" normalizeH="0" baseline="0" noProof="0">
              <a:ln>
                <a:noFill/>
              </a:ln>
              <a:solidFill>
                <a:srgbClr val="F1F1F1"/>
              </a:solidFill>
              <a:effectLst/>
              <a:uLnTx/>
              <a:uFillTx/>
              <a:ea typeface="+mn-ea"/>
            </a:endParaRPr>
          </a:p>
        </p:txBody>
      </p:sp>
      <p:cxnSp>
        <p:nvCxnSpPr>
          <p:cNvPr id="37" name="直接连接符 36">
            <a:extLst>
              <a:ext uri="{FF2B5EF4-FFF2-40B4-BE49-F238E27FC236}">
                <a16:creationId xmlns:a16="http://schemas.microsoft.com/office/drawing/2014/main" id="{397D28C6-F3B1-4057-A403-5D8579FB4EBB}"/>
              </a:ext>
            </a:extLst>
          </p:cNvPr>
          <p:cNvCxnSpPr>
            <a:cxnSpLocks/>
          </p:cNvCxnSpPr>
          <p:nvPr/>
        </p:nvCxnSpPr>
        <p:spPr>
          <a:xfrm flipH="1" flipV="1">
            <a:off x="0" y="3560043"/>
            <a:ext cx="12192000" cy="59045"/>
          </a:xfrm>
          <a:prstGeom prst="line">
            <a:avLst/>
          </a:prstGeom>
          <a:ln>
            <a:solidFill>
              <a:srgbClr val="006C39"/>
            </a:solidFill>
          </a:ln>
        </p:spPr>
        <p:style>
          <a:lnRef idx="3">
            <a:schemeClr val="accent3"/>
          </a:lnRef>
          <a:fillRef idx="0">
            <a:schemeClr val="accent3"/>
          </a:fillRef>
          <a:effectRef idx="2">
            <a:schemeClr val="accent3"/>
          </a:effectRef>
          <a:fontRef idx="minor">
            <a:schemeClr val="tx1"/>
          </a:fontRef>
        </p:style>
      </p:cxnSp>
      <p:sp>
        <p:nvSpPr>
          <p:cNvPr id="35" name="文本框 34">
            <a:extLst>
              <a:ext uri="{FF2B5EF4-FFF2-40B4-BE49-F238E27FC236}">
                <a16:creationId xmlns:a16="http://schemas.microsoft.com/office/drawing/2014/main" id="{459A0D07-6A67-469B-B1C8-9A9221501259}"/>
              </a:ext>
            </a:extLst>
          </p:cNvPr>
          <p:cNvSpPr txBox="1"/>
          <p:nvPr/>
        </p:nvSpPr>
        <p:spPr>
          <a:xfrm>
            <a:off x="1874820" y="3536874"/>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2014</a:t>
            </a:r>
            <a:endParaRPr kumimoji="0" lang="zh-CN" altLang="en-US" sz="28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40" name="文本框 39">
            <a:extLst>
              <a:ext uri="{FF2B5EF4-FFF2-40B4-BE49-F238E27FC236}">
                <a16:creationId xmlns:a16="http://schemas.microsoft.com/office/drawing/2014/main" id="{7DD4CB53-B28E-4FCD-BF9E-EE0E3BF358E8}"/>
              </a:ext>
            </a:extLst>
          </p:cNvPr>
          <p:cNvSpPr txBox="1"/>
          <p:nvPr/>
        </p:nvSpPr>
        <p:spPr>
          <a:xfrm>
            <a:off x="2919819" y="4157878"/>
            <a:ext cx="270283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Image Caption</a:t>
            </a:r>
            <a:endParaRPr kumimoji="0" lang="zh-CN" altLang="en-US" sz="3200" b="0"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46" name="文本框 45">
            <a:extLst>
              <a:ext uri="{FF2B5EF4-FFF2-40B4-BE49-F238E27FC236}">
                <a16:creationId xmlns:a16="http://schemas.microsoft.com/office/drawing/2014/main" id="{C89F5E6F-043E-4BF4-B0E8-2AC318A88043}"/>
              </a:ext>
            </a:extLst>
          </p:cNvPr>
          <p:cNvSpPr txBox="1"/>
          <p:nvPr/>
        </p:nvSpPr>
        <p:spPr>
          <a:xfrm>
            <a:off x="1600100" y="2386321"/>
            <a:ext cx="165264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NLP</a:t>
            </a:r>
            <a:r>
              <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翻译</a:t>
            </a:r>
          </a:p>
        </p:txBody>
      </p:sp>
      <p:pic>
        <p:nvPicPr>
          <p:cNvPr id="51" name="图片 50">
            <a:extLst>
              <a:ext uri="{FF2B5EF4-FFF2-40B4-BE49-F238E27FC236}">
                <a16:creationId xmlns:a16="http://schemas.microsoft.com/office/drawing/2014/main" id="{034264E1-9D48-4435-BD8D-C117F072AFF3}"/>
              </a:ext>
            </a:extLst>
          </p:cNvPr>
          <p:cNvPicPr>
            <a:picLocks noChangeAspect="1"/>
          </p:cNvPicPr>
          <p:nvPr/>
        </p:nvPicPr>
        <p:blipFill>
          <a:blip r:embed="rId10"/>
          <a:stretch>
            <a:fillRect/>
          </a:stretch>
        </p:blipFill>
        <p:spPr>
          <a:xfrm>
            <a:off x="2293725" y="2885563"/>
            <a:ext cx="121931" cy="713294"/>
          </a:xfrm>
          <a:prstGeom prst="rect">
            <a:avLst/>
          </a:prstGeom>
        </p:spPr>
      </p:pic>
      <p:sp>
        <p:nvSpPr>
          <p:cNvPr id="52" name="文本框 51">
            <a:extLst>
              <a:ext uri="{FF2B5EF4-FFF2-40B4-BE49-F238E27FC236}">
                <a16:creationId xmlns:a16="http://schemas.microsoft.com/office/drawing/2014/main" id="{4F3CE774-1F7B-421B-AC19-474E43B904A1}"/>
              </a:ext>
            </a:extLst>
          </p:cNvPr>
          <p:cNvSpPr txBox="1"/>
          <p:nvPr/>
        </p:nvSpPr>
        <p:spPr>
          <a:xfrm>
            <a:off x="3717151" y="3105385"/>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2014</a:t>
            </a:r>
            <a:endParaRPr kumimoji="0" lang="zh-CN" altLang="en-US" sz="28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53" name="图片 52">
            <a:extLst>
              <a:ext uri="{FF2B5EF4-FFF2-40B4-BE49-F238E27FC236}">
                <a16:creationId xmlns:a16="http://schemas.microsoft.com/office/drawing/2014/main" id="{93C4B716-7315-4C81-ACFC-442A9D3116D2}"/>
              </a:ext>
            </a:extLst>
          </p:cNvPr>
          <p:cNvPicPr>
            <a:picLocks noChangeAspect="1"/>
          </p:cNvPicPr>
          <p:nvPr/>
        </p:nvPicPr>
        <p:blipFill>
          <a:blip r:embed="rId10"/>
          <a:stretch>
            <a:fillRect/>
          </a:stretch>
        </p:blipFill>
        <p:spPr>
          <a:xfrm rot="10800000">
            <a:off x="4186666" y="3536874"/>
            <a:ext cx="121931" cy="713294"/>
          </a:xfrm>
          <a:prstGeom prst="rect">
            <a:avLst/>
          </a:prstGeom>
        </p:spPr>
      </p:pic>
      <p:sp>
        <p:nvSpPr>
          <p:cNvPr id="60" name="object 2">
            <a:extLst>
              <a:ext uri="{FF2B5EF4-FFF2-40B4-BE49-F238E27FC236}">
                <a16:creationId xmlns:a16="http://schemas.microsoft.com/office/drawing/2014/main" id="{F73C465E-BF2C-4081-A306-2C5743C63956}"/>
              </a:ext>
            </a:extLst>
          </p:cNvPr>
          <p:cNvSpPr txBox="1">
            <a:spLocks noGrp="1"/>
          </p:cNvSpPr>
          <p:nvPr>
            <p:ph type="title"/>
          </p:nvPr>
        </p:nvSpPr>
        <p:spPr>
          <a:xfrm>
            <a:off x="1685670" y="323468"/>
            <a:ext cx="435102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cs typeface="微软雅黑"/>
              </a:rPr>
              <a:t>发展</a:t>
            </a:r>
            <a:r>
              <a:rPr lang="en-US" altLang="zh-CN" sz="2800" b="1" spc="-5">
                <a:solidFill>
                  <a:srgbClr val="006C39"/>
                </a:solidFill>
                <a:effectLst>
                  <a:outerShdw blurRad="38100" dist="38100" dir="2700000" algn="tl">
                    <a:srgbClr val="000000">
                      <a:alpha val="43137"/>
                    </a:srgbClr>
                  </a:outerShdw>
                </a:effectLst>
                <a:cs typeface="微软雅黑"/>
              </a:rPr>
              <a:t>——</a:t>
            </a:r>
            <a:r>
              <a:rPr lang="zh-CN" altLang="en-US" sz="2800" b="1" spc="-5">
                <a:solidFill>
                  <a:srgbClr val="006C39"/>
                </a:solidFill>
                <a:effectLst>
                  <a:outerShdw blurRad="38100" dist="38100" dir="2700000" algn="tl">
                    <a:srgbClr val="000000">
                      <a:alpha val="43137"/>
                    </a:srgbClr>
                  </a:outerShdw>
                </a:effectLst>
              </a:rPr>
              <a:t>发展总述</a:t>
            </a:r>
            <a:endParaRPr lang="zh-CN" altLang="en-US" sz="2800">
              <a:solidFill>
                <a:srgbClr val="006C39"/>
              </a:solidFill>
              <a:effectLst>
                <a:outerShdw blurRad="38100" dist="38100" dir="2700000" algn="tl">
                  <a:srgbClr val="000000">
                    <a:alpha val="43137"/>
                  </a:srgbClr>
                </a:outerShdw>
              </a:effectLst>
              <a:cs typeface="微软雅黑"/>
            </a:endParaRPr>
          </a:p>
        </p:txBody>
      </p:sp>
      <p:pic>
        <p:nvPicPr>
          <p:cNvPr id="48" name="图片 47">
            <a:extLst>
              <a:ext uri="{FF2B5EF4-FFF2-40B4-BE49-F238E27FC236}">
                <a16:creationId xmlns:a16="http://schemas.microsoft.com/office/drawing/2014/main" id="{5BF91094-13E4-4985-983A-B53D490159FA}"/>
              </a:ext>
            </a:extLst>
          </p:cNvPr>
          <p:cNvPicPr>
            <a:picLocks noChangeAspect="1"/>
          </p:cNvPicPr>
          <p:nvPr/>
        </p:nvPicPr>
        <p:blipFill>
          <a:blip r:embed="rId10"/>
          <a:stretch>
            <a:fillRect/>
          </a:stretch>
        </p:blipFill>
        <p:spPr>
          <a:xfrm rot="10800000">
            <a:off x="9645080" y="2924827"/>
            <a:ext cx="121931" cy="713294"/>
          </a:xfrm>
          <a:prstGeom prst="rect">
            <a:avLst/>
          </a:prstGeom>
        </p:spPr>
      </p:pic>
      <p:sp>
        <p:nvSpPr>
          <p:cNvPr id="56" name="文本框 55">
            <a:extLst>
              <a:ext uri="{FF2B5EF4-FFF2-40B4-BE49-F238E27FC236}">
                <a16:creationId xmlns:a16="http://schemas.microsoft.com/office/drawing/2014/main" id="{AA166E3B-764C-49AD-978E-F03273C5E7AE}"/>
              </a:ext>
            </a:extLst>
          </p:cNvPr>
          <p:cNvSpPr txBox="1"/>
          <p:nvPr/>
        </p:nvSpPr>
        <p:spPr>
          <a:xfrm>
            <a:off x="9306939" y="3559585"/>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2017</a:t>
            </a:r>
            <a:endParaRPr kumimoji="0" lang="zh-CN" altLang="en-US" sz="28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62" name="文本框 61">
            <a:extLst>
              <a:ext uri="{FF2B5EF4-FFF2-40B4-BE49-F238E27FC236}">
                <a16:creationId xmlns:a16="http://schemas.microsoft.com/office/drawing/2014/main" id="{EC1C744F-0E87-4005-9533-EAE05846A15E}"/>
              </a:ext>
            </a:extLst>
          </p:cNvPr>
          <p:cNvSpPr txBox="1"/>
          <p:nvPr/>
        </p:nvSpPr>
        <p:spPr>
          <a:xfrm>
            <a:off x="8939254" y="2488445"/>
            <a:ext cx="168264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强化学习</a:t>
            </a:r>
            <a:endParaRPr kumimoji="0" lang="en-US" altLang="zh-CN" sz="32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63" name="图片 62">
            <a:extLst>
              <a:ext uri="{FF2B5EF4-FFF2-40B4-BE49-F238E27FC236}">
                <a16:creationId xmlns:a16="http://schemas.microsoft.com/office/drawing/2014/main" id="{BA46C756-711A-4288-8C88-4F80B4C3968F}"/>
              </a:ext>
            </a:extLst>
          </p:cNvPr>
          <p:cNvPicPr>
            <a:picLocks noChangeAspect="1"/>
          </p:cNvPicPr>
          <p:nvPr/>
        </p:nvPicPr>
        <p:blipFill>
          <a:blip r:embed="rId10"/>
          <a:stretch>
            <a:fillRect/>
          </a:stretch>
        </p:blipFill>
        <p:spPr>
          <a:xfrm rot="10800000">
            <a:off x="7845421" y="3559585"/>
            <a:ext cx="121931" cy="713294"/>
          </a:xfrm>
          <a:prstGeom prst="rect">
            <a:avLst/>
          </a:prstGeom>
        </p:spPr>
      </p:pic>
      <p:sp>
        <p:nvSpPr>
          <p:cNvPr id="64" name="文本框 63">
            <a:extLst>
              <a:ext uri="{FF2B5EF4-FFF2-40B4-BE49-F238E27FC236}">
                <a16:creationId xmlns:a16="http://schemas.microsoft.com/office/drawing/2014/main" id="{BDCB9C65-F1AF-4FE1-86FF-B4304BC40C1E}"/>
              </a:ext>
            </a:extLst>
          </p:cNvPr>
          <p:cNvSpPr txBox="1"/>
          <p:nvPr/>
        </p:nvSpPr>
        <p:spPr>
          <a:xfrm>
            <a:off x="7436873" y="3114901"/>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2016</a:t>
            </a:r>
            <a:endParaRPr kumimoji="0" lang="zh-CN" altLang="en-US" sz="28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65" name="文本框 64">
            <a:extLst>
              <a:ext uri="{FF2B5EF4-FFF2-40B4-BE49-F238E27FC236}">
                <a16:creationId xmlns:a16="http://schemas.microsoft.com/office/drawing/2014/main" id="{5C2CE492-985A-489E-AB3E-BE250190595A}"/>
              </a:ext>
            </a:extLst>
          </p:cNvPr>
          <p:cNvSpPr txBox="1"/>
          <p:nvPr/>
        </p:nvSpPr>
        <p:spPr>
          <a:xfrm>
            <a:off x="6981357" y="4243606"/>
            <a:ext cx="239352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注意力机制</a:t>
            </a:r>
            <a:endPar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66" name="图片 65">
            <a:extLst>
              <a:ext uri="{FF2B5EF4-FFF2-40B4-BE49-F238E27FC236}">
                <a16:creationId xmlns:a16="http://schemas.microsoft.com/office/drawing/2014/main" id="{4C44B875-76C5-4FDF-8291-CBBE31FF11F0}"/>
              </a:ext>
            </a:extLst>
          </p:cNvPr>
          <p:cNvPicPr>
            <a:picLocks noChangeAspect="1"/>
          </p:cNvPicPr>
          <p:nvPr/>
        </p:nvPicPr>
        <p:blipFill>
          <a:blip r:embed="rId10"/>
          <a:stretch>
            <a:fillRect/>
          </a:stretch>
        </p:blipFill>
        <p:spPr>
          <a:xfrm rot="10800000">
            <a:off x="6023405" y="2927911"/>
            <a:ext cx="121931" cy="713294"/>
          </a:xfrm>
          <a:prstGeom prst="rect">
            <a:avLst/>
          </a:prstGeom>
        </p:spPr>
      </p:pic>
      <p:pic>
        <p:nvPicPr>
          <p:cNvPr id="67" name="图片 66">
            <a:extLst>
              <a:ext uri="{FF2B5EF4-FFF2-40B4-BE49-F238E27FC236}">
                <a16:creationId xmlns:a16="http://schemas.microsoft.com/office/drawing/2014/main" id="{BCC53B7E-BA12-43B9-B144-0BFF93DBBF9C}"/>
              </a:ext>
            </a:extLst>
          </p:cNvPr>
          <p:cNvPicPr>
            <a:picLocks noChangeAspect="1"/>
          </p:cNvPicPr>
          <p:nvPr/>
        </p:nvPicPr>
        <p:blipFill>
          <a:blip r:embed="rId10"/>
          <a:stretch>
            <a:fillRect/>
          </a:stretch>
        </p:blipFill>
        <p:spPr>
          <a:xfrm rot="10800000">
            <a:off x="11422127" y="3583539"/>
            <a:ext cx="121931" cy="713294"/>
          </a:xfrm>
          <a:prstGeom prst="rect">
            <a:avLst/>
          </a:prstGeom>
        </p:spPr>
      </p:pic>
      <p:sp>
        <p:nvSpPr>
          <p:cNvPr id="68" name="文本框 67">
            <a:extLst>
              <a:ext uri="{FF2B5EF4-FFF2-40B4-BE49-F238E27FC236}">
                <a16:creationId xmlns:a16="http://schemas.microsoft.com/office/drawing/2014/main" id="{033BC702-0945-4AEA-A776-743446004FCF}"/>
              </a:ext>
            </a:extLst>
          </p:cNvPr>
          <p:cNvSpPr txBox="1"/>
          <p:nvPr/>
        </p:nvSpPr>
        <p:spPr>
          <a:xfrm>
            <a:off x="5313785" y="2506352"/>
            <a:ext cx="173571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密集描述</a:t>
            </a:r>
            <a:endPar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69" name="文本框 68">
            <a:extLst>
              <a:ext uri="{FF2B5EF4-FFF2-40B4-BE49-F238E27FC236}">
                <a16:creationId xmlns:a16="http://schemas.microsoft.com/office/drawing/2014/main" id="{85C81404-916F-419B-A065-BFB9D99A4F11}"/>
              </a:ext>
            </a:extLst>
          </p:cNvPr>
          <p:cNvSpPr txBox="1"/>
          <p:nvPr/>
        </p:nvSpPr>
        <p:spPr>
          <a:xfrm>
            <a:off x="5681100" y="3559585"/>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2015</a:t>
            </a:r>
            <a:endParaRPr kumimoji="0" lang="zh-CN" altLang="en-US" sz="28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70" name="文本框 69">
            <a:extLst>
              <a:ext uri="{FF2B5EF4-FFF2-40B4-BE49-F238E27FC236}">
                <a16:creationId xmlns:a16="http://schemas.microsoft.com/office/drawing/2014/main" id="{51617E3B-1A20-47CA-8859-FE623D78FA6D}"/>
              </a:ext>
            </a:extLst>
          </p:cNvPr>
          <p:cNvSpPr txBox="1"/>
          <p:nvPr/>
        </p:nvSpPr>
        <p:spPr>
          <a:xfrm>
            <a:off x="10992304" y="3101329"/>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2017</a:t>
            </a:r>
            <a:endParaRPr kumimoji="0" lang="zh-CN" altLang="en-US" sz="28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71" name="文本框 70">
            <a:extLst>
              <a:ext uri="{FF2B5EF4-FFF2-40B4-BE49-F238E27FC236}">
                <a16:creationId xmlns:a16="http://schemas.microsoft.com/office/drawing/2014/main" id="{34AC5E7B-0A81-433E-A335-661EC05702A5}"/>
              </a:ext>
            </a:extLst>
          </p:cNvPr>
          <p:cNvSpPr txBox="1"/>
          <p:nvPr/>
        </p:nvSpPr>
        <p:spPr>
          <a:xfrm>
            <a:off x="10651789" y="4217991"/>
            <a:ext cx="190047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生成对抗</a:t>
            </a:r>
            <a:endParaRPr kumimoji="0" lang="en-US" altLang="zh-CN" sz="24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76" name="图片 75">
            <a:extLst>
              <a:ext uri="{FF2B5EF4-FFF2-40B4-BE49-F238E27FC236}">
                <a16:creationId xmlns:a16="http://schemas.microsoft.com/office/drawing/2014/main" id="{423BDA49-75E2-465D-A89C-0AF730912269}"/>
              </a:ext>
            </a:extLst>
          </p:cNvPr>
          <p:cNvPicPr>
            <a:picLocks noChangeAspect="1"/>
          </p:cNvPicPr>
          <p:nvPr/>
        </p:nvPicPr>
        <p:blipFill>
          <a:blip r:embed="rId10"/>
          <a:stretch>
            <a:fillRect/>
          </a:stretch>
        </p:blipFill>
        <p:spPr>
          <a:xfrm>
            <a:off x="640366" y="3540351"/>
            <a:ext cx="121931" cy="713294"/>
          </a:xfrm>
          <a:prstGeom prst="rect">
            <a:avLst/>
          </a:prstGeom>
        </p:spPr>
      </p:pic>
      <p:sp>
        <p:nvSpPr>
          <p:cNvPr id="77" name="文本框 76">
            <a:extLst>
              <a:ext uri="{FF2B5EF4-FFF2-40B4-BE49-F238E27FC236}">
                <a16:creationId xmlns:a16="http://schemas.microsoft.com/office/drawing/2014/main" id="{84DCEC9C-A5D3-48A7-A33E-1FB1CD60A317}"/>
              </a:ext>
            </a:extLst>
          </p:cNvPr>
          <p:cNvSpPr txBox="1"/>
          <p:nvPr/>
        </p:nvSpPr>
        <p:spPr>
          <a:xfrm>
            <a:off x="-53804" y="4192132"/>
            <a:ext cx="176720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传统方法</a:t>
            </a:r>
          </a:p>
        </p:txBody>
      </p:sp>
      <p:sp>
        <p:nvSpPr>
          <p:cNvPr id="49" name="object 3">
            <a:extLst>
              <a:ext uri="{FF2B5EF4-FFF2-40B4-BE49-F238E27FC236}">
                <a16:creationId xmlns:a16="http://schemas.microsoft.com/office/drawing/2014/main" id="{4FEB8140-141C-48D9-AB02-A31C57E115DC}"/>
              </a:ext>
            </a:extLst>
          </p:cNvPr>
          <p:cNvSpPr txBox="1"/>
          <p:nvPr/>
        </p:nvSpPr>
        <p:spPr>
          <a:xfrm>
            <a:off x="514927" y="188619"/>
            <a:ext cx="780473"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Century Gothic"/>
                <a:ea typeface="宋体" panose="02010600030101010101" pitchFamily="2" charset="-122"/>
                <a:cs typeface="Century Gothic"/>
              </a:rPr>
              <a:t>3.2</a:t>
            </a:r>
            <a:endParaRPr kumimoji="0" sz="3600" b="0" i="0" u="none" strike="noStrike" kern="1200" cap="none" spc="0" normalizeH="0" baseline="0" noProof="0">
              <a:ln>
                <a:noFill/>
              </a:ln>
              <a:solidFill>
                <a:prstClr val="black"/>
              </a:solidFill>
              <a:effectLst/>
              <a:uLnTx/>
              <a:uFillTx/>
              <a:latin typeface="Century Gothic"/>
              <a:ea typeface="+mn-ea"/>
              <a:cs typeface="Century Gothic"/>
            </a:endParaRPr>
          </a:p>
        </p:txBody>
      </p:sp>
      <p:sp>
        <p:nvSpPr>
          <p:cNvPr id="50" name="文本框 49">
            <a:extLst>
              <a:ext uri="{FF2B5EF4-FFF2-40B4-BE49-F238E27FC236}">
                <a16:creationId xmlns:a16="http://schemas.microsoft.com/office/drawing/2014/main" id="{563D0107-4951-4F59-A0DC-1F297093DF62}"/>
              </a:ext>
            </a:extLst>
          </p:cNvPr>
          <p:cNvSpPr txBox="1"/>
          <p:nvPr/>
        </p:nvSpPr>
        <p:spPr>
          <a:xfrm>
            <a:off x="207785" y="3095868"/>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早期</a:t>
            </a:r>
          </a:p>
        </p:txBody>
      </p:sp>
    </p:spTree>
    <p:extLst>
      <p:ext uri="{BB962C8B-B14F-4D97-AF65-F5344CB8AC3E}">
        <p14:creationId xmlns:p14="http://schemas.microsoft.com/office/powerpoint/2010/main" val="1179921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4" name="图片 53">
            <a:extLst>
              <a:ext uri="{FF2B5EF4-FFF2-40B4-BE49-F238E27FC236}">
                <a16:creationId xmlns:a16="http://schemas.microsoft.com/office/drawing/2014/main" id="{293392F2-E209-40F4-97B5-9AFD9968B865}"/>
              </a:ext>
            </a:extLst>
          </p:cNvPr>
          <p:cNvPicPr>
            <a:picLocks noChangeAspect="1"/>
          </p:cNvPicPr>
          <p:nvPr/>
        </p:nvPicPr>
        <p:blipFill>
          <a:blip r:embed="rId2"/>
          <a:stretch>
            <a:fillRect/>
          </a:stretch>
        </p:blipFill>
        <p:spPr>
          <a:xfrm>
            <a:off x="351305" y="875449"/>
            <a:ext cx="4774185" cy="5342979"/>
          </a:xfrm>
          <a:prstGeom prst="rect">
            <a:avLst/>
          </a:prstGeom>
          <a:ln>
            <a:noFill/>
          </a:ln>
          <a:effectLst>
            <a:outerShdw blurRad="190500" algn="tl" rotWithShape="0">
              <a:srgbClr val="000000">
                <a:alpha val="70000"/>
              </a:srgbClr>
            </a:outerShdw>
          </a:effectLst>
        </p:spPr>
      </p:pic>
      <p:sp>
        <p:nvSpPr>
          <p:cNvPr id="2" name="object 2"/>
          <p:cNvSpPr/>
          <p:nvPr/>
        </p:nvSpPr>
        <p:spPr>
          <a:xfrm>
            <a:off x="1550669" y="863346"/>
            <a:ext cx="10318750" cy="0"/>
          </a:xfrm>
          <a:custGeom>
            <a:avLst/>
            <a:gdLst/>
            <a:ahLst/>
            <a:cxnLst/>
            <a:rect l="l" t="t" r="r" b="b"/>
            <a:pathLst>
              <a:path w="10318750">
                <a:moveTo>
                  <a:pt x="0" y="0"/>
                </a:moveTo>
                <a:lnTo>
                  <a:pt x="10318623" y="0"/>
                </a:lnTo>
              </a:path>
            </a:pathLst>
          </a:custGeom>
          <a:ln w="28575">
            <a:solidFill>
              <a:srgbClr val="A1A1A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 name="object 3"/>
          <p:cNvSpPr/>
          <p:nvPr/>
        </p:nvSpPr>
        <p:spPr>
          <a:xfrm>
            <a:off x="11163300" y="6187440"/>
            <a:ext cx="706120" cy="670560"/>
          </a:xfrm>
          <a:custGeom>
            <a:avLst/>
            <a:gdLst/>
            <a:ahLst/>
            <a:cxnLst/>
            <a:rect l="l" t="t" r="r" b="b"/>
            <a:pathLst>
              <a:path w="706120" h="670559">
                <a:moveTo>
                  <a:pt x="0" y="670560"/>
                </a:moveTo>
                <a:lnTo>
                  <a:pt x="705611" y="670560"/>
                </a:lnTo>
                <a:lnTo>
                  <a:pt x="705611" y="0"/>
                </a:lnTo>
                <a:lnTo>
                  <a:pt x="0" y="0"/>
                </a:lnTo>
                <a:lnTo>
                  <a:pt x="0" y="67056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nvGrpSpPr>
          <p:cNvPr id="4" name="object 4"/>
          <p:cNvGrpSpPr/>
          <p:nvPr/>
        </p:nvGrpSpPr>
        <p:grpSpPr>
          <a:xfrm>
            <a:off x="318515" y="0"/>
            <a:ext cx="1049020" cy="873760"/>
            <a:chOff x="318515" y="0"/>
            <a:chExt cx="1049020" cy="873760"/>
          </a:xfrm>
        </p:grpSpPr>
        <p:sp>
          <p:nvSpPr>
            <p:cNvPr id="5" name="object 5"/>
            <p:cNvSpPr/>
            <p:nvPr/>
          </p:nvSpPr>
          <p:spPr>
            <a:xfrm>
              <a:off x="318515" y="0"/>
              <a:ext cx="1049020" cy="873760"/>
            </a:xfrm>
            <a:custGeom>
              <a:avLst/>
              <a:gdLst/>
              <a:ahLst/>
              <a:cxnLst/>
              <a:rect l="l" t="t" r="r" b="b"/>
              <a:pathLst>
                <a:path w="1049020" h="873760">
                  <a:moveTo>
                    <a:pt x="1048512" y="0"/>
                  </a:moveTo>
                  <a:lnTo>
                    <a:pt x="0" y="0"/>
                  </a:lnTo>
                  <a:lnTo>
                    <a:pt x="0" y="873251"/>
                  </a:lnTo>
                  <a:lnTo>
                    <a:pt x="1048512" y="873251"/>
                  </a:lnTo>
                  <a:lnTo>
                    <a:pt x="1048512"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sp>
          <p:nvSpPr>
            <p:cNvPr id="6" name="object 6"/>
            <p:cNvSpPr/>
            <p:nvPr/>
          </p:nvSpPr>
          <p:spPr>
            <a:xfrm>
              <a:off x="318515" y="0"/>
              <a:ext cx="1049020" cy="873760"/>
            </a:xfrm>
            <a:custGeom>
              <a:avLst/>
              <a:gdLst/>
              <a:ahLst/>
              <a:cxnLst/>
              <a:rect l="l" t="t" r="r" b="b"/>
              <a:pathLst>
                <a:path w="1049020" h="873760">
                  <a:moveTo>
                    <a:pt x="0" y="873251"/>
                  </a:moveTo>
                  <a:lnTo>
                    <a:pt x="1048512" y="873251"/>
                  </a:lnTo>
                  <a:lnTo>
                    <a:pt x="1048512" y="0"/>
                  </a:lnTo>
                  <a:lnTo>
                    <a:pt x="0" y="0"/>
                  </a:lnTo>
                  <a:lnTo>
                    <a:pt x="0" y="873251"/>
                  </a:lnTo>
                  <a:close/>
                </a:path>
              </a:pathLst>
            </a:custGeom>
            <a:ln w="12700">
              <a:solidFill>
                <a:srgbClr val="006C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grpSp>
      <p:grpSp>
        <p:nvGrpSpPr>
          <p:cNvPr id="7" name="object 7"/>
          <p:cNvGrpSpPr/>
          <p:nvPr/>
        </p:nvGrpSpPr>
        <p:grpSpPr>
          <a:xfrm>
            <a:off x="318515" y="6120384"/>
            <a:ext cx="10845165" cy="737870"/>
            <a:chOff x="318515" y="6120384"/>
            <a:chExt cx="10845165" cy="737870"/>
          </a:xfrm>
        </p:grpSpPr>
        <p:sp>
          <p:nvSpPr>
            <p:cNvPr id="8" name="object 8"/>
            <p:cNvSpPr/>
            <p:nvPr/>
          </p:nvSpPr>
          <p:spPr>
            <a:xfrm>
              <a:off x="318515" y="6187440"/>
              <a:ext cx="10845165" cy="670560"/>
            </a:xfrm>
            <a:custGeom>
              <a:avLst/>
              <a:gdLst/>
              <a:ahLst/>
              <a:cxnLst/>
              <a:rect l="l" t="t" r="r" b="b"/>
              <a:pathLst>
                <a:path w="10845165" h="670559">
                  <a:moveTo>
                    <a:pt x="10844784" y="0"/>
                  </a:moveTo>
                  <a:lnTo>
                    <a:pt x="0" y="0"/>
                  </a:lnTo>
                  <a:lnTo>
                    <a:pt x="0" y="670560"/>
                  </a:lnTo>
                  <a:lnTo>
                    <a:pt x="10844784" y="670560"/>
                  </a:lnTo>
                  <a:lnTo>
                    <a:pt x="10844784"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9" name="object 9"/>
            <p:cNvPicPr/>
            <p:nvPr/>
          </p:nvPicPr>
          <p:blipFill>
            <a:blip r:embed="rId3" cstate="print"/>
            <a:stretch>
              <a:fillRect/>
            </a:stretch>
          </p:blipFill>
          <p:spPr>
            <a:xfrm>
              <a:off x="2663951" y="6418326"/>
              <a:ext cx="213360" cy="240029"/>
            </a:xfrm>
            <a:prstGeom prst="rect">
              <a:avLst/>
            </a:prstGeom>
          </p:spPr>
        </p:pic>
        <p:pic>
          <p:nvPicPr>
            <p:cNvPr id="10" name="object 10"/>
            <p:cNvPicPr/>
            <p:nvPr/>
          </p:nvPicPr>
          <p:blipFill>
            <a:blip r:embed="rId4" cstate="print"/>
            <a:stretch>
              <a:fillRect/>
            </a:stretch>
          </p:blipFill>
          <p:spPr>
            <a:xfrm>
              <a:off x="3019043" y="6464183"/>
              <a:ext cx="118004" cy="178932"/>
            </a:xfrm>
            <a:prstGeom prst="rect">
              <a:avLst/>
            </a:prstGeom>
          </p:spPr>
        </p:pic>
        <p:pic>
          <p:nvPicPr>
            <p:cNvPr id="11" name="object 11"/>
            <p:cNvPicPr/>
            <p:nvPr/>
          </p:nvPicPr>
          <p:blipFill>
            <a:blip r:embed="rId5" cstate="print"/>
            <a:stretch>
              <a:fillRect/>
            </a:stretch>
          </p:blipFill>
          <p:spPr>
            <a:xfrm>
              <a:off x="2055876" y="6402324"/>
              <a:ext cx="214344" cy="270075"/>
            </a:xfrm>
            <a:prstGeom prst="rect">
              <a:avLst/>
            </a:prstGeom>
          </p:spPr>
        </p:pic>
        <p:pic>
          <p:nvPicPr>
            <p:cNvPr id="12" name="object 12"/>
            <p:cNvPicPr/>
            <p:nvPr/>
          </p:nvPicPr>
          <p:blipFill>
            <a:blip r:embed="rId6" cstate="print"/>
            <a:stretch>
              <a:fillRect/>
            </a:stretch>
          </p:blipFill>
          <p:spPr>
            <a:xfrm>
              <a:off x="2396690" y="6463284"/>
              <a:ext cx="125196" cy="149351"/>
            </a:xfrm>
            <a:prstGeom prst="rect">
              <a:avLst/>
            </a:prstGeom>
          </p:spPr>
        </p:pic>
        <p:pic>
          <p:nvPicPr>
            <p:cNvPr id="13" name="object 13"/>
            <p:cNvPicPr/>
            <p:nvPr/>
          </p:nvPicPr>
          <p:blipFill>
            <a:blip r:embed="rId7" cstate="print"/>
            <a:stretch>
              <a:fillRect/>
            </a:stretch>
          </p:blipFill>
          <p:spPr>
            <a:xfrm>
              <a:off x="1173479" y="6432804"/>
              <a:ext cx="190531" cy="204215"/>
            </a:xfrm>
            <a:prstGeom prst="rect">
              <a:avLst/>
            </a:prstGeom>
          </p:spPr>
        </p:pic>
        <p:sp>
          <p:nvSpPr>
            <p:cNvPr id="14" name="object 14"/>
            <p:cNvSpPr/>
            <p:nvPr/>
          </p:nvSpPr>
          <p:spPr>
            <a:xfrm>
              <a:off x="598932" y="6399784"/>
              <a:ext cx="219710" cy="276860"/>
            </a:xfrm>
            <a:custGeom>
              <a:avLst/>
              <a:gdLst/>
              <a:ahLst/>
              <a:cxnLst/>
              <a:rect l="l" t="t" r="r" b="b"/>
              <a:pathLst>
                <a:path w="219709" h="276859">
                  <a:moveTo>
                    <a:pt x="86868" y="213918"/>
                  </a:moveTo>
                  <a:lnTo>
                    <a:pt x="85153" y="208813"/>
                  </a:lnTo>
                  <a:lnTo>
                    <a:pt x="74866" y="203708"/>
                  </a:lnTo>
                  <a:lnTo>
                    <a:pt x="67144" y="234124"/>
                  </a:lnTo>
                  <a:lnTo>
                    <a:pt x="59436" y="263245"/>
                  </a:lnTo>
                  <a:lnTo>
                    <a:pt x="59436" y="266649"/>
                  </a:lnTo>
                  <a:lnTo>
                    <a:pt x="62865" y="270052"/>
                  </a:lnTo>
                  <a:lnTo>
                    <a:pt x="69723" y="273456"/>
                  </a:lnTo>
                  <a:lnTo>
                    <a:pt x="74866" y="276860"/>
                  </a:lnTo>
                  <a:lnTo>
                    <a:pt x="79362" y="249008"/>
                  </a:lnTo>
                  <a:lnTo>
                    <a:pt x="81851" y="235470"/>
                  </a:lnTo>
                  <a:lnTo>
                    <a:pt x="85153" y="222415"/>
                  </a:lnTo>
                  <a:lnTo>
                    <a:pt x="86868" y="213918"/>
                  </a:lnTo>
                  <a:close/>
                </a:path>
                <a:path w="219709" h="276859">
                  <a:moveTo>
                    <a:pt x="219456" y="194310"/>
                  </a:moveTo>
                  <a:lnTo>
                    <a:pt x="212598" y="190500"/>
                  </a:lnTo>
                  <a:lnTo>
                    <a:pt x="202311" y="187960"/>
                  </a:lnTo>
                  <a:lnTo>
                    <a:pt x="195453" y="185420"/>
                  </a:lnTo>
                  <a:lnTo>
                    <a:pt x="170802" y="187960"/>
                  </a:lnTo>
                  <a:lnTo>
                    <a:pt x="159042" y="191770"/>
                  </a:lnTo>
                  <a:lnTo>
                    <a:pt x="147447" y="198120"/>
                  </a:lnTo>
                  <a:lnTo>
                    <a:pt x="145732" y="199390"/>
                  </a:lnTo>
                  <a:lnTo>
                    <a:pt x="140589" y="199390"/>
                  </a:lnTo>
                  <a:lnTo>
                    <a:pt x="141097" y="191770"/>
                  </a:lnTo>
                  <a:lnTo>
                    <a:pt x="144653" y="185420"/>
                  </a:lnTo>
                  <a:lnTo>
                    <a:pt x="146113" y="184150"/>
                  </a:lnTo>
                  <a:lnTo>
                    <a:pt x="150469" y="180340"/>
                  </a:lnTo>
                  <a:lnTo>
                    <a:pt x="157734" y="176530"/>
                  </a:lnTo>
                  <a:lnTo>
                    <a:pt x="164592" y="176530"/>
                  </a:lnTo>
                  <a:lnTo>
                    <a:pt x="171450" y="175260"/>
                  </a:lnTo>
                  <a:lnTo>
                    <a:pt x="183451" y="175260"/>
                  </a:lnTo>
                  <a:lnTo>
                    <a:pt x="188595" y="173990"/>
                  </a:lnTo>
                  <a:lnTo>
                    <a:pt x="190766" y="165100"/>
                  </a:lnTo>
                  <a:lnTo>
                    <a:pt x="191706" y="161290"/>
                  </a:lnTo>
                  <a:lnTo>
                    <a:pt x="192024" y="160020"/>
                  </a:lnTo>
                  <a:lnTo>
                    <a:pt x="189445" y="156210"/>
                  </a:lnTo>
                  <a:lnTo>
                    <a:pt x="188595" y="154940"/>
                  </a:lnTo>
                  <a:lnTo>
                    <a:pt x="186309" y="153670"/>
                  </a:lnTo>
                  <a:lnTo>
                    <a:pt x="181737" y="151130"/>
                  </a:lnTo>
                  <a:lnTo>
                    <a:pt x="180022" y="149860"/>
                  </a:lnTo>
                  <a:lnTo>
                    <a:pt x="176593" y="149860"/>
                  </a:lnTo>
                  <a:lnTo>
                    <a:pt x="173164" y="148590"/>
                  </a:lnTo>
                  <a:lnTo>
                    <a:pt x="176593" y="144780"/>
                  </a:lnTo>
                  <a:lnTo>
                    <a:pt x="178308" y="144780"/>
                  </a:lnTo>
                  <a:lnTo>
                    <a:pt x="186880" y="140970"/>
                  </a:lnTo>
                  <a:lnTo>
                    <a:pt x="190309" y="134620"/>
                  </a:lnTo>
                  <a:lnTo>
                    <a:pt x="188595" y="125730"/>
                  </a:lnTo>
                  <a:lnTo>
                    <a:pt x="188595" y="120650"/>
                  </a:lnTo>
                  <a:lnTo>
                    <a:pt x="188595" y="118110"/>
                  </a:lnTo>
                  <a:lnTo>
                    <a:pt x="181737" y="114300"/>
                  </a:lnTo>
                  <a:lnTo>
                    <a:pt x="174879" y="113030"/>
                  </a:lnTo>
                  <a:lnTo>
                    <a:pt x="166306" y="110502"/>
                  </a:lnTo>
                  <a:lnTo>
                    <a:pt x="166306" y="124460"/>
                  </a:lnTo>
                  <a:lnTo>
                    <a:pt x="162877" y="129540"/>
                  </a:lnTo>
                  <a:lnTo>
                    <a:pt x="138874" y="153670"/>
                  </a:lnTo>
                  <a:lnTo>
                    <a:pt x="137160" y="153670"/>
                  </a:lnTo>
                  <a:lnTo>
                    <a:pt x="137160" y="151130"/>
                  </a:lnTo>
                  <a:lnTo>
                    <a:pt x="135445" y="151130"/>
                  </a:lnTo>
                  <a:lnTo>
                    <a:pt x="138874" y="140970"/>
                  </a:lnTo>
                  <a:lnTo>
                    <a:pt x="138874" y="124460"/>
                  </a:lnTo>
                  <a:lnTo>
                    <a:pt x="138874" y="120650"/>
                  </a:lnTo>
                  <a:lnTo>
                    <a:pt x="162877" y="120650"/>
                  </a:lnTo>
                  <a:lnTo>
                    <a:pt x="166306" y="124460"/>
                  </a:lnTo>
                  <a:lnTo>
                    <a:pt x="166306" y="110502"/>
                  </a:lnTo>
                  <a:lnTo>
                    <a:pt x="161988" y="109220"/>
                  </a:lnTo>
                  <a:lnTo>
                    <a:pt x="148945" y="107950"/>
                  </a:lnTo>
                  <a:lnTo>
                    <a:pt x="130327" y="109689"/>
                  </a:lnTo>
                  <a:lnTo>
                    <a:pt x="130327" y="135890"/>
                  </a:lnTo>
                  <a:lnTo>
                    <a:pt x="127939" y="146050"/>
                  </a:lnTo>
                  <a:lnTo>
                    <a:pt x="123304" y="153670"/>
                  </a:lnTo>
                  <a:lnTo>
                    <a:pt x="116586" y="156210"/>
                  </a:lnTo>
                  <a:lnTo>
                    <a:pt x="116586" y="149860"/>
                  </a:lnTo>
                  <a:lnTo>
                    <a:pt x="114871" y="143510"/>
                  </a:lnTo>
                  <a:lnTo>
                    <a:pt x="114871" y="138430"/>
                  </a:lnTo>
                  <a:lnTo>
                    <a:pt x="114871" y="133350"/>
                  </a:lnTo>
                  <a:lnTo>
                    <a:pt x="116586" y="130810"/>
                  </a:lnTo>
                  <a:lnTo>
                    <a:pt x="118300" y="130810"/>
                  </a:lnTo>
                  <a:lnTo>
                    <a:pt x="120015" y="129540"/>
                  </a:lnTo>
                  <a:lnTo>
                    <a:pt x="125158" y="125730"/>
                  </a:lnTo>
                  <a:lnTo>
                    <a:pt x="130302" y="124460"/>
                  </a:lnTo>
                  <a:lnTo>
                    <a:pt x="130327" y="135890"/>
                  </a:lnTo>
                  <a:lnTo>
                    <a:pt x="130327" y="109689"/>
                  </a:lnTo>
                  <a:lnTo>
                    <a:pt x="121729" y="110490"/>
                  </a:lnTo>
                  <a:lnTo>
                    <a:pt x="125158" y="104140"/>
                  </a:lnTo>
                  <a:lnTo>
                    <a:pt x="126873" y="99060"/>
                  </a:lnTo>
                  <a:lnTo>
                    <a:pt x="130302" y="91440"/>
                  </a:lnTo>
                  <a:lnTo>
                    <a:pt x="132016" y="86360"/>
                  </a:lnTo>
                  <a:lnTo>
                    <a:pt x="133731" y="85090"/>
                  </a:lnTo>
                  <a:lnTo>
                    <a:pt x="140589" y="85090"/>
                  </a:lnTo>
                  <a:lnTo>
                    <a:pt x="176593" y="74930"/>
                  </a:lnTo>
                  <a:lnTo>
                    <a:pt x="180022" y="74930"/>
                  </a:lnTo>
                  <a:lnTo>
                    <a:pt x="181737" y="71120"/>
                  </a:lnTo>
                  <a:lnTo>
                    <a:pt x="181737" y="69850"/>
                  </a:lnTo>
                  <a:lnTo>
                    <a:pt x="181737" y="66040"/>
                  </a:lnTo>
                  <a:lnTo>
                    <a:pt x="173164" y="59690"/>
                  </a:lnTo>
                  <a:lnTo>
                    <a:pt x="168021" y="59690"/>
                  </a:lnTo>
                  <a:lnTo>
                    <a:pt x="157886" y="63500"/>
                  </a:lnTo>
                  <a:lnTo>
                    <a:pt x="150876" y="64770"/>
                  </a:lnTo>
                  <a:lnTo>
                    <a:pt x="143852" y="67310"/>
                  </a:lnTo>
                  <a:lnTo>
                    <a:pt x="137160" y="69850"/>
                  </a:lnTo>
                  <a:lnTo>
                    <a:pt x="140347" y="55880"/>
                  </a:lnTo>
                  <a:lnTo>
                    <a:pt x="143370" y="41910"/>
                  </a:lnTo>
                  <a:lnTo>
                    <a:pt x="148005" y="30480"/>
                  </a:lnTo>
                  <a:lnTo>
                    <a:pt x="156019" y="19050"/>
                  </a:lnTo>
                  <a:lnTo>
                    <a:pt x="161163" y="15252"/>
                  </a:lnTo>
                  <a:lnTo>
                    <a:pt x="157734" y="6350"/>
                  </a:lnTo>
                  <a:lnTo>
                    <a:pt x="144018" y="0"/>
                  </a:lnTo>
                  <a:lnTo>
                    <a:pt x="144018" y="5080"/>
                  </a:lnTo>
                  <a:lnTo>
                    <a:pt x="142303" y="10160"/>
                  </a:lnTo>
                  <a:lnTo>
                    <a:pt x="137160" y="22860"/>
                  </a:lnTo>
                  <a:lnTo>
                    <a:pt x="121729" y="64770"/>
                  </a:lnTo>
                  <a:lnTo>
                    <a:pt x="120015" y="71120"/>
                  </a:lnTo>
                  <a:lnTo>
                    <a:pt x="116586" y="74930"/>
                  </a:lnTo>
                  <a:lnTo>
                    <a:pt x="109728" y="74930"/>
                  </a:lnTo>
                  <a:lnTo>
                    <a:pt x="101155" y="76200"/>
                  </a:lnTo>
                  <a:lnTo>
                    <a:pt x="94297" y="76200"/>
                  </a:lnTo>
                  <a:lnTo>
                    <a:pt x="85725" y="78740"/>
                  </a:lnTo>
                  <a:lnTo>
                    <a:pt x="84010" y="78740"/>
                  </a:lnTo>
                  <a:lnTo>
                    <a:pt x="84010" y="80010"/>
                  </a:lnTo>
                  <a:lnTo>
                    <a:pt x="87439" y="83820"/>
                  </a:lnTo>
                  <a:lnTo>
                    <a:pt x="92583" y="86360"/>
                  </a:lnTo>
                  <a:lnTo>
                    <a:pt x="96012" y="88900"/>
                  </a:lnTo>
                  <a:lnTo>
                    <a:pt x="101155" y="90170"/>
                  </a:lnTo>
                  <a:lnTo>
                    <a:pt x="113157" y="90170"/>
                  </a:lnTo>
                  <a:lnTo>
                    <a:pt x="111442" y="94932"/>
                  </a:lnTo>
                  <a:lnTo>
                    <a:pt x="111442" y="158750"/>
                  </a:lnTo>
                  <a:lnTo>
                    <a:pt x="102870" y="161290"/>
                  </a:lnTo>
                  <a:lnTo>
                    <a:pt x="99441" y="160020"/>
                  </a:lnTo>
                  <a:lnTo>
                    <a:pt x="96012" y="149860"/>
                  </a:lnTo>
                  <a:lnTo>
                    <a:pt x="92583" y="144780"/>
                  </a:lnTo>
                  <a:lnTo>
                    <a:pt x="94297" y="143510"/>
                  </a:lnTo>
                  <a:lnTo>
                    <a:pt x="108013" y="138430"/>
                  </a:lnTo>
                  <a:lnTo>
                    <a:pt x="108013" y="144780"/>
                  </a:lnTo>
                  <a:lnTo>
                    <a:pt x="111442" y="158750"/>
                  </a:lnTo>
                  <a:lnTo>
                    <a:pt x="111442" y="94932"/>
                  </a:lnTo>
                  <a:lnTo>
                    <a:pt x="110413" y="97790"/>
                  </a:lnTo>
                  <a:lnTo>
                    <a:pt x="106718" y="104140"/>
                  </a:lnTo>
                  <a:lnTo>
                    <a:pt x="104952" y="111760"/>
                  </a:lnTo>
                  <a:lnTo>
                    <a:pt x="108013" y="119380"/>
                  </a:lnTo>
                  <a:lnTo>
                    <a:pt x="92583" y="129540"/>
                  </a:lnTo>
                  <a:lnTo>
                    <a:pt x="82296" y="124460"/>
                  </a:lnTo>
                  <a:lnTo>
                    <a:pt x="87464" y="111760"/>
                  </a:lnTo>
                  <a:lnTo>
                    <a:pt x="87642" y="102870"/>
                  </a:lnTo>
                  <a:lnTo>
                    <a:pt x="83007" y="92710"/>
                  </a:lnTo>
                  <a:lnTo>
                    <a:pt x="73723" y="81280"/>
                  </a:lnTo>
                  <a:lnTo>
                    <a:pt x="72009" y="80010"/>
                  </a:lnTo>
                  <a:lnTo>
                    <a:pt x="70294" y="76200"/>
                  </a:lnTo>
                  <a:lnTo>
                    <a:pt x="66865" y="74930"/>
                  </a:lnTo>
                  <a:lnTo>
                    <a:pt x="61722" y="71120"/>
                  </a:lnTo>
                  <a:lnTo>
                    <a:pt x="61722" y="66040"/>
                  </a:lnTo>
                  <a:lnTo>
                    <a:pt x="96012" y="38100"/>
                  </a:lnTo>
                  <a:lnTo>
                    <a:pt x="96012" y="34302"/>
                  </a:lnTo>
                  <a:lnTo>
                    <a:pt x="90868" y="27952"/>
                  </a:lnTo>
                  <a:lnTo>
                    <a:pt x="86385" y="22860"/>
                  </a:lnTo>
                  <a:lnTo>
                    <a:pt x="80784" y="21602"/>
                  </a:lnTo>
                  <a:lnTo>
                    <a:pt x="74231" y="21602"/>
                  </a:lnTo>
                  <a:lnTo>
                    <a:pt x="39433" y="50800"/>
                  </a:lnTo>
                  <a:lnTo>
                    <a:pt x="33426" y="69850"/>
                  </a:lnTo>
                  <a:lnTo>
                    <a:pt x="36055" y="77470"/>
                  </a:lnTo>
                  <a:lnTo>
                    <a:pt x="42862" y="86360"/>
                  </a:lnTo>
                  <a:lnTo>
                    <a:pt x="42862" y="90170"/>
                  </a:lnTo>
                  <a:lnTo>
                    <a:pt x="46291" y="91440"/>
                  </a:lnTo>
                  <a:lnTo>
                    <a:pt x="44577" y="93980"/>
                  </a:lnTo>
                  <a:lnTo>
                    <a:pt x="41973" y="101600"/>
                  </a:lnTo>
                  <a:lnTo>
                    <a:pt x="39217" y="109220"/>
                  </a:lnTo>
                  <a:lnTo>
                    <a:pt x="36131" y="115570"/>
                  </a:lnTo>
                  <a:lnTo>
                    <a:pt x="32575" y="123190"/>
                  </a:lnTo>
                  <a:lnTo>
                    <a:pt x="17780" y="147320"/>
                  </a:lnTo>
                  <a:lnTo>
                    <a:pt x="9664" y="158750"/>
                  </a:lnTo>
                  <a:lnTo>
                    <a:pt x="1714" y="170180"/>
                  </a:lnTo>
                  <a:lnTo>
                    <a:pt x="1714" y="171450"/>
                  </a:lnTo>
                  <a:lnTo>
                    <a:pt x="0" y="173990"/>
                  </a:lnTo>
                  <a:lnTo>
                    <a:pt x="0" y="175260"/>
                  </a:lnTo>
                  <a:lnTo>
                    <a:pt x="23139" y="207010"/>
                  </a:lnTo>
                  <a:lnTo>
                    <a:pt x="28384" y="205740"/>
                  </a:lnTo>
                  <a:lnTo>
                    <a:pt x="34290" y="200660"/>
                  </a:lnTo>
                  <a:lnTo>
                    <a:pt x="31978" y="210820"/>
                  </a:lnTo>
                  <a:lnTo>
                    <a:pt x="28016" y="231140"/>
                  </a:lnTo>
                  <a:lnTo>
                    <a:pt x="25717" y="240030"/>
                  </a:lnTo>
                  <a:lnTo>
                    <a:pt x="25768" y="248920"/>
                  </a:lnTo>
                  <a:lnTo>
                    <a:pt x="28714" y="255270"/>
                  </a:lnTo>
                  <a:lnTo>
                    <a:pt x="34874" y="260350"/>
                  </a:lnTo>
                  <a:lnTo>
                    <a:pt x="44577" y="261620"/>
                  </a:lnTo>
                  <a:lnTo>
                    <a:pt x="44577" y="259080"/>
                  </a:lnTo>
                  <a:lnTo>
                    <a:pt x="46291" y="256540"/>
                  </a:lnTo>
                  <a:lnTo>
                    <a:pt x="49149" y="237490"/>
                  </a:lnTo>
                  <a:lnTo>
                    <a:pt x="52501" y="218440"/>
                  </a:lnTo>
                  <a:lnTo>
                    <a:pt x="55930" y="200660"/>
                  </a:lnTo>
                  <a:lnTo>
                    <a:pt x="60007" y="179070"/>
                  </a:lnTo>
                  <a:lnTo>
                    <a:pt x="60007" y="175260"/>
                  </a:lnTo>
                  <a:lnTo>
                    <a:pt x="58293" y="170180"/>
                  </a:lnTo>
                  <a:lnTo>
                    <a:pt x="58293" y="166370"/>
                  </a:lnTo>
                  <a:lnTo>
                    <a:pt x="56578" y="163830"/>
                  </a:lnTo>
                  <a:lnTo>
                    <a:pt x="56578" y="160020"/>
                  </a:lnTo>
                  <a:lnTo>
                    <a:pt x="58293" y="158750"/>
                  </a:lnTo>
                  <a:lnTo>
                    <a:pt x="73723" y="133350"/>
                  </a:lnTo>
                  <a:lnTo>
                    <a:pt x="77304" y="140970"/>
                  </a:lnTo>
                  <a:lnTo>
                    <a:pt x="83845" y="156210"/>
                  </a:lnTo>
                  <a:lnTo>
                    <a:pt x="87439" y="165100"/>
                  </a:lnTo>
                  <a:lnTo>
                    <a:pt x="82296" y="163830"/>
                  </a:lnTo>
                  <a:lnTo>
                    <a:pt x="65151" y="163830"/>
                  </a:lnTo>
                  <a:lnTo>
                    <a:pt x="65151" y="165100"/>
                  </a:lnTo>
                  <a:lnTo>
                    <a:pt x="63436" y="173990"/>
                  </a:lnTo>
                  <a:lnTo>
                    <a:pt x="63436" y="182880"/>
                  </a:lnTo>
                  <a:lnTo>
                    <a:pt x="70294" y="189230"/>
                  </a:lnTo>
                  <a:lnTo>
                    <a:pt x="75438" y="195580"/>
                  </a:lnTo>
                  <a:lnTo>
                    <a:pt x="89154" y="193040"/>
                  </a:lnTo>
                  <a:lnTo>
                    <a:pt x="94297" y="190500"/>
                  </a:lnTo>
                  <a:lnTo>
                    <a:pt x="101155" y="189230"/>
                  </a:lnTo>
                  <a:lnTo>
                    <a:pt x="111442" y="185420"/>
                  </a:lnTo>
                  <a:lnTo>
                    <a:pt x="116586" y="185420"/>
                  </a:lnTo>
                  <a:lnTo>
                    <a:pt x="121729" y="184150"/>
                  </a:lnTo>
                  <a:lnTo>
                    <a:pt x="121691" y="190500"/>
                  </a:lnTo>
                  <a:lnTo>
                    <a:pt x="121373" y="201930"/>
                  </a:lnTo>
                  <a:lnTo>
                    <a:pt x="124079" y="210820"/>
                  </a:lnTo>
                  <a:lnTo>
                    <a:pt x="131610" y="214630"/>
                  </a:lnTo>
                  <a:lnTo>
                    <a:pt x="145732" y="215900"/>
                  </a:lnTo>
                  <a:lnTo>
                    <a:pt x="147447" y="215900"/>
                  </a:lnTo>
                  <a:lnTo>
                    <a:pt x="150876" y="218440"/>
                  </a:lnTo>
                  <a:lnTo>
                    <a:pt x="161163" y="238760"/>
                  </a:lnTo>
                  <a:lnTo>
                    <a:pt x="157734" y="238760"/>
                  </a:lnTo>
                  <a:lnTo>
                    <a:pt x="116497" y="223520"/>
                  </a:lnTo>
                  <a:lnTo>
                    <a:pt x="102870" y="209550"/>
                  </a:lnTo>
                  <a:lnTo>
                    <a:pt x="99441" y="205740"/>
                  </a:lnTo>
                  <a:lnTo>
                    <a:pt x="90868" y="205740"/>
                  </a:lnTo>
                  <a:lnTo>
                    <a:pt x="90868" y="215900"/>
                  </a:lnTo>
                  <a:lnTo>
                    <a:pt x="94297" y="219710"/>
                  </a:lnTo>
                  <a:lnTo>
                    <a:pt x="101155" y="224790"/>
                  </a:lnTo>
                  <a:lnTo>
                    <a:pt x="106299" y="229870"/>
                  </a:lnTo>
                  <a:lnTo>
                    <a:pt x="144653" y="251460"/>
                  </a:lnTo>
                  <a:lnTo>
                    <a:pt x="180022" y="260350"/>
                  </a:lnTo>
                  <a:lnTo>
                    <a:pt x="190309" y="260350"/>
                  </a:lnTo>
                  <a:lnTo>
                    <a:pt x="190309" y="259080"/>
                  </a:lnTo>
                  <a:lnTo>
                    <a:pt x="192024" y="255270"/>
                  </a:lnTo>
                  <a:lnTo>
                    <a:pt x="192024" y="248920"/>
                  </a:lnTo>
                  <a:lnTo>
                    <a:pt x="190309" y="245110"/>
                  </a:lnTo>
                  <a:lnTo>
                    <a:pt x="185724" y="238760"/>
                  </a:lnTo>
                  <a:lnTo>
                    <a:pt x="183896" y="236220"/>
                  </a:lnTo>
                  <a:lnTo>
                    <a:pt x="177660" y="227330"/>
                  </a:lnTo>
                  <a:lnTo>
                    <a:pt x="171742" y="218440"/>
                  </a:lnTo>
                  <a:lnTo>
                    <a:pt x="166306" y="209550"/>
                  </a:lnTo>
                  <a:lnTo>
                    <a:pt x="175348" y="205740"/>
                  </a:lnTo>
                  <a:lnTo>
                    <a:pt x="184734" y="204470"/>
                  </a:lnTo>
                  <a:lnTo>
                    <a:pt x="194754" y="204470"/>
                  </a:lnTo>
                  <a:lnTo>
                    <a:pt x="205740" y="208280"/>
                  </a:lnTo>
                  <a:lnTo>
                    <a:pt x="209169" y="209550"/>
                  </a:lnTo>
                  <a:lnTo>
                    <a:pt x="214312" y="209550"/>
                  </a:lnTo>
                  <a:lnTo>
                    <a:pt x="216027" y="204470"/>
                  </a:lnTo>
                  <a:lnTo>
                    <a:pt x="219456" y="199390"/>
                  </a:lnTo>
                  <a:lnTo>
                    <a:pt x="219456" y="19431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15" name="object 15"/>
            <p:cNvPicPr/>
            <p:nvPr/>
          </p:nvPicPr>
          <p:blipFill>
            <a:blip r:embed="rId8" cstate="print"/>
            <a:stretch>
              <a:fillRect/>
            </a:stretch>
          </p:blipFill>
          <p:spPr>
            <a:xfrm>
              <a:off x="917763" y="6472428"/>
              <a:ext cx="142753" cy="126492"/>
            </a:xfrm>
            <a:prstGeom prst="rect">
              <a:avLst/>
            </a:prstGeom>
          </p:spPr>
        </p:pic>
        <p:pic>
          <p:nvPicPr>
            <p:cNvPr id="16" name="object 16"/>
            <p:cNvPicPr/>
            <p:nvPr/>
          </p:nvPicPr>
          <p:blipFill>
            <a:blip r:embed="rId9" cstate="print"/>
            <a:stretch>
              <a:fillRect/>
            </a:stretch>
          </p:blipFill>
          <p:spPr>
            <a:xfrm>
              <a:off x="1450848" y="6401547"/>
              <a:ext cx="246840" cy="244616"/>
            </a:xfrm>
            <a:prstGeom prst="rect">
              <a:avLst/>
            </a:prstGeom>
          </p:spPr>
        </p:pic>
        <p:sp>
          <p:nvSpPr>
            <p:cNvPr id="17" name="object 17"/>
            <p:cNvSpPr/>
            <p:nvPr/>
          </p:nvSpPr>
          <p:spPr>
            <a:xfrm>
              <a:off x="11149330" y="6120384"/>
              <a:ext cx="12700" cy="737870"/>
            </a:xfrm>
            <a:custGeom>
              <a:avLst/>
              <a:gdLst/>
              <a:ahLst/>
              <a:cxnLst/>
              <a:rect l="l" t="t" r="r" b="b"/>
              <a:pathLst>
                <a:path w="12700" h="737870">
                  <a:moveTo>
                    <a:pt x="12700" y="0"/>
                  </a:moveTo>
                  <a:lnTo>
                    <a:pt x="0" y="0"/>
                  </a:lnTo>
                  <a:lnTo>
                    <a:pt x="0" y="737613"/>
                  </a:lnTo>
                  <a:lnTo>
                    <a:pt x="12700" y="737613"/>
                  </a:lnTo>
                  <a:lnTo>
                    <a:pt x="1270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grpSp>
        <p:nvGrpSpPr>
          <p:cNvPr id="18" name="object 18"/>
          <p:cNvGrpSpPr/>
          <p:nvPr/>
        </p:nvGrpSpPr>
        <p:grpSpPr>
          <a:xfrm>
            <a:off x="1360677" y="0"/>
            <a:ext cx="184912" cy="1061085"/>
            <a:chOff x="1360677" y="0"/>
            <a:chExt cx="184912" cy="1061085"/>
          </a:xfrm>
        </p:grpSpPr>
        <p:sp>
          <p:nvSpPr>
            <p:cNvPr id="19" name="object 19"/>
            <p:cNvSpPr/>
            <p:nvPr/>
          </p:nvSpPr>
          <p:spPr>
            <a:xfrm>
              <a:off x="1379219" y="0"/>
              <a:ext cx="166370" cy="875030"/>
            </a:xfrm>
            <a:custGeom>
              <a:avLst/>
              <a:gdLst/>
              <a:ahLst/>
              <a:cxnLst/>
              <a:rect l="l" t="t" r="r" b="b"/>
              <a:pathLst>
                <a:path w="166369" h="875030">
                  <a:moveTo>
                    <a:pt x="166115" y="0"/>
                  </a:moveTo>
                  <a:lnTo>
                    <a:pt x="0" y="0"/>
                  </a:lnTo>
                  <a:lnTo>
                    <a:pt x="0" y="874776"/>
                  </a:lnTo>
                  <a:lnTo>
                    <a:pt x="166115" y="874776"/>
                  </a:lnTo>
                  <a:lnTo>
                    <a:pt x="166115" y="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 name="object 20"/>
            <p:cNvSpPr/>
            <p:nvPr/>
          </p:nvSpPr>
          <p:spPr>
            <a:xfrm>
              <a:off x="1379219" y="0"/>
              <a:ext cx="166370" cy="875030"/>
            </a:xfrm>
            <a:custGeom>
              <a:avLst/>
              <a:gdLst/>
              <a:ahLst/>
              <a:cxnLst/>
              <a:rect l="l" t="t" r="r" b="b"/>
              <a:pathLst>
                <a:path w="166369" h="875030">
                  <a:moveTo>
                    <a:pt x="0" y="874776"/>
                  </a:moveTo>
                  <a:lnTo>
                    <a:pt x="166115" y="874776"/>
                  </a:lnTo>
                  <a:lnTo>
                    <a:pt x="166115" y="0"/>
                  </a:lnTo>
                  <a:lnTo>
                    <a:pt x="0" y="0"/>
                  </a:lnTo>
                  <a:lnTo>
                    <a:pt x="0" y="874776"/>
                  </a:lnTo>
                  <a:close/>
                </a:path>
              </a:pathLst>
            </a:custGeom>
            <a:ln w="12700">
              <a:solidFill>
                <a:srgbClr val="A03E0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 name="object 21"/>
            <p:cNvSpPr/>
            <p:nvPr/>
          </p:nvSpPr>
          <p:spPr>
            <a:xfrm>
              <a:off x="1360677" y="0"/>
              <a:ext cx="12700" cy="1061085"/>
            </a:xfrm>
            <a:custGeom>
              <a:avLst/>
              <a:gdLst/>
              <a:ahLst/>
              <a:cxnLst/>
              <a:rect l="l" t="t" r="r" b="b"/>
              <a:pathLst>
                <a:path w="12700" h="1061085">
                  <a:moveTo>
                    <a:pt x="0" y="1061085"/>
                  </a:moveTo>
                  <a:lnTo>
                    <a:pt x="12700" y="1061085"/>
                  </a:lnTo>
                  <a:lnTo>
                    <a:pt x="12700" y="0"/>
                  </a:lnTo>
                  <a:lnTo>
                    <a:pt x="0" y="0"/>
                  </a:lnTo>
                  <a:lnTo>
                    <a:pt x="0" y="106108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pic>
        <p:nvPicPr>
          <p:cNvPr id="22" name="object 22"/>
          <p:cNvPicPr/>
          <p:nvPr/>
        </p:nvPicPr>
        <p:blipFill>
          <a:blip r:embed="rId10" cstate="print"/>
          <a:stretch>
            <a:fillRect/>
          </a:stretch>
        </p:blipFill>
        <p:spPr>
          <a:xfrm>
            <a:off x="9837419" y="347472"/>
            <a:ext cx="1969007" cy="432815"/>
          </a:xfrm>
          <a:prstGeom prst="rect">
            <a:avLst/>
          </a:prstGeom>
        </p:spPr>
      </p:pic>
      <p:sp>
        <p:nvSpPr>
          <p:cNvPr id="27" name="object 27"/>
          <p:cNvSpPr txBox="1">
            <a:spLocks noGrp="1"/>
          </p:cNvSpPr>
          <p:nvPr>
            <p:ph type="sldNum" sz="quarter" idx="7"/>
          </p:nvPr>
        </p:nvSpPr>
        <p:spPr>
          <a:xfrm>
            <a:off x="11352530" y="6370208"/>
            <a:ext cx="314325" cy="270587"/>
          </a:xfrm>
          <a:prstGeom prst="rect">
            <a:avLst/>
          </a:prstGeom>
        </p:spPr>
        <p:txBody>
          <a:bodyPr vert="horz" wrap="square" lIns="0" tIns="24130" rIns="0" bIns="0" rtlCol="0">
            <a:spAutoFit/>
          </a:bodyPr>
          <a:lstStyle/>
          <a:p>
            <a:pPr marL="38100" marR="0" lvl="0" indent="0" algn="l" defTabSz="914400" rtl="0" eaLnBrk="1" fontAlgn="auto" latinLnBrk="0" hangingPunct="1">
              <a:lnSpc>
                <a:spcPct val="100000"/>
              </a:lnSpc>
              <a:spcBef>
                <a:spcPts val="190"/>
              </a:spcBef>
              <a:spcAft>
                <a:spcPts val="0"/>
              </a:spcAft>
              <a:buClrTx/>
              <a:buSzTx/>
              <a:buFontTx/>
              <a:buNone/>
              <a:tabLst/>
              <a:defRPr/>
            </a:pPr>
            <a:fld id="{81D60167-4931-47E6-BA6A-407CBD079E47}" type="slidenum">
              <a:rPr kumimoji="0" lang="en-US" altLang="zh-CN" sz="1600" b="0" i="0" u="none" strike="noStrike" kern="1200" cap="none" spc="-5" normalizeH="0" baseline="0" noProof="0" dirty="0">
                <a:ln>
                  <a:noFill/>
                </a:ln>
                <a:solidFill>
                  <a:srgbClr val="F1F1F1"/>
                </a:solidFill>
                <a:effectLst/>
                <a:uLnTx/>
                <a:uFillTx/>
                <a:ea typeface="+mn-ea"/>
              </a:rPr>
              <a:pPr marL="38100" marR="0" lvl="0" indent="0" algn="l" defTabSz="914400" rtl="0" eaLnBrk="1" fontAlgn="auto" latinLnBrk="0" hangingPunct="1">
                <a:lnSpc>
                  <a:spcPct val="100000"/>
                </a:lnSpc>
                <a:spcBef>
                  <a:spcPts val="190"/>
                </a:spcBef>
                <a:spcAft>
                  <a:spcPts val="0"/>
                </a:spcAft>
                <a:buClrTx/>
                <a:buSzTx/>
                <a:buFontTx/>
                <a:buNone/>
                <a:tabLst/>
                <a:defRPr/>
              </a:pPr>
              <a:t>34</a:t>
            </a:fld>
            <a:endParaRPr kumimoji="0" lang="zh-CN" altLang="en-US" sz="1600" b="0" i="0" u="none" strike="noStrike" kern="1200" cap="none" spc="-5" normalizeH="0" baseline="0" noProof="0">
              <a:ln>
                <a:noFill/>
              </a:ln>
              <a:solidFill>
                <a:srgbClr val="F1F1F1"/>
              </a:solidFill>
              <a:effectLst/>
              <a:uLnTx/>
              <a:uFillTx/>
              <a:ea typeface="+mn-ea"/>
            </a:endParaRPr>
          </a:p>
        </p:txBody>
      </p:sp>
      <p:cxnSp>
        <p:nvCxnSpPr>
          <p:cNvPr id="37" name="直接连接符 36">
            <a:extLst>
              <a:ext uri="{FF2B5EF4-FFF2-40B4-BE49-F238E27FC236}">
                <a16:creationId xmlns:a16="http://schemas.microsoft.com/office/drawing/2014/main" id="{397D28C6-F3B1-4057-A403-5D8579FB4EBB}"/>
              </a:ext>
            </a:extLst>
          </p:cNvPr>
          <p:cNvCxnSpPr>
            <a:cxnSpLocks/>
          </p:cNvCxnSpPr>
          <p:nvPr/>
        </p:nvCxnSpPr>
        <p:spPr>
          <a:xfrm flipH="1">
            <a:off x="1528730" y="883665"/>
            <a:ext cx="6858" cy="5313680"/>
          </a:xfrm>
          <a:prstGeom prst="line">
            <a:avLst/>
          </a:prstGeom>
          <a:ln>
            <a:solidFill>
              <a:srgbClr val="006C39"/>
            </a:solidFill>
          </a:ln>
        </p:spPr>
        <p:style>
          <a:lnRef idx="3">
            <a:schemeClr val="accent3"/>
          </a:lnRef>
          <a:fillRef idx="0">
            <a:schemeClr val="accent3"/>
          </a:fillRef>
          <a:effectRef idx="2">
            <a:schemeClr val="accent3"/>
          </a:effectRef>
          <a:fontRef idx="minor">
            <a:schemeClr val="tx1"/>
          </a:fontRef>
        </p:style>
      </p:cxnSp>
      <p:sp>
        <p:nvSpPr>
          <p:cNvPr id="44" name="文本框 43">
            <a:extLst>
              <a:ext uri="{FF2B5EF4-FFF2-40B4-BE49-F238E27FC236}">
                <a16:creationId xmlns:a16="http://schemas.microsoft.com/office/drawing/2014/main" id="{EB338FF6-4E21-49E4-9889-88C3CDBFE6C3}"/>
              </a:ext>
            </a:extLst>
          </p:cNvPr>
          <p:cNvSpPr txBox="1"/>
          <p:nvPr/>
        </p:nvSpPr>
        <p:spPr>
          <a:xfrm>
            <a:off x="2103225" y="1695529"/>
            <a:ext cx="15710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Alexet</a:t>
            </a:r>
            <a:endParaRPr kumimoji="0" lang="zh-CN" altLang="en-US"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45" name="文本框 44">
            <a:extLst>
              <a:ext uri="{FF2B5EF4-FFF2-40B4-BE49-F238E27FC236}">
                <a16:creationId xmlns:a16="http://schemas.microsoft.com/office/drawing/2014/main" id="{0CADC886-1481-4AFB-BCB0-0E548B156D65}"/>
              </a:ext>
            </a:extLst>
          </p:cNvPr>
          <p:cNvSpPr txBox="1"/>
          <p:nvPr/>
        </p:nvSpPr>
        <p:spPr>
          <a:xfrm>
            <a:off x="601749" y="1788864"/>
            <a:ext cx="1017152" cy="523220"/>
          </a:xfrm>
          <a:prstGeom prst="rect">
            <a:avLst/>
          </a:prstGeom>
          <a:noFill/>
        </p:spPr>
        <p:txBody>
          <a:bodyPr wrap="square" rtlCol="0">
            <a:spAutoFit/>
          </a:bodyPr>
          <a:lstStyle>
            <a:defPPr>
              <a:defRPr lang="zh-CN"/>
            </a:defPPr>
            <a:lvl1pPr>
              <a:defRPr sz="2800" b="1">
                <a:solidFill>
                  <a:srgbClr val="006C39"/>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2012</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35" name="文本框 34">
            <a:extLst>
              <a:ext uri="{FF2B5EF4-FFF2-40B4-BE49-F238E27FC236}">
                <a16:creationId xmlns:a16="http://schemas.microsoft.com/office/drawing/2014/main" id="{459A0D07-6A67-469B-B1C8-9A9221501259}"/>
              </a:ext>
            </a:extLst>
          </p:cNvPr>
          <p:cNvSpPr txBox="1"/>
          <p:nvPr/>
        </p:nvSpPr>
        <p:spPr>
          <a:xfrm>
            <a:off x="624874" y="3891554"/>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2014</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40" name="文本框 39">
            <a:extLst>
              <a:ext uri="{FF2B5EF4-FFF2-40B4-BE49-F238E27FC236}">
                <a16:creationId xmlns:a16="http://schemas.microsoft.com/office/drawing/2014/main" id="{7DD4CB53-B28E-4FCD-BF9E-EE0E3BF358E8}"/>
              </a:ext>
            </a:extLst>
          </p:cNvPr>
          <p:cNvSpPr txBox="1"/>
          <p:nvPr/>
        </p:nvSpPr>
        <p:spPr>
          <a:xfrm>
            <a:off x="2102778" y="4894106"/>
            <a:ext cx="322271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Image Caption</a:t>
            </a:r>
            <a:endParaRPr kumimoji="0" lang="zh-CN" altLang="en-US" sz="36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46" name="文本框 45">
            <a:extLst>
              <a:ext uri="{FF2B5EF4-FFF2-40B4-BE49-F238E27FC236}">
                <a16:creationId xmlns:a16="http://schemas.microsoft.com/office/drawing/2014/main" id="{C89F5E6F-043E-4BF4-B0E8-2AC318A88043}"/>
              </a:ext>
            </a:extLst>
          </p:cNvPr>
          <p:cNvSpPr txBox="1"/>
          <p:nvPr/>
        </p:nvSpPr>
        <p:spPr>
          <a:xfrm>
            <a:off x="2102779" y="3817168"/>
            <a:ext cx="26787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Translation</a:t>
            </a:r>
            <a:endParaRPr kumimoji="0" lang="zh-CN" altLang="en-US"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29" name="图片 28">
            <a:extLst>
              <a:ext uri="{FF2B5EF4-FFF2-40B4-BE49-F238E27FC236}">
                <a16:creationId xmlns:a16="http://schemas.microsoft.com/office/drawing/2014/main" id="{1534E206-B11E-4D2C-85CA-89B50800AA6F}"/>
              </a:ext>
            </a:extLst>
          </p:cNvPr>
          <p:cNvPicPr>
            <a:picLocks noChangeAspect="1"/>
          </p:cNvPicPr>
          <p:nvPr/>
        </p:nvPicPr>
        <p:blipFill>
          <a:blip r:embed="rId11"/>
          <a:stretch>
            <a:fillRect/>
          </a:stretch>
        </p:blipFill>
        <p:spPr>
          <a:xfrm rot="5400000">
            <a:off x="1781310" y="1691283"/>
            <a:ext cx="121931" cy="713294"/>
          </a:xfrm>
          <a:prstGeom prst="rect">
            <a:avLst/>
          </a:prstGeom>
        </p:spPr>
      </p:pic>
      <p:pic>
        <p:nvPicPr>
          <p:cNvPr id="47" name="图片 46">
            <a:extLst>
              <a:ext uri="{FF2B5EF4-FFF2-40B4-BE49-F238E27FC236}">
                <a16:creationId xmlns:a16="http://schemas.microsoft.com/office/drawing/2014/main" id="{1F353CC1-86B0-4C8E-82E7-4DF0B40716F8}"/>
              </a:ext>
            </a:extLst>
          </p:cNvPr>
          <p:cNvPicPr>
            <a:picLocks noChangeAspect="1"/>
          </p:cNvPicPr>
          <p:nvPr/>
        </p:nvPicPr>
        <p:blipFill>
          <a:blip r:embed="rId11"/>
          <a:stretch>
            <a:fillRect/>
          </a:stretch>
        </p:blipFill>
        <p:spPr>
          <a:xfrm rot="5400000">
            <a:off x="1770678" y="2695580"/>
            <a:ext cx="121931" cy="713294"/>
          </a:xfrm>
          <a:prstGeom prst="rect">
            <a:avLst/>
          </a:prstGeom>
        </p:spPr>
      </p:pic>
      <p:sp>
        <p:nvSpPr>
          <p:cNvPr id="49" name="文本框 48">
            <a:extLst>
              <a:ext uri="{FF2B5EF4-FFF2-40B4-BE49-F238E27FC236}">
                <a16:creationId xmlns:a16="http://schemas.microsoft.com/office/drawing/2014/main" id="{97DDDFEF-CBA4-474D-87D1-C327E1677526}"/>
              </a:ext>
            </a:extLst>
          </p:cNvPr>
          <p:cNvSpPr txBox="1"/>
          <p:nvPr/>
        </p:nvSpPr>
        <p:spPr>
          <a:xfrm>
            <a:off x="593234" y="2774738"/>
            <a:ext cx="1235119" cy="523220"/>
          </a:xfrm>
          <a:prstGeom prst="rect">
            <a:avLst/>
          </a:prstGeom>
          <a:noFill/>
        </p:spPr>
        <p:txBody>
          <a:bodyPr wrap="square" rtlCol="0">
            <a:spAutoFit/>
          </a:bodyPr>
          <a:lstStyle>
            <a:defPPr>
              <a:defRPr lang="zh-CN"/>
            </a:defPPr>
            <a:lvl1pPr>
              <a:defRPr sz="2800" b="1">
                <a:solidFill>
                  <a:srgbClr val="006C39"/>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2014</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50" name="文本框 49">
            <a:extLst>
              <a:ext uri="{FF2B5EF4-FFF2-40B4-BE49-F238E27FC236}">
                <a16:creationId xmlns:a16="http://schemas.microsoft.com/office/drawing/2014/main" id="{9328C847-FB4D-4659-AF27-0C6DD1E2CDFF}"/>
              </a:ext>
            </a:extLst>
          </p:cNvPr>
          <p:cNvSpPr txBox="1"/>
          <p:nvPr/>
        </p:nvSpPr>
        <p:spPr>
          <a:xfrm>
            <a:off x="2155137" y="2740230"/>
            <a:ext cx="151913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VGG</a:t>
            </a:r>
            <a:endParaRPr kumimoji="0" lang="zh-CN" altLang="en-US"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51" name="图片 50">
            <a:extLst>
              <a:ext uri="{FF2B5EF4-FFF2-40B4-BE49-F238E27FC236}">
                <a16:creationId xmlns:a16="http://schemas.microsoft.com/office/drawing/2014/main" id="{034264E1-9D48-4435-BD8D-C117F072AFF3}"/>
              </a:ext>
            </a:extLst>
          </p:cNvPr>
          <p:cNvPicPr>
            <a:picLocks noChangeAspect="1"/>
          </p:cNvPicPr>
          <p:nvPr/>
        </p:nvPicPr>
        <p:blipFill>
          <a:blip r:embed="rId11"/>
          <a:stretch>
            <a:fillRect/>
          </a:stretch>
        </p:blipFill>
        <p:spPr>
          <a:xfrm rot="5400000">
            <a:off x="1782499" y="3826769"/>
            <a:ext cx="121931" cy="713294"/>
          </a:xfrm>
          <a:prstGeom prst="rect">
            <a:avLst/>
          </a:prstGeom>
        </p:spPr>
      </p:pic>
      <p:sp>
        <p:nvSpPr>
          <p:cNvPr id="52" name="文本框 51">
            <a:extLst>
              <a:ext uri="{FF2B5EF4-FFF2-40B4-BE49-F238E27FC236}">
                <a16:creationId xmlns:a16="http://schemas.microsoft.com/office/drawing/2014/main" id="{4F3CE774-1F7B-421B-AC19-474E43B904A1}"/>
              </a:ext>
            </a:extLst>
          </p:cNvPr>
          <p:cNvSpPr txBox="1"/>
          <p:nvPr/>
        </p:nvSpPr>
        <p:spPr>
          <a:xfrm>
            <a:off x="601476" y="4958674"/>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2014</a:t>
            </a:r>
            <a:endParaRPr kumimoji="0" lang="zh-CN" altLang="en-US" sz="28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53" name="图片 52">
            <a:extLst>
              <a:ext uri="{FF2B5EF4-FFF2-40B4-BE49-F238E27FC236}">
                <a16:creationId xmlns:a16="http://schemas.microsoft.com/office/drawing/2014/main" id="{93C4B716-7315-4C81-ACFC-442A9D3116D2}"/>
              </a:ext>
            </a:extLst>
          </p:cNvPr>
          <p:cNvPicPr>
            <a:picLocks noChangeAspect="1"/>
          </p:cNvPicPr>
          <p:nvPr/>
        </p:nvPicPr>
        <p:blipFill>
          <a:blip r:embed="rId11"/>
          <a:stretch>
            <a:fillRect/>
          </a:stretch>
        </p:blipFill>
        <p:spPr>
          <a:xfrm rot="5400000">
            <a:off x="1759101" y="4893889"/>
            <a:ext cx="121931" cy="713294"/>
          </a:xfrm>
          <a:prstGeom prst="rect">
            <a:avLst/>
          </a:prstGeom>
        </p:spPr>
      </p:pic>
      <p:pic>
        <p:nvPicPr>
          <p:cNvPr id="36" name="图片 35">
            <a:extLst>
              <a:ext uri="{FF2B5EF4-FFF2-40B4-BE49-F238E27FC236}">
                <a16:creationId xmlns:a16="http://schemas.microsoft.com/office/drawing/2014/main" id="{E2C59D92-38B0-4552-9228-C424F91DFF31}"/>
              </a:ext>
            </a:extLst>
          </p:cNvPr>
          <p:cNvPicPr>
            <a:picLocks noChangeAspect="1"/>
          </p:cNvPicPr>
          <p:nvPr/>
        </p:nvPicPr>
        <p:blipFill>
          <a:blip r:embed="rId12"/>
          <a:stretch>
            <a:fillRect/>
          </a:stretch>
        </p:blipFill>
        <p:spPr>
          <a:xfrm>
            <a:off x="8915400" y="972866"/>
            <a:ext cx="2014568" cy="5224479"/>
          </a:xfrm>
          <a:prstGeom prst="rect">
            <a:avLst/>
          </a:prstGeom>
        </p:spPr>
      </p:pic>
      <p:pic>
        <p:nvPicPr>
          <p:cNvPr id="55" name="图片 54">
            <a:extLst>
              <a:ext uri="{FF2B5EF4-FFF2-40B4-BE49-F238E27FC236}">
                <a16:creationId xmlns:a16="http://schemas.microsoft.com/office/drawing/2014/main" id="{A8AA5721-8F38-4FC9-BD21-170F2A5C6BA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6190219" y="1695529"/>
            <a:ext cx="1978531" cy="4034399"/>
          </a:xfrm>
          <a:prstGeom prst="rect">
            <a:avLst/>
          </a:prstGeom>
        </p:spPr>
      </p:pic>
      <p:cxnSp>
        <p:nvCxnSpPr>
          <p:cNvPr id="57" name="直接连接符 56">
            <a:extLst>
              <a:ext uri="{FF2B5EF4-FFF2-40B4-BE49-F238E27FC236}">
                <a16:creationId xmlns:a16="http://schemas.microsoft.com/office/drawing/2014/main" id="{A2563C59-6E2A-4ECD-94B3-4E8D4C60724F}"/>
              </a:ext>
            </a:extLst>
          </p:cNvPr>
          <p:cNvCxnSpPr/>
          <p:nvPr/>
        </p:nvCxnSpPr>
        <p:spPr>
          <a:xfrm>
            <a:off x="8534400" y="1447800"/>
            <a:ext cx="0" cy="4358328"/>
          </a:xfrm>
          <a:prstGeom prst="line">
            <a:avLst/>
          </a:prstGeom>
          <a:ln w="9525" cap="flat" cmpd="sng" algn="ctr">
            <a:solidFill>
              <a:srgbClr val="006C39"/>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0" name="object 2">
            <a:extLst>
              <a:ext uri="{FF2B5EF4-FFF2-40B4-BE49-F238E27FC236}">
                <a16:creationId xmlns:a16="http://schemas.microsoft.com/office/drawing/2014/main" id="{F73C465E-BF2C-4081-A306-2C5743C63956}"/>
              </a:ext>
            </a:extLst>
          </p:cNvPr>
          <p:cNvSpPr txBox="1">
            <a:spLocks noGrp="1"/>
          </p:cNvSpPr>
          <p:nvPr>
            <p:ph type="title"/>
          </p:nvPr>
        </p:nvSpPr>
        <p:spPr>
          <a:xfrm>
            <a:off x="1685670" y="323468"/>
            <a:ext cx="435102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cs typeface="微软雅黑"/>
              </a:rPr>
              <a:t>发展</a:t>
            </a:r>
            <a:r>
              <a:rPr lang="en-US" altLang="zh-CN" sz="2800" b="1" spc="-5">
                <a:solidFill>
                  <a:srgbClr val="006C39"/>
                </a:solidFill>
                <a:effectLst>
                  <a:outerShdw blurRad="38100" dist="38100" dir="2700000" algn="tl">
                    <a:srgbClr val="000000">
                      <a:alpha val="43137"/>
                    </a:srgbClr>
                  </a:outerShdw>
                </a:effectLst>
                <a:cs typeface="微软雅黑"/>
              </a:rPr>
              <a:t>——</a:t>
            </a:r>
            <a:r>
              <a:rPr lang="zh-CN" altLang="en-US" sz="2800" b="1" spc="-5">
                <a:solidFill>
                  <a:srgbClr val="006C39"/>
                </a:solidFill>
                <a:effectLst>
                  <a:outerShdw blurRad="38100" dist="38100" dir="2700000" algn="tl">
                    <a:srgbClr val="000000">
                      <a:alpha val="43137"/>
                    </a:srgbClr>
                  </a:outerShdw>
                </a:effectLst>
                <a:cs typeface="微软雅黑"/>
              </a:rPr>
              <a:t>深度学习的引入</a:t>
            </a:r>
            <a:endParaRPr lang="zh-CN" altLang="en-US" sz="2800">
              <a:solidFill>
                <a:srgbClr val="006C39"/>
              </a:solidFill>
              <a:effectLst>
                <a:outerShdw blurRad="38100" dist="38100" dir="2700000" algn="tl">
                  <a:srgbClr val="000000">
                    <a:alpha val="43137"/>
                  </a:srgbClr>
                </a:outerShdw>
              </a:effectLst>
              <a:cs typeface="微软雅黑"/>
            </a:endParaRPr>
          </a:p>
        </p:txBody>
      </p:sp>
      <p:sp>
        <p:nvSpPr>
          <p:cNvPr id="48" name="object 3">
            <a:extLst>
              <a:ext uri="{FF2B5EF4-FFF2-40B4-BE49-F238E27FC236}">
                <a16:creationId xmlns:a16="http://schemas.microsoft.com/office/drawing/2014/main" id="{A5BCBB68-9DA4-4D71-94D9-39872D7D764E}"/>
              </a:ext>
            </a:extLst>
          </p:cNvPr>
          <p:cNvSpPr txBox="1"/>
          <p:nvPr/>
        </p:nvSpPr>
        <p:spPr>
          <a:xfrm>
            <a:off x="514927" y="188619"/>
            <a:ext cx="780473"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Century Gothic"/>
                <a:ea typeface="宋体" panose="02010600030101010101" pitchFamily="2" charset="-122"/>
                <a:cs typeface="Century Gothic"/>
              </a:rPr>
              <a:t>3.2</a:t>
            </a:r>
            <a:endParaRPr kumimoji="0" sz="3600" b="0" i="0" u="none" strike="noStrike" kern="1200" cap="none" spc="0" normalizeH="0" baseline="0" noProof="0">
              <a:ln>
                <a:noFill/>
              </a:ln>
              <a:solidFill>
                <a:prstClr val="black"/>
              </a:solidFill>
              <a:effectLst/>
              <a:uLnTx/>
              <a:uFillTx/>
              <a:latin typeface="Century Gothic"/>
              <a:ea typeface="+mn-ea"/>
              <a:cs typeface="Century Gothic"/>
            </a:endParaRPr>
          </a:p>
        </p:txBody>
      </p:sp>
    </p:spTree>
    <p:extLst>
      <p:ext uri="{BB962C8B-B14F-4D97-AF65-F5344CB8AC3E}">
        <p14:creationId xmlns:p14="http://schemas.microsoft.com/office/powerpoint/2010/main" val="3052946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a:extLst>
              <a:ext uri="{FF2B5EF4-FFF2-40B4-BE49-F238E27FC236}">
                <a16:creationId xmlns:a16="http://schemas.microsoft.com/office/drawing/2014/main" id="{293392F2-E209-40F4-97B5-9AFD9968B865}"/>
              </a:ext>
            </a:extLst>
          </p:cNvPr>
          <p:cNvPicPr>
            <a:picLocks noChangeAspect="1"/>
          </p:cNvPicPr>
          <p:nvPr/>
        </p:nvPicPr>
        <p:blipFill>
          <a:blip r:embed="rId2"/>
          <a:stretch>
            <a:fillRect/>
          </a:stretch>
        </p:blipFill>
        <p:spPr>
          <a:xfrm>
            <a:off x="351305" y="875449"/>
            <a:ext cx="4774185" cy="5342979"/>
          </a:xfrm>
          <a:prstGeom prst="rect">
            <a:avLst/>
          </a:prstGeom>
          <a:ln>
            <a:noFill/>
          </a:ln>
          <a:effectLst>
            <a:outerShdw blurRad="190500" algn="tl" rotWithShape="0">
              <a:srgbClr val="000000">
                <a:alpha val="70000"/>
              </a:srgbClr>
            </a:outerShdw>
          </a:effectLst>
        </p:spPr>
      </p:pic>
      <p:sp>
        <p:nvSpPr>
          <p:cNvPr id="2" name="object 2"/>
          <p:cNvSpPr/>
          <p:nvPr/>
        </p:nvSpPr>
        <p:spPr>
          <a:xfrm>
            <a:off x="1550669" y="863346"/>
            <a:ext cx="10318750" cy="0"/>
          </a:xfrm>
          <a:custGeom>
            <a:avLst/>
            <a:gdLst/>
            <a:ahLst/>
            <a:cxnLst/>
            <a:rect l="l" t="t" r="r" b="b"/>
            <a:pathLst>
              <a:path w="10318750">
                <a:moveTo>
                  <a:pt x="0" y="0"/>
                </a:moveTo>
                <a:lnTo>
                  <a:pt x="10318623" y="0"/>
                </a:lnTo>
              </a:path>
            </a:pathLst>
          </a:custGeom>
          <a:ln w="28575">
            <a:solidFill>
              <a:srgbClr val="A1A1A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 name="object 3"/>
          <p:cNvSpPr/>
          <p:nvPr/>
        </p:nvSpPr>
        <p:spPr>
          <a:xfrm>
            <a:off x="11163300" y="6187440"/>
            <a:ext cx="706120" cy="670560"/>
          </a:xfrm>
          <a:custGeom>
            <a:avLst/>
            <a:gdLst/>
            <a:ahLst/>
            <a:cxnLst/>
            <a:rect l="l" t="t" r="r" b="b"/>
            <a:pathLst>
              <a:path w="706120" h="670559">
                <a:moveTo>
                  <a:pt x="0" y="670560"/>
                </a:moveTo>
                <a:lnTo>
                  <a:pt x="705611" y="670560"/>
                </a:lnTo>
                <a:lnTo>
                  <a:pt x="705611" y="0"/>
                </a:lnTo>
                <a:lnTo>
                  <a:pt x="0" y="0"/>
                </a:lnTo>
                <a:lnTo>
                  <a:pt x="0" y="67056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nvGrpSpPr>
          <p:cNvPr id="4" name="object 4"/>
          <p:cNvGrpSpPr/>
          <p:nvPr/>
        </p:nvGrpSpPr>
        <p:grpSpPr>
          <a:xfrm>
            <a:off x="318515" y="0"/>
            <a:ext cx="1049020" cy="873760"/>
            <a:chOff x="318515" y="0"/>
            <a:chExt cx="1049020" cy="873760"/>
          </a:xfrm>
        </p:grpSpPr>
        <p:sp>
          <p:nvSpPr>
            <p:cNvPr id="5" name="object 5"/>
            <p:cNvSpPr/>
            <p:nvPr/>
          </p:nvSpPr>
          <p:spPr>
            <a:xfrm>
              <a:off x="318515" y="0"/>
              <a:ext cx="1049020" cy="873760"/>
            </a:xfrm>
            <a:custGeom>
              <a:avLst/>
              <a:gdLst/>
              <a:ahLst/>
              <a:cxnLst/>
              <a:rect l="l" t="t" r="r" b="b"/>
              <a:pathLst>
                <a:path w="1049020" h="873760">
                  <a:moveTo>
                    <a:pt x="1048512" y="0"/>
                  </a:moveTo>
                  <a:lnTo>
                    <a:pt x="0" y="0"/>
                  </a:lnTo>
                  <a:lnTo>
                    <a:pt x="0" y="873251"/>
                  </a:lnTo>
                  <a:lnTo>
                    <a:pt x="1048512" y="873251"/>
                  </a:lnTo>
                  <a:lnTo>
                    <a:pt x="1048512"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sp>
          <p:nvSpPr>
            <p:cNvPr id="6" name="object 6"/>
            <p:cNvSpPr/>
            <p:nvPr/>
          </p:nvSpPr>
          <p:spPr>
            <a:xfrm>
              <a:off x="318515" y="0"/>
              <a:ext cx="1049020" cy="873760"/>
            </a:xfrm>
            <a:custGeom>
              <a:avLst/>
              <a:gdLst/>
              <a:ahLst/>
              <a:cxnLst/>
              <a:rect l="l" t="t" r="r" b="b"/>
              <a:pathLst>
                <a:path w="1049020" h="873760">
                  <a:moveTo>
                    <a:pt x="0" y="873251"/>
                  </a:moveTo>
                  <a:lnTo>
                    <a:pt x="1048512" y="873251"/>
                  </a:lnTo>
                  <a:lnTo>
                    <a:pt x="1048512" y="0"/>
                  </a:lnTo>
                  <a:lnTo>
                    <a:pt x="0" y="0"/>
                  </a:lnTo>
                  <a:lnTo>
                    <a:pt x="0" y="873251"/>
                  </a:lnTo>
                  <a:close/>
                </a:path>
              </a:pathLst>
            </a:custGeom>
            <a:ln w="12700">
              <a:solidFill>
                <a:srgbClr val="006C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grpSp>
      <p:grpSp>
        <p:nvGrpSpPr>
          <p:cNvPr id="7" name="object 7"/>
          <p:cNvGrpSpPr/>
          <p:nvPr/>
        </p:nvGrpSpPr>
        <p:grpSpPr>
          <a:xfrm>
            <a:off x="318515" y="6120384"/>
            <a:ext cx="10845165" cy="737870"/>
            <a:chOff x="318515" y="6120384"/>
            <a:chExt cx="10845165" cy="737870"/>
          </a:xfrm>
        </p:grpSpPr>
        <p:sp>
          <p:nvSpPr>
            <p:cNvPr id="8" name="object 8"/>
            <p:cNvSpPr/>
            <p:nvPr/>
          </p:nvSpPr>
          <p:spPr>
            <a:xfrm>
              <a:off x="318515" y="6187440"/>
              <a:ext cx="10845165" cy="670560"/>
            </a:xfrm>
            <a:custGeom>
              <a:avLst/>
              <a:gdLst/>
              <a:ahLst/>
              <a:cxnLst/>
              <a:rect l="l" t="t" r="r" b="b"/>
              <a:pathLst>
                <a:path w="10845165" h="670559">
                  <a:moveTo>
                    <a:pt x="10844784" y="0"/>
                  </a:moveTo>
                  <a:lnTo>
                    <a:pt x="0" y="0"/>
                  </a:lnTo>
                  <a:lnTo>
                    <a:pt x="0" y="670560"/>
                  </a:lnTo>
                  <a:lnTo>
                    <a:pt x="10844784" y="670560"/>
                  </a:lnTo>
                  <a:lnTo>
                    <a:pt x="10844784"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9" name="object 9"/>
            <p:cNvPicPr/>
            <p:nvPr/>
          </p:nvPicPr>
          <p:blipFill>
            <a:blip r:embed="rId3" cstate="print"/>
            <a:stretch>
              <a:fillRect/>
            </a:stretch>
          </p:blipFill>
          <p:spPr>
            <a:xfrm>
              <a:off x="2663951" y="6418326"/>
              <a:ext cx="213360" cy="240029"/>
            </a:xfrm>
            <a:prstGeom prst="rect">
              <a:avLst/>
            </a:prstGeom>
          </p:spPr>
        </p:pic>
        <p:pic>
          <p:nvPicPr>
            <p:cNvPr id="10" name="object 10"/>
            <p:cNvPicPr/>
            <p:nvPr/>
          </p:nvPicPr>
          <p:blipFill>
            <a:blip r:embed="rId4" cstate="print"/>
            <a:stretch>
              <a:fillRect/>
            </a:stretch>
          </p:blipFill>
          <p:spPr>
            <a:xfrm>
              <a:off x="3019043" y="6464183"/>
              <a:ext cx="118004" cy="178932"/>
            </a:xfrm>
            <a:prstGeom prst="rect">
              <a:avLst/>
            </a:prstGeom>
          </p:spPr>
        </p:pic>
        <p:pic>
          <p:nvPicPr>
            <p:cNvPr id="11" name="object 11"/>
            <p:cNvPicPr/>
            <p:nvPr/>
          </p:nvPicPr>
          <p:blipFill>
            <a:blip r:embed="rId5" cstate="print"/>
            <a:stretch>
              <a:fillRect/>
            </a:stretch>
          </p:blipFill>
          <p:spPr>
            <a:xfrm>
              <a:off x="2055876" y="6402324"/>
              <a:ext cx="214344" cy="270075"/>
            </a:xfrm>
            <a:prstGeom prst="rect">
              <a:avLst/>
            </a:prstGeom>
          </p:spPr>
        </p:pic>
        <p:pic>
          <p:nvPicPr>
            <p:cNvPr id="12" name="object 12"/>
            <p:cNvPicPr/>
            <p:nvPr/>
          </p:nvPicPr>
          <p:blipFill>
            <a:blip r:embed="rId6" cstate="print"/>
            <a:stretch>
              <a:fillRect/>
            </a:stretch>
          </p:blipFill>
          <p:spPr>
            <a:xfrm>
              <a:off x="2396690" y="6463284"/>
              <a:ext cx="125196" cy="149351"/>
            </a:xfrm>
            <a:prstGeom prst="rect">
              <a:avLst/>
            </a:prstGeom>
          </p:spPr>
        </p:pic>
        <p:pic>
          <p:nvPicPr>
            <p:cNvPr id="13" name="object 13"/>
            <p:cNvPicPr/>
            <p:nvPr/>
          </p:nvPicPr>
          <p:blipFill>
            <a:blip r:embed="rId7" cstate="print"/>
            <a:stretch>
              <a:fillRect/>
            </a:stretch>
          </p:blipFill>
          <p:spPr>
            <a:xfrm>
              <a:off x="1173479" y="6432804"/>
              <a:ext cx="190531" cy="204215"/>
            </a:xfrm>
            <a:prstGeom prst="rect">
              <a:avLst/>
            </a:prstGeom>
          </p:spPr>
        </p:pic>
        <p:sp>
          <p:nvSpPr>
            <p:cNvPr id="14" name="object 14"/>
            <p:cNvSpPr/>
            <p:nvPr/>
          </p:nvSpPr>
          <p:spPr>
            <a:xfrm>
              <a:off x="598932" y="6399784"/>
              <a:ext cx="219710" cy="276860"/>
            </a:xfrm>
            <a:custGeom>
              <a:avLst/>
              <a:gdLst/>
              <a:ahLst/>
              <a:cxnLst/>
              <a:rect l="l" t="t" r="r" b="b"/>
              <a:pathLst>
                <a:path w="219709" h="276859">
                  <a:moveTo>
                    <a:pt x="86868" y="213918"/>
                  </a:moveTo>
                  <a:lnTo>
                    <a:pt x="85153" y="208813"/>
                  </a:lnTo>
                  <a:lnTo>
                    <a:pt x="74866" y="203708"/>
                  </a:lnTo>
                  <a:lnTo>
                    <a:pt x="67144" y="234124"/>
                  </a:lnTo>
                  <a:lnTo>
                    <a:pt x="59436" y="263245"/>
                  </a:lnTo>
                  <a:lnTo>
                    <a:pt x="59436" y="266649"/>
                  </a:lnTo>
                  <a:lnTo>
                    <a:pt x="62865" y="270052"/>
                  </a:lnTo>
                  <a:lnTo>
                    <a:pt x="69723" y="273456"/>
                  </a:lnTo>
                  <a:lnTo>
                    <a:pt x="74866" y="276860"/>
                  </a:lnTo>
                  <a:lnTo>
                    <a:pt x="79362" y="249008"/>
                  </a:lnTo>
                  <a:lnTo>
                    <a:pt x="81851" y="235470"/>
                  </a:lnTo>
                  <a:lnTo>
                    <a:pt x="85153" y="222415"/>
                  </a:lnTo>
                  <a:lnTo>
                    <a:pt x="86868" y="213918"/>
                  </a:lnTo>
                  <a:close/>
                </a:path>
                <a:path w="219709" h="276859">
                  <a:moveTo>
                    <a:pt x="219456" y="194310"/>
                  </a:moveTo>
                  <a:lnTo>
                    <a:pt x="212598" y="190500"/>
                  </a:lnTo>
                  <a:lnTo>
                    <a:pt x="202311" y="187960"/>
                  </a:lnTo>
                  <a:lnTo>
                    <a:pt x="195453" y="185420"/>
                  </a:lnTo>
                  <a:lnTo>
                    <a:pt x="170802" y="187960"/>
                  </a:lnTo>
                  <a:lnTo>
                    <a:pt x="159042" y="191770"/>
                  </a:lnTo>
                  <a:lnTo>
                    <a:pt x="147447" y="198120"/>
                  </a:lnTo>
                  <a:lnTo>
                    <a:pt x="145732" y="199390"/>
                  </a:lnTo>
                  <a:lnTo>
                    <a:pt x="140589" y="199390"/>
                  </a:lnTo>
                  <a:lnTo>
                    <a:pt x="141097" y="191770"/>
                  </a:lnTo>
                  <a:lnTo>
                    <a:pt x="144653" y="185420"/>
                  </a:lnTo>
                  <a:lnTo>
                    <a:pt x="146113" y="184150"/>
                  </a:lnTo>
                  <a:lnTo>
                    <a:pt x="150469" y="180340"/>
                  </a:lnTo>
                  <a:lnTo>
                    <a:pt x="157734" y="176530"/>
                  </a:lnTo>
                  <a:lnTo>
                    <a:pt x="164592" y="176530"/>
                  </a:lnTo>
                  <a:lnTo>
                    <a:pt x="171450" y="175260"/>
                  </a:lnTo>
                  <a:lnTo>
                    <a:pt x="183451" y="175260"/>
                  </a:lnTo>
                  <a:lnTo>
                    <a:pt x="188595" y="173990"/>
                  </a:lnTo>
                  <a:lnTo>
                    <a:pt x="190766" y="165100"/>
                  </a:lnTo>
                  <a:lnTo>
                    <a:pt x="191706" y="161290"/>
                  </a:lnTo>
                  <a:lnTo>
                    <a:pt x="192024" y="160020"/>
                  </a:lnTo>
                  <a:lnTo>
                    <a:pt x="189445" y="156210"/>
                  </a:lnTo>
                  <a:lnTo>
                    <a:pt x="188595" y="154940"/>
                  </a:lnTo>
                  <a:lnTo>
                    <a:pt x="186309" y="153670"/>
                  </a:lnTo>
                  <a:lnTo>
                    <a:pt x="181737" y="151130"/>
                  </a:lnTo>
                  <a:lnTo>
                    <a:pt x="180022" y="149860"/>
                  </a:lnTo>
                  <a:lnTo>
                    <a:pt x="176593" y="149860"/>
                  </a:lnTo>
                  <a:lnTo>
                    <a:pt x="173164" y="148590"/>
                  </a:lnTo>
                  <a:lnTo>
                    <a:pt x="176593" y="144780"/>
                  </a:lnTo>
                  <a:lnTo>
                    <a:pt x="178308" y="144780"/>
                  </a:lnTo>
                  <a:lnTo>
                    <a:pt x="186880" y="140970"/>
                  </a:lnTo>
                  <a:lnTo>
                    <a:pt x="190309" y="134620"/>
                  </a:lnTo>
                  <a:lnTo>
                    <a:pt x="188595" y="125730"/>
                  </a:lnTo>
                  <a:lnTo>
                    <a:pt x="188595" y="120650"/>
                  </a:lnTo>
                  <a:lnTo>
                    <a:pt x="188595" y="118110"/>
                  </a:lnTo>
                  <a:lnTo>
                    <a:pt x="181737" y="114300"/>
                  </a:lnTo>
                  <a:lnTo>
                    <a:pt x="174879" y="113030"/>
                  </a:lnTo>
                  <a:lnTo>
                    <a:pt x="166306" y="110502"/>
                  </a:lnTo>
                  <a:lnTo>
                    <a:pt x="166306" y="124460"/>
                  </a:lnTo>
                  <a:lnTo>
                    <a:pt x="162877" y="129540"/>
                  </a:lnTo>
                  <a:lnTo>
                    <a:pt x="138874" y="153670"/>
                  </a:lnTo>
                  <a:lnTo>
                    <a:pt x="137160" y="153670"/>
                  </a:lnTo>
                  <a:lnTo>
                    <a:pt x="137160" y="151130"/>
                  </a:lnTo>
                  <a:lnTo>
                    <a:pt x="135445" y="151130"/>
                  </a:lnTo>
                  <a:lnTo>
                    <a:pt x="138874" y="140970"/>
                  </a:lnTo>
                  <a:lnTo>
                    <a:pt x="138874" y="124460"/>
                  </a:lnTo>
                  <a:lnTo>
                    <a:pt x="138874" y="120650"/>
                  </a:lnTo>
                  <a:lnTo>
                    <a:pt x="162877" y="120650"/>
                  </a:lnTo>
                  <a:lnTo>
                    <a:pt x="166306" y="124460"/>
                  </a:lnTo>
                  <a:lnTo>
                    <a:pt x="166306" y="110502"/>
                  </a:lnTo>
                  <a:lnTo>
                    <a:pt x="161988" y="109220"/>
                  </a:lnTo>
                  <a:lnTo>
                    <a:pt x="148945" y="107950"/>
                  </a:lnTo>
                  <a:lnTo>
                    <a:pt x="130327" y="109689"/>
                  </a:lnTo>
                  <a:lnTo>
                    <a:pt x="130327" y="135890"/>
                  </a:lnTo>
                  <a:lnTo>
                    <a:pt x="127939" y="146050"/>
                  </a:lnTo>
                  <a:lnTo>
                    <a:pt x="123304" y="153670"/>
                  </a:lnTo>
                  <a:lnTo>
                    <a:pt x="116586" y="156210"/>
                  </a:lnTo>
                  <a:lnTo>
                    <a:pt x="116586" y="149860"/>
                  </a:lnTo>
                  <a:lnTo>
                    <a:pt x="114871" y="143510"/>
                  </a:lnTo>
                  <a:lnTo>
                    <a:pt x="114871" y="138430"/>
                  </a:lnTo>
                  <a:lnTo>
                    <a:pt x="114871" y="133350"/>
                  </a:lnTo>
                  <a:lnTo>
                    <a:pt x="116586" y="130810"/>
                  </a:lnTo>
                  <a:lnTo>
                    <a:pt x="118300" y="130810"/>
                  </a:lnTo>
                  <a:lnTo>
                    <a:pt x="120015" y="129540"/>
                  </a:lnTo>
                  <a:lnTo>
                    <a:pt x="125158" y="125730"/>
                  </a:lnTo>
                  <a:lnTo>
                    <a:pt x="130302" y="124460"/>
                  </a:lnTo>
                  <a:lnTo>
                    <a:pt x="130327" y="135890"/>
                  </a:lnTo>
                  <a:lnTo>
                    <a:pt x="130327" y="109689"/>
                  </a:lnTo>
                  <a:lnTo>
                    <a:pt x="121729" y="110490"/>
                  </a:lnTo>
                  <a:lnTo>
                    <a:pt x="125158" y="104140"/>
                  </a:lnTo>
                  <a:lnTo>
                    <a:pt x="126873" y="99060"/>
                  </a:lnTo>
                  <a:lnTo>
                    <a:pt x="130302" y="91440"/>
                  </a:lnTo>
                  <a:lnTo>
                    <a:pt x="132016" y="86360"/>
                  </a:lnTo>
                  <a:lnTo>
                    <a:pt x="133731" y="85090"/>
                  </a:lnTo>
                  <a:lnTo>
                    <a:pt x="140589" y="85090"/>
                  </a:lnTo>
                  <a:lnTo>
                    <a:pt x="176593" y="74930"/>
                  </a:lnTo>
                  <a:lnTo>
                    <a:pt x="180022" y="74930"/>
                  </a:lnTo>
                  <a:lnTo>
                    <a:pt x="181737" y="71120"/>
                  </a:lnTo>
                  <a:lnTo>
                    <a:pt x="181737" y="69850"/>
                  </a:lnTo>
                  <a:lnTo>
                    <a:pt x="181737" y="66040"/>
                  </a:lnTo>
                  <a:lnTo>
                    <a:pt x="173164" y="59690"/>
                  </a:lnTo>
                  <a:lnTo>
                    <a:pt x="168021" y="59690"/>
                  </a:lnTo>
                  <a:lnTo>
                    <a:pt x="157886" y="63500"/>
                  </a:lnTo>
                  <a:lnTo>
                    <a:pt x="150876" y="64770"/>
                  </a:lnTo>
                  <a:lnTo>
                    <a:pt x="143852" y="67310"/>
                  </a:lnTo>
                  <a:lnTo>
                    <a:pt x="137160" y="69850"/>
                  </a:lnTo>
                  <a:lnTo>
                    <a:pt x="140347" y="55880"/>
                  </a:lnTo>
                  <a:lnTo>
                    <a:pt x="143370" y="41910"/>
                  </a:lnTo>
                  <a:lnTo>
                    <a:pt x="148005" y="30480"/>
                  </a:lnTo>
                  <a:lnTo>
                    <a:pt x="156019" y="19050"/>
                  </a:lnTo>
                  <a:lnTo>
                    <a:pt x="161163" y="15252"/>
                  </a:lnTo>
                  <a:lnTo>
                    <a:pt x="157734" y="6350"/>
                  </a:lnTo>
                  <a:lnTo>
                    <a:pt x="144018" y="0"/>
                  </a:lnTo>
                  <a:lnTo>
                    <a:pt x="144018" y="5080"/>
                  </a:lnTo>
                  <a:lnTo>
                    <a:pt x="142303" y="10160"/>
                  </a:lnTo>
                  <a:lnTo>
                    <a:pt x="137160" y="22860"/>
                  </a:lnTo>
                  <a:lnTo>
                    <a:pt x="121729" y="64770"/>
                  </a:lnTo>
                  <a:lnTo>
                    <a:pt x="120015" y="71120"/>
                  </a:lnTo>
                  <a:lnTo>
                    <a:pt x="116586" y="74930"/>
                  </a:lnTo>
                  <a:lnTo>
                    <a:pt x="109728" y="74930"/>
                  </a:lnTo>
                  <a:lnTo>
                    <a:pt x="101155" y="76200"/>
                  </a:lnTo>
                  <a:lnTo>
                    <a:pt x="94297" y="76200"/>
                  </a:lnTo>
                  <a:lnTo>
                    <a:pt x="85725" y="78740"/>
                  </a:lnTo>
                  <a:lnTo>
                    <a:pt x="84010" y="78740"/>
                  </a:lnTo>
                  <a:lnTo>
                    <a:pt x="84010" y="80010"/>
                  </a:lnTo>
                  <a:lnTo>
                    <a:pt x="87439" y="83820"/>
                  </a:lnTo>
                  <a:lnTo>
                    <a:pt x="92583" y="86360"/>
                  </a:lnTo>
                  <a:lnTo>
                    <a:pt x="96012" y="88900"/>
                  </a:lnTo>
                  <a:lnTo>
                    <a:pt x="101155" y="90170"/>
                  </a:lnTo>
                  <a:lnTo>
                    <a:pt x="113157" y="90170"/>
                  </a:lnTo>
                  <a:lnTo>
                    <a:pt x="111442" y="94932"/>
                  </a:lnTo>
                  <a:lnTo>
                    <a:pt x="111442" y="158750"/>
                  </a:lnTo>
                  <a:lnTo>
                    <a:pt x="102870" y="161290"/>
                  </a:lnTo>
                  <a:lnTo>
                    <a:pt x="99441" y="160020"/>
                  </a:lnTo>
                  <a:lnTo>
                    <a:pt x="96012" y="149860"/>
                  </a:lnTo>
                  <a:lnTo>
                    <a:pt x="92583" y="144780"/>
                  </a:lnTo>
                  <a:lnTo>
                    <a:pt x="94297" y="143510"/>
                  </a:lnTo>
                  <a:lnTo>
                    <a:pt x="108013" y="138430"/>
                  </a:lnTo>
                  <a:lnTo>
                    <a:pt x="108013" y="144780"/>
                  </a:lnTo>
                  <a:lnTo>
                    <a:pt x="111442" y="158750"/>
                  </a:lnTo>
                  <a:lnTo>
                    <a:pt x="111442" y="94932"/>
                  </a:lnTo>
                  <a:lnTo>
                    <a:pt x="110413" y="97790"/>
                  </a:lnTo>
                  <a:lnTo>
                    <a:pt x="106718" y="104140"/>
                  </a:lnTo>
                  <a:lnTo>
                    <a:pt x="104952" y="111760"/>
                  </a:lnTo>
                  <a:lnTo>
                    <a:pt x="108013" y="119380"/>
                  </a:lnTo>
                  <a:lnTo>
                    <a:pt x="92583" y="129540"/>
                  </a:lnTo>
                  <a:lnTo>
                    <a:pt x="82296" y="124460"/>
                  </a:lnTo>
                  <a:lnTo>
                    <a:pt x="87464" y="111760"/>
                  </a:lnTo>
                  <a:lnTo>
                    <a:pt x="87642" y="102870"/>
                  </a:lnTo>
                  <a:lnTo>
                    <a:pt x="83007" y="92710"/>
                  </a:lnTo>
                  <a:lnTo>
                    <a:pt x="73723" y="81280"/>
                  </a:lnTo>
                  <a:lnTo>
                    <a:pt x="72009" y="80010"/>
                  </a:lnTo>
                  <a:lnTo>
                    <a:pt x="70294" y="76200"/>
                  </a:lnTo>
                  <a:lnTo>
                    <a:pt x="66865" y="74930"/>
                  </a:lnTo>
                  <a:lnTo>
                    <a:pt x="61722" y="71120"/>
                  </a:lnTo>
                  <a:lnTo>
                    <a:pt x="61722" y="66040"/>
                  </a:lnTo>
                  <a:lnTo>
                    <a:pt x="96012" y="38100"/>
                  </a:lnTo>
                  <a:lnTo>
                    <a:pt x="96012" y="34302"/>
                  </a:lnTo>
                  <a:lnTo>
                    <a:pt x="90868" y="27952"/>
                  </a:lnTo>
                  <a:lnTo>
                    <a:pt x="86385" y="22860"/>
                  </a:lnTo>
                  <a:lnTo>
                    <a:pt x="80784" y="21602"/>
                  </a:lnTo>
                  <a:lnTo>
                    <a:pt x="74231" y="21602"/>
                  </a:lnTo>
                  <a:lnTo>
                    <a:pt x="39433" y="50800"/>
                  </a:lnTo>
                  <a:lnTo>
                    <a:pt x="33426" y="69850"/>
                  </a:lnTo>
                  <a:lnTo>
                    <a:pt x="36055" y="77470"/>
                  </a:lnTo>
                  <a:lnTo>
                    <a:pt x="42862" y="86360"/>
                  </a:lnTo>
                  <a:lnTo>
                    <a:pt x="42862" y="90170"/>
                  </a:lnTo>
                  <a:lnTo>
                    <a:pt x="46291" y="91440"/>
                  </a:lnTo>
                  <a:lnTo>
                    <a:pt x="44577" y="93980"/>
                  </a:lnTo>
                  <a:lnTo>
                    <a:pt x="41973" y="101600"/>
                  </a:lnTo>
                  <a:lnTo>
                    <a:pt x="39217" y="109220"/>
                  </a:lnTo>
                  <a:lnTo>
                    <a:pt x="36131" y="115570"/>
                  </a:lnTo>
                  <a:lnTo>
                    <a:pt x="32575" y="123190"/>
                  </a:lnTo>
                  <a:lnTo>
                    <a:pt x="17780" y="147320"/>
                  </a:lnTo>
                  <a:lnTo>
                    <a:pt x="9664" y="158750"/>
                  </a:lnTo>
                  <a:lnTo>
                    <a:pt x="1714" y="170180"/>
                  </a:lnTo>
                  <a:lnTo>
                    <a:pt x="1714" y="171450"/>
                  </a:lnTo>
                  <a:lnTo>
                    <a:pt x="0" y="173990"/>
                  </a:lnTo>
                  <a:lnTo>
                    <a:pt x="0" y="175260"/>
                  </a:lnTo>
                  <a:lnTo>
                    <a:pt x="23139" y="207010"/>
                  </a:lnTo>
                  <a:lnTo>
                    <a:pt x="28384" y="205740"/>
                  </a:lnTo>
                  <a:lnTo>
                    <a:pt x="34290" y="200660"/>
                  </a:lnTo>
                  <a:lnTo>
                    <a:pt x="31978" y="210820"/>
                  </a:lnTo>
                  <a:lnTo>
                    <a:pt x="28016" y="231140"/>
                  </a:lnTo>
                  <a:lnTo>
                    <a:pt x="25717" y="240030"/>
                  </a:lnTo>
                  <a:lnTo>
                    <a:pt x="25768" y="248920"/>
                  </a:lnTo>
                  <a:lnTo>
                    <a:pt x="28714" y="255270"/>
                  </a:lnTo>
                  <a:lnTo>
                    <a:pt x="34874" y="260350"/>
                  </a:lnTo>
                  <a:lnTo>
                    <a:pt x="44577" y="261620"/>
                  </a:lnTo>
                  <a:lnTo>
                    <a:pt x="44577" y="259080"/>
                  </a:lnTo>
                  <a:lnTo>
                    <a:pt x="46291" y="256540"/>
                  </a:lnTo>
                  <a:lnTo>
                    <a:pt x="49149" y="237490"/>
                  </a:lnTo>
                  <a:lnTo>
                    <a:pt x="52501" y="218440"/>
                  </a:lnTo>
                  <a:lnTo>
                    <a:pt x="55930" y="200660"/>
                  </a:lnTo>
                  <a:lnTo>
                    <a:pt x="60007" y="179070"/>
                  </a:lnTo>
                  <a:lnTo>
                    <a:pt x="60007" y="175260"/>
                  </a:lnTo>
                  <a:lnTo>
                    <a:pt x="58293" y="170180"/>
                  </a:lnTo>
                  <a:lnTo>
                    <a:pt x="58293" y="166370"/>
                  </a:lnTo>
                  <a:lnTo>
                    <a:pt x="56578" y="163830"/>
                  </a:lnTo>
                  <a:lnTo>
                    <a:pt x="56578" y="160020"/>
                  </a:lnTo>
                  <a:lnTo>
                    <a:pt x="58293" y="158750"/>
                  </a:lnTo>
                  <a:lnTo>
                    <a:pt x="73723" y="133350"/>
                  </a:lnTo>
                  <a:lnTo>
                    <a:pt x="77304" y="140970"/>
                  </a:lnTo>
                  <a:lnTo>
                    <a:pt x="83845" y="156210"/>
                  </a:lnTo>
                  <a:lnTo>
                    <a:pt x="87439" y="165100"/>
                  </a:lnTo>
                  <a:lnTo>
                    <a:pt x="82296" y="163830"/>
                  </a:lnTo>
                  <a:lnTo>
                    <a:pt x="65151" y="163830"/>
                  </a:lnTo>
                  <a:lnTo>
                    <a:pt x="65151" y="165100"/>
                  </a:lnTo>
                  <a:lnTo>
                    <a:pt x="63436" y="173990"/>
                  </a:lnTo>
                  <a:lnTo>
                    <a:pt x="63436" y="182880"/>
                  </a:lnTo>
                  <a:lnTo>
                    <a:pt x="70294" y="189230"/>
                  </a:lnTo>
                  <a:lnTo>
                    <a:pt x="75438" y="195580"/>
                  </a:lnTo>
                  <a:lnTo>
                    <a:pt x="89154" y="193040"/>
                  </a:lnTo>
                  <a:lnTo>
                    <a:pt x="94297" y="190500"/>
                  </a:lnTo>
                  <a:lnTo>
                    <a:pt x="101155" y="189230"/>
                  </a:lnTo>
                  <a:lnTo>
                    <a:pt x="111442" y="185420"/>
                  </a:lnTo>
                  <a:lnTo>
                    <a:pt x="116586" y="185420"/>
                  </a:lnTo>
                  <a:lnTo>
                    <a:pt x="121729" y="184150"/>
                  </a:lnTo>
                  <a:lnTo>
                    <a:pt x="121691" y="190500"/>
                  </a:lnTo>
                  <a:lnTo>
                    <a:pt x="121373" y="201930"/>
                  </a:lnTo>
                  <a:lnTo>
                    <a:pt x="124079" y="210820"/>
                  </a:lnTo>
                  <a:lnTo>
                    <a:pt x="131610" y="214630"/>
                  </a:lnTo>
                  <a:lnTo>
                    <a:pt x="145732" y="215900"/>
                  </a:lnTo>
                  <a:lnTo>
                    <a:pt x="147447" y="215900"/>
                  </a:lnTo>
                  <a:lnTo>
                    <a:pt x="150876" y="218440"/>
                  </a:lnTo>
                  <a:lnTo>
                    <a:pt x="161163" y="238760"/>
                  </a:lnTo>
                  <a:lnTo>
                    <a:pt x="157734" y="238760"/>
                  </a:lnTo>
                  <a:lnTo>
                    <a:pt x="116497" y="223520"/>
                  </a:lnTo>
                  <a:lnTo>
                    <a:pt x="102870" y="209550"/>
                  </a:lnTo>
                  <a:lnTo>
                    <a:pt x="99441" y="205740"/>
                  </a:lnTo>
                  <a:lnTo>
                    <a:pt x="90868" y="205740"/>
                  </a:lnTo>
                  <a:lnTo>
                    <a:pt x="90868" y="215900"/>
                  </a:lnTo>
                  <a:lnTo>
                    <a:pt x="94297" y="219710"/>
                  </a:lnTo>
                  <a:lnTo>
                    <a:pt x="101155" y="224790"/>
                  </a:lnTo>
                  <a:lnTo>
                    <a:pt x="106299" y="229870"/>
                  </a:lnTo>
                  <a:lnTo>
                    <a:pt x="144653" y="251460"/>
                  </a:lnTo>
                  <a:lnTo>
                    <a:pt x="180022" y="260350"/>
                  </a:lnTo>
                  <a:lnTo>
                    <a:pt x="190309" y="260350"/>
                  </a:lnTo>
                  <a:lnTo>
                    <a:pt x="190309" y="259080"/>
                  </a:lnTo>
                  <a:lnTo>
                    <a:pt x="192024" y="255270"/>
                  </a:lnTo>
                  <a:lnTo>
                    <a:pt x="192024" y="248920"/>
                  </a:lnTo>
                  <a:lnTo>
                    <a:pt x="190309" y="245110"/>
                  </a:lnTo>
                  <a:lnTo>
                    <a:pt x="185724" y="238760"/>
                  </a:lnTo>
                  <a:lnTo>
                    <a:pt x="183896" y="236220"/>
                  </a:lnTo>
                  <a:lnTo>
                    <a:pt x="177660" y="227330"/>
                  </a:lnTo>
                  <a:lnTo>
                    <a:pt x="171742" y="218440"/>
                  </a:lnTo>
                  <a:lnTo>
                    <a:pt x="166306" y="209550"/>
                  </a:lnTo>
                  <a:lnTo>
                    <a:pt x="175348" y="205740"/>
                  </a:lnTo>
                  <a:lnTo>
                    <a:pt x="184734" y="204470"/>
                  </a:lnTo>
                  <a:lnTo>
                    <a:pt x="194754" y="204470"/>
                  </a:lnTo>
                  <a:lnTo>
                    <a:pt x="205740" y="208280"/>
                  </a:lnTo>
                  <a:lnTo>
                    <a:pt x="209169" y="209550"/>
                  </a:lnTo>
                  <a:lnTo>
                    <a:pt x="214312" y="209550"/>
                  </a:lnTo>
                  <a:lnTo>
                    <a:pt x="216027" y="204470"/>
                  </a:lnTo>
                  <a:lnTo>
                    <a:pt x="219456" y="199390"/>
                  </a:lnTo>
                  <a:lnTo>
                    <a:pt x="219456" y="19431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15" name="object 15"/>
            <p:cNvPicPr/>
            <p:nvPr/>
          </p:nvPicPr>
          <p:blipFill>
            <a:blip r:embed="rId8" cstate="print"/>
            <a:stretch>
              <a:fillRect/>
            </a:stretch>
          </p:blipFill>
          <p:spPr>
            <a:xfrm>
              <a:off x="917763" y="6472428"/>
              <a:ext cx="142753" cy="126492"/>
            </a:xfrm>
            <a:prstGeom prst="rect">
              <a:avLst/>
            </a:prstGeom>
          </p:spPr>
        </p:pic>
        <p:pic>
          <p:nvPicPr>
            <p:cNvPr id="16" name="object 16"/>
            <p:cNvPicPr/>
            <p:nvPr/>
          </p:nvPicPr>
          <p:blipFill>
            <a:blip r:embed="rId9" cstate="print"/>
            <a:stretch>
              <a:fillRect/>
            </a:stretch>
          </p:blipFill>
          <p:spPr>
            <a:xfrm>
              <a:off x="1450848" y="6401547"/>
              <a:ext cx="246840" cy="244616"/>
            </a:xfrm>
            <a:prstGeom prst="rect">
              <a:avLst/>
            </a:prstGeom>
          </p:spPr>
        </p:pic>
        <p:sp>
          <p:nvSpPr>
            <p:cNvPr id="17" name="object 17"/>
            <p:cNvSpPr/>
            <p:nvPr/>
          </p:nvSpPr>
          <p:spPr>
            <a:xfrm>
              <a:off x="11149330" y="6120384"/>
              <a:ext cx="12700" cy="737870"/>
            </a:xfrm>
            <a:custGeom>
              <a:avLst/>
              <a:gdLst/>
              <a:ahLst/>
              <a:cxnLst/>
              <a:rect l="l" t="t" r="r" b="b"/>
              <a:pathLst>
                <a:path w="12700" h="737870">
                  <a:moveTo>
                    <a:pt x="12700" y="0"/>
                  </a:moveTo>
                  <a:lnTo>
                    <a:pt x="0" y="0"/>
                  </a:lnTo>
                  <a:lnTo>
                    <a:pt x="0" y="737613"/>
                  </a:lnTo>
                  <a:lnTo>
                    <a:pt x="12700" y="737613"/>
                  </a:lnTo>
                  <a:lnTo>
                    <a:pt x="1270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grpSp>
        <p:nvGrpSpPr>
          <p:cNvPr id="18" name="object 18"/>
          <p:cNvGrpSpPr/>
          <p:nvPr/>
        </p:nvGrpSpPr>
        <p:grpSpPr>
          <a:xfrm>
            <a:off x="1360677" y="0"/>
            <a:ext cx="184912" cy="1061085"/>
            <a:chOff x="1360677" y="0"/>
            <a:chExt cx="184912" cy="1061085"/>
          </a:xfrm>
        </p:grpSpPr>
        <p:sp>
          <p:nvSpPr>
            <p:cNvPr id="19" name="object 19"/>
            <p:cNvSpPr/>
            <p:nvPr/>
          </p:nvSpPr>
          <p:spPr>
            <a:xfrm>
              <a:off x="1379219" y="0"/>
              <a:ext cx="166370" cy="875030"/>
            </a:xfrm>
            <a:custGeom>
              <a:avLst/>
              <a:gdLst/>
              <a:ahLst/>
              <a:cxnLst/>
              <a:rect l="l" t="t" r="r" b="b"/>
              <a:pathLst>
                <a:path w="166369" h="875030">
                  <a:moveTo>
                    <a:pt x="166115" y="0"/>
                  </a:moveTo>
                  <a:lnTo>
                    <a:pt x="0" y="0"/>
                  </a:lnTo>
                  <a:lnTo>
                    <a:pt x="0" y="874776"/>
                  </a:lnTo>
                  <a:lnTo>
                    <a:pt x="166115" y="874776"/>
                  </a:lnTo>
                  <a:lnTo>
                    <a:pt x="166115" y="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 name="object 20"/>
            <p:cNvSpPr/>
            <p:nvPr/>
          </p:nvSpPr>
          <p:spPr>
            <a:xfrm>
              <a:off x="1379219" y="0"/>
              <a:ext cx="166370" cy="875030"/>
            </a:xfrm>
            <a:custGeom>
              <a:avLst/>
              <a:gdLst/>
              <a:ahLst/>
              <a:cxnLst/>
              <a:rect l="l" t="t" r="r" b="b"/>
              <a:pathLst>
                <a:path w="166369" h="875030">
                  <a:moveTo>
                    <a:pt x="0" y="874776"/>
                  </a:moveTo>
                  <a:lnTo>
                    <a:pt x="166115" y="874776"/>
                  </a:lnTo>
                  <a:lnTo>
                    <a:pt x="166115" y="0"/>
                  </a:lnTo>
                  <a:lnTo>
                    <a:pt x="0" y="0"/>
                  </a:lnTo>
                  <a:lnTo>
                    <a:pt x="0" y="874776"/>
                  </a:lnTo>
                  <a:close/>
                </a:path>
              </a:pathLst>
            </a:custGeom>
            <a:ln w="12700">
              <a:solidFill>
                <a:srgbClr val="A03E0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 name="object 21"/>
            <p:cNvSpPr/>
            <p:nvPr/>
          </p:nvSpPr>
          <p:spPr>
            <a:xfrm>
              <a:off x="1360677" y="0"/>
              <a:ext cx="12700" cy="1061085"/>
            </a:xfrm>
            <a:custGeom>
              <a:avLst/>
              <a:gdLst/>
              <a:ahLst/>
              <a:cxnLst/>
              <a:rect l="l" t="t" r="r" b="b"/>
              <a:pathLst>
                <a:path w="12700" h="1061085">
                  <a:moveTo>
                    <a:pt x="0" y="1061085"/>
                  </a:moveTo>
                  <a:lnTo>
                    <a:pt x="12700" y="1061085"/>
                  </a:lnTo>
                  <a:lnTo>
                    <a:pt x="12700" y="0"/>
                  </a:lnTo>
                  <a:lnTo>
                    <a:pt x="0" y="0"/>
                  </a:lnTo>
                  <a:lnTo>
                    <a:pt x="0" y="106108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pic>
        <p:nvPicPr>
          <p:cNvPr id="22" name="object 22"/>
          <p:cNvPicPr/>
          <p:nvPr/>
        </p:nvPicPr>
        <p:blipFill>
          <a:blip r:embed="rId10" cstate="print"/>
          <a:stretch>
            <a:fillRect/>
          </a:stretch>
        </p:blipFill>
        <p:spPr>
          <a:xfrm>
            <a:off x="9837419" y="347472"/>
            <a:ext cx="1969007" cy="432815"/>
          </a:xfrm>
          <a:prstGeom prst="rect">
            <a:avLst/>
          </a:prstGeom>
        </p:spPr>
      </p:pic>
      <p:sp>
        <p:nvSpPr>
          <p:cNvPr id="27" name="object 27"/>
          <p:cNvSpPr txBox="1">
            <a:spLocks noGrp="1"/>
          </p:cNvSpPr>
          <p:nvPr>
            <p:ph type="sldNum" sz="quarter" idx="7"/>
          </p:nvPr>
        </p:nvSpPr>
        <p:spPr>
          <a:xfrm>
            <a:off x="11352530" y="6370208"/>
            <a:ext cx="314325" cy="270587"/>
          </a:xfrm>
          <a:prstGeom prst="rect">
            <a:avLst/>
          </a:prstGeom>
        </p:spPr>
        <p:txBody>
          <a:bodyPr vert="horz" wrap="square" lIns="0" tIns="24130" rIns="0" bIns="0" rtlCol="0">
            <a:spAutoFit/>
          </a:bodyPr>
          <a:lstStyle/>
          <a:p>
            <a:pPr marL="38100" marR="0" lvl="0" indent="0" algn="l" defTabSz="914400" rtl="0" eaLnBrk="1" fontAlgn="auto" latinLnBrk="0" hangingPunct="1">
              <a:lnSpc>
                <a:spcPct val="100000"/>
              </a:lnSpc>
              <a:spcBef>
                <a:spcPts val="190"/>
              </a:spcBef>
              <a:spcAft>
                <a:spcPts val="0"/>
              </a:spcAft>
              <a:buClrTx/>
              <a:buSzTx/>
              <a:buFontTx/>
              <a:buNone/>
              <a:tabLst/>
              <a:defRPr/>
            </a:pPr>
            <a:fld id="{81D60167-4931-47E6-BA6A-407CBD079E47}" type="slidenum">
              <a:rPr kumimoji="0" lang="en-US" altLang="zh-CN" sz="1600" b="0" i="0" u="none" strike="noStrike" kern="1200" cap="none" spc="-5" normalizeH="0" baseline="0" noProof="0" dirty="0">
                <a:ln>
                  <a:noFill/>
                </a:ln>
                <a:solidFill>
                  <a:srgbClr val="F1F1F1"/>
                </a:solidFill>
                <a:effectLst/>
                <a:uLnTx/>
                <a:uFillTx/>
                <a:ea typeface="+mn-ea"/>
              </a:rPr>
              <a:pPr marL="38100" marR="0" lvl="0" indent="0" algn="l" defTabSz="914400" rtl="0" eaLnBrk="1" fontAlgn="auto" latinLnBrk="0" hangingPunct="1">
                <a:lnSpc>
                  <a:spcPct val="100000"/>
                </a:lnSpc>
                <a:spcBef>
                  <a:spcPts val="190"/>
                </a:spcBef>
                <a:spcAft>
                  <a:spcPts val="0"/>
                </a:spcAft>
                <a:buClrTx/>
                <a:buSzTx/>
                <a:buFontTx/>
                <a:buNone/>
                <a:tabLst/>
                <a:defRPr/>
              </a:pPr>
              <a:t>35</a:t>
            </a:fld>
            <a:endParaRPr kumimoji="0" lang="zh-CN" altLang="en-US" sz="1600" b="0" i="0" u="none" strike="noStrike" kern="1200" cap="none" spc="-5" normalizeH="0" baseline="0" noProof="0">
              <a:ln>
                <a:noFill/>
              </a:ln>
              <a:solidFill>
                <a:srgbClr val="F1F1F1"/>
              </a:solidFill>
              <a:effectLst/>
              <a:uLnTx/>
              <a:uFillTx/>
              <a:ea typeface="+mn-ea"/>
            </a:endParaRPr>
          </a:p>
        </p:txBody>
      </p:sp>
      <p:cxnSp>
        <p:nvCxnSpPr>
          <p:cNvPr id="37" name="直接连接符 36">
            <a:extLst>
              <a:ext uri="{FF2B5EF4-FFF2-40B4-BE49-F238E27FC236}">
                <a16:creationId xmlns:a16="http://schemas.microsoft.com/office/drawing/2014/main" id="{397D28C6-F3B1-4057-A403-5D8579FB4EBB}"/>
              </a:ext>
            </a:extLst>
          </p:cNvPr>
          <p:cNvCxnSpPr>
            <a:cxnSpLocks/>
          </p:cNvCxnSpPr>
          <p:nvPr/>
        </p:nvCxnSpPr>
        <p:spPr>
          <a:xfrm flipH="1">
            <a:off x="1528730" y="883665"/>
            <a:ext cx="6858" cy="5313680"/>
          </a:xfrm>
          <a:prstGeom prst="line">
            <a:avLst/>
          </a:prstGeom>
          <a:ln>
            <a:solidFill>
              <a:srgbClr val="006C39"/>
            </a:solidFill>
          </a:ln>
        </p:spPr>
        <p:style>
          <a:lnRef idx="3">
            <a:schemeClr val="accent3"/>
          </a:lnRef>
          <a:fillRef idx="0">
            <a:schemeClr val="accent3"/>
          </a:fillRef>
          <a:effectRef idx="2">
            <a:schemeClr val="accent3"/>
          </a:effectRef>
          <a:fontRef idx="minor">
            <a:schemeClr val="tx1"/>
          </a:fontRef>
        </p:style>
      </p:cxnSp>
      <p:sp>
        <p:nvSpPr>
          <p:cNvPr id="40" name="文本框 39">
            <a:extLst>
              <a:ext uri="{FF2B5EF4-FFF2-40B4-BE49-F238E27FC236}">
                <a16:creationId xmlns:a16="http://schemas.microsoft.com/office/drawing/2014/main" id="{7DD4CB53-B28E-4FCD-BF9E-EE0E3BF358E8}"/>
              </a:ext>
            </a:extLst>
          </p:cNvPr>
          <p:cNvSpPr txBox="1"/>
          <p:nvPr/>
        </p:nvSpPr>
        <p:spPr>
          <a:xfrm>
            <a:off x="2097021" y="2087887"/>
            <a:ext cx="318382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Image Caption</a:t>
            </a:r>
            <a:endParaRPr kumimoji="0" lang="zh-CN" altLang="en-US" sz="36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52" name="文本框 51">
            <a:extLst>
              <a:ext uri="{FF2B5EF4-FFF2-40B4-BE49-F238E27FC236}">
                <a16:creationId xmlns:a16="http://schemas.microsoft.com/office/drawing/2014/main" id="{4F3CE774-1F7B-421B-AC19-474E43B904A1}"/>
              </a:ext>
            </a:extLst>
          </p:cNvPr>
          <p:cNvSpPr txBox="1"/>
          <p:nvPr/>
        </p:nvSpPr>
        <p:spPr>
          <a:xfrm>
            <a:off x="595054" y="2149443"/>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2014</a:t>
            </a:r>
            <a:endParaRPr kumimoji="0" lang="zh-CN" altLang="en-US" sz="28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53" name="图片 52">
            <a:extLst>
              <a:ext uri="{FF2B5EF4-FFF2-40B4-BE49-F238E27FC236}">
                <a16:creationId xmlns:a16="http://schemas.microsoft.com/office/drawing/2014/main" id="{93C4B716-7315-4C81-ACFC-442A9D3116D2}"/>
              </a:ext>
            </a:extLst>
          </p:cNvPr>
          <p:cNvPicPr>
            <a:picLocks noChangeAspect="1"/>
          </p:cNvPicPr>
          <p:nvPr/>
        </p:nvPicPr>
        <p:blipFill>
          <a:blip r:embed="rId11"/>
          <a:stretch>
            <a:fillRect/>
          </a:stretch>
        </p:blipFill>
        <p:spPr>
          <a:xfrm rot="5400000">
            <a:off x="1752679" y="2084658"/>
            <a:ext cx="121931" cy="713294"/>
          </a:xfrm>
          <a:prstGeom prst="rect">
            <a:avLst/>
          </a:prstGeom>
        </p:spPr>
      </p:pic>
      <p:sp>
        <p:nvSpPr>
          <p:cNvPr id="57" name="文本框 56">
            <a:extLst>
              <a:ext uri="{FF2B5EF4-FFF2-40B4-BE49-F238E27FC236}">
                <a16:creationId xmlns:a16="http://schemas.microsoft.com/office/drawing/2014/main" id="{95048417-EE04-4656-B2A7-983D292A35EC}"/>
              </a:ext>
            </a:extLst>
          </p:cNvPr>
          <p:cNvSpPr txBox="1"/>
          <p:nvPr/>
        </p:nvSpPr>
        <p:spPr>
          <a:xfrm>
            <a:off x="2097022" y="3328699"/>
            <a:ext cx="3048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Show and Tell</a:t>
            </a:r>
          </a:p>
        </p:txBody>
      </p:sp>
      <p:sp>
        <p:nvSpPr>
          <p:cNvPr id="58" name="文本框 57">
            <a:extLst>
              <a:ext uri="{FF2B5EF4-FFF2-40B4-BE49-F238E27FC236}">
                <a16:creationId xmlns:a16="http://schemas.microsoft.com/office/drawing/2014/main" id="{55CB6E00-B37C-4C64-B9FA-7461926CF743}"/>
              </a:ext>
            </a:extLst>
          </p:cNvPr>
          <p:cNvSpPr txBox="1"/>
          <p:nvPr/>
        </p:nvSpPr>
        <p:spPr>
          <a:xfrm>
            <a:off x="595054" y="3390255"/>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2014</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59" name="图片 58">
            <a:extLst>
              <a:ext uri="{FF2B5EF4-FFF2-40B4-BE49-F238E27FC236}">
                <a16:creationId xmlns:a16="http://schemas.microsoft.com/office/drawing/2014/main" id="{C71DAE62-DCB4-431D-9F89-FD8F22894DFA}"/>
              </a:ext>
            </a:extLst>
          </p:cNvPr>
          <p:cNvPicPr>
            <a:picLocks noChangeAspect="1"/>
          </p:cNvPicPr>
          <p:nvPr/>
        </p:nvPicPr>
        <p:blipFill>
          <a:blip r:embed="rId11"/>
          <a:stretch>
            <a:fillRect/>
          </a:stretch>
        </p:blipFill>
        <p:spPr>
          <a:xfrm rot="5400000">
            <a:off x="1752679" y="3325470"/>
            <a:ext cx="121931" cy="713294"/>
          </a:xfrm>
          <a:prstGeom prst="rect">
            <a:avLst/>
          </a:prstGeom>
        </p:spPr>
      </p:pic>
      <p:sp>
        <p:nvSpPr>
          <p:cNvPr id="60" name="文本框 59">
            <a:extLst>
              <a:ext uri="{FF2B5EF4-FFF2-40B4-BE49-F238E27FC236}">
                <a16:creationId xmlns:a16="http://schemas.microsoft.com/office/drawing/2014/main" id="{395C71F2-8E3D-4D66-8401-8E97539FF425}"/>
              </a:ext>
            </a:extLst>
          </p:cNvPr>
          <p:cNvSpPr txBox="1"/>
          <p:nvPr/>
        </p:nvSpPr>
        <p:spPr>
          <a:xfrm>
            <a:off x="2106402" y="4477242"/>
            <a:ext cx="3048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Neural Talk</a:t>
            </a:r>
          </a:p>
        </p:txBody>
      </p:sp>
      <p:sp>
        <p:nvSpPr>
          <p:cNvPr id="61" name="文本框 60">
            <a:extLst>
              <a:ext uri="{FF2B5EF4-FFF2-40B4-BE49-F238E27FC236}">
                <a16:creationId xmlns:a16="http://schemas.microsoft.com/office/drawing/2014/main" id="{7385408F-1B2F-49DE-B1A5-73B505E9DACF}"/>
              </a:ext>
            </a:extLst>
          </p:cNvPr>
          <p:cNvSpPr txBox="1"/>
          <p:nvPr/>
        </p:nvSpPr>
        <p:spPr>
          <a:xfrm>
            <a:off x="604434" y="4538798"/>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2014</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62" name="图片 61">
            <a:extLst>
              <a:ext uri="{FF2B5EF4-FFF2-40B4-BE49-F238E27FC236}">
                <a16:creationId xmlns:a16="http://schemas.microsoft.com/office/drawing/2014/main" id="{2C4139AE-E6FF-4764-A7B1-F7A60E0D5C34}"/>
              </a:ext>
            </a:extLst>
          </p:cNvPr>
          <p:cNvPicPr>
            <a:picLocks noChangeAspect="1"/>
          </p:cNvPicPr>
          <p:nvPr/>
        </p:nvPicPr>
        <p:blipFill>
          <a:blip r:embed="rId11"/>
          <a:stretch>
            <a:fillRect/>
          </a:stretch>
        </p:blipFill>
        <p:spPr>
          <a:xfrm rot="5400000">
            <a:off x="1762059" y="4474013"/>
            <a:ext cx="121931" cy="713294"/>
          </a:xfrm>
          <a:prstGeom prst="rect">
            <a:avLst/>
          </a:prstGeom>
        </p:spPr>
      </p:pic>
      <p:sp>
        <p:nvSpPr>
          <p:cNvPr id="38" name="文本框 37">
            <a:extLst>
              <a:ext uri="{FF2B5EF4-FFF2-40B4-BE49-F238E27FC236}">
                <a16:creationId xmlns:a16="http://schemas.microsoft.com/office/drawing/2014/main" id="{E2417F21-A2FF-4F20-BDBC-813DA9D2462C}"/>
              </a:ext>
            </a:extLst>
          </p:cNvPr>
          <p:cNvSpPr txBox="1"/>
          <p:nvPr/>
        </p:nvSpPr>
        <p:spPr>
          <a:xfrm>
            <a:off x="7706345" y="2968480"/>
            <a:ext cx="23713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Show and Tell</a:t>
            </a:r>
          </a:p>
        </p:txBody>
      </p:sp>
      <p:sp>
        <p:nvSpPr>
          <p:cNvPr id="39" name="文本框 38">
            <a:extLst>
              <a:ext uri="{FF2B5EF4-FFF2-40B4-BE49-F238E27FC236}">
                <a16:creationId xmlns:a16="http://schemas.microsoft.com/office/drawing/2014/main" id="{CCCD7926-4D7F-4943-9BE2-0F713C7EF831}"/>
              </a:ext>
            </a:extLst>
          </p:cNvPr>
          <p:cNvSpPr txBox="1"/>
          <p:nvPr/>
        </p:nvSpPr>
        <p:spPr>
          <a:xfrm>
            <a:off x="7854750" y="5282279"/>
            <a:ext cx="22229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F79646">
                    <a:lumMod val="50000"/>
                  </a:srgbClr>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Neural Talk</a:t>
            </a:r>
          </a:p>
        </p:txBody>
      </p:sp>
      <p:pic>
        <p:nvPicPr>
          <p:cNvPr id="23" name="图片 22">
            <a:extLst>
              <a:ext uri="{FF2B5EF4-FFF2-40B4-BE49-F238E27FC236}">
                <a16:creationId xmlns:a16="http://schemas.microsoft.com/office/drawing/2014/main" id="{4AD96BE5-BDFE-40BA-86BF-19350D238CB1}"/>
              </a:ext>
            </a:extLst>
          </p:cNvPr>
          <p:cNvPicPr>
            <a:picLocks noChangeAspect="1"/>
          </p:cNvPicPr>
          <p:nvPr/>
        </p:nvPicPr>
        <p:blipFill>
          <a:blip r:embed="rId12"/>
          <a:stretch>
            <a:fillRect/>
          </a:stretch>
        </p:blipFill>
        <p:spPr>
          <a:xfrm>
            <a:off x="5553076" y="1468783"/>
            <a:ext cx="6203086" cy="1576028"/>
          </a:xfrm>
          <a:prstGeom prst="rect">
            <a:avLst/>
          </a:prstGeom>
        </p:spPr>
      </p:pic>
      <p:cxnSp>
        <p:nvCxnSpPr>
          <p:cNvPr id="29" name="直接连接符 28">
            <a:extLst>
              <a:ext uri="{FF2B5EF4-FFF2-40B4-BE49-F238E27FC236}">
                <a16:creationId xmlns:a16="http://schemas.microsoft.com/office/drawing/2014/main" id="{3A14ABC1-42D0-4680-B285-29068D10FCAE}"/>
              </a:ext>
            </a:extLst>
          </p:cNvPr>
          <p:cNvCxnSpPr>
            <a:cxnSpLocks/>
          </p:cNvCxnSpPr>
          <p:nvPr/>
        </p:nvCxnSpPr>
        <p:spPr>
          <a:xfrm>
            <a:off x="5551596" y="3689766"/>
            <a:ext cx="6254830" cy="0"/>
          </a:xfrm>
          <a:prstGeom prst="line">
            <a:avLst/>
          </a:prstGeom>
          <a:ln w="9525" cap="flat" cmpd="sng" algn="ctr">
            <a:solidFill>
              <a:srgbClr val="006C39"/>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2" name="图片 31">
            <a:extLst>
              <a:ext uri="{FF2B5EF4-FFF2-40B4-BE49-F238E27FC236}">
                <a16:creationId xmlns:a16="http://schemas.microsoft.com/office/drawing/2014/main" id="{10731197-CA67-4009-8E59-C6E81BD13E99}"/>
              </a:ext>
            </a:extLst>
          </p:cNvPr>
          <p:cNvPicPr>
            <a:picLocks noChangeAspect="1"/>
          </p:cNvPicPr>
          <p:nvPr/>
        </p:nvPicPr>
        <p:blipFill>
          <a:blip r:embed="rId13"/>
          <a:stretch>
            <a:fillRect/>
          </a:stretch>
        </p:blipFill>
        <p:spPr>
          <a:xfrm>
            <a:off x="5503249" y="3846370"/>
            <a:ext cx="6302740" cy="1605454"/>
          </a:xfrm>
          <a:prstGeom prst="rect">
            <a:avLst/>
          </a:prstGeom>
        </p:spPr>
      </p:pic>
      <p:sp>
        <p:nvSpPr>
          <p:cNvPr id="51" name="object 2">
            <a:extLst>
              <a:ext uri="{FF2B5EF4-FFF2-40B4-BE49-F238E27FC236}">
                <a16:creationId xmlns:a16="http://schemas.microsoft.com/office/drawing/2014/main" id="{ECADC9BF-2324-4FA8-900D-E80B53717797}"/>
              </a:ext>
            </a:extLst>
          </p:cNvPr>
          <p:cNvSpPr txBox="1">
            <a:spLocks noGrp="1"/>
          </p:cNvSpPr>
          <p:nvPr>
            <p:ph type="title"/>
          </p:nvPr>
        </p:nvSpPr>
        <p:spPr>
          <a:xfrm>
            <a:off x="1685670" y="323468"/>
            <a:ext cx="319113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cs typeface="微软雅黑"/>
              </a:rPr>
              <a:t>发展</a:t>
            </a:r>
            <a:r>
              <a:rPr lang="en-US" altLang="zh-CN" sz="2800" b="1" spc="-5">
                <a:solidFill>
                  <a:srgbClr val="006C39"/>
                </a:solidFill>
                <a:effectLst>
                  <a:outerShdw blurRad="38100" dist="38100" dir="2700000" algn="tl">
                    <a:srgbClr val="000000">
                      <a:alpha val="43137"/>
                    </a:srgbClr>
                  </a:outerShdw>
                </a:effectLst>
                <a:cs typeface="微软雅黑"/>
              </a:rPr>
              <a:t>——</a:t>
            </a:r>
            <a:r>
              <a:rPr lang="zh-CN" altLang="en-US" sz="2800" b="1" spc="-5">
                <a:solidFill>
                  <a:srgbClr val="006C39"/>
                </a:solidFill>
                <a:effectLst>
                  <a:outerShdw blurRad="38100" dist="38100" dir="2700000" algn="tl">
                    <a:srgbClr val="000000">
                      <a:alpha val="43137"/>
                    </a:srgbClr>
                  </a:outerShdw>
                </a:effectLst>
                <a:cs typeface="微软雅黑"/>
              </a:rPr>
              <a:t>启蒙之作  </a:t>
            </a:r>
            <a:endParaRPr lang="zh-CN" altLang="en-US" sz="2800">
              <a:solidFill>
                <a:srgbClr val="006C39"/>
              </a:solidFill>
              <a:effectLst>
                <a:outerShdw blurRad="38100" dist="38100" dir="2700000" algn="tl">
                  <a:srgbClr val="000000">
                    <a:alpha val="43137"/>
                  </a:srgbClr>
                </a:outerShdw>
              </a:effectLst>
              <a:cs typeface="微软雅黑"/>
            </a:endParaRPr>
          </a:p>
        </p:txBody>
      </p:sp>
      <p:sp>
        <p:nvSpPr>
          <p:cNvPr id="43" name="object 3">
            <a:extLst>
              <a:ext uri="{FF2B5EF4-FFF2-40B4-BE49-F238E27FC236}">
                <a16:creationId xmlns:a16="http://schemas.microsoft.com/office/drawing/2014/main" id="{41DA2363-D283-4A84-AF73-864B27DAC72B}"/>
              </a:ext>
            </a:extLst>
          </p:cNvPr>
          <p:cNvSpPr txBox="1"/>
          <p:nvPr/>
        </p:nvSpPr>
        <p:spPr>
          <a:xfrm>
            <a:off x="514927" y="188619"/>
            <a:ext cx="780473"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Century Gothic"/>
                <a:ea typeface="宋体" panose="02010600030101010101" pitchFamily="2" charset="-122"/>
                <a:cs typeface="Century Gothic"/>
              </a:rPr>
              <a:t>3.2</a:t>
            </a:r>
            <a:endParaRPr kumimoji="0" sz="3600" b="0" i="0" u="none" strike="noStrike" kern="1200" cap="none" spc="0" normalizeH="0" baseline="0" noProof="0">
              <a:ln>
                <a:noFill/>
              </a:ln>
              <a:solidFill>
                <a:prstClr val="black"/>
              </a:solidFill>
              <a:effectLst/>
              <a:uLnTx/>
              <a:uFillTx/>
              <a:latin typeface="Century Gothic"/>
              <a:ea typeface="+mn-ea"/>
              <a:cs typeface="Century Gothic"/>
            </a:endParaRPr>
          </a:p>
        </p:txBody>
      </p:sp>
    </p:spTree>
    <p:extLst>
      <p:ext uri="{BB962C8B-B14F-4D97-AF65-F5344CB8AC3E}">
        <p14:creationId xmlns:p14="http://schemas.microsoft.com/office/powerpoint/2010/main" val="291118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a:extLst>
              <a:ext uri="{FF2B5EF4-FFF2-40B4-BE49-F238E27FC236}">
                <a16:creationId xmlns:a16="http://schemas.microsoft.com/office/drawing/2014/main" id="{293392F2-E209-40F4-97B5-9AFD9968B865}"/>
              </a:ext>
            </a:extLst>
          </p:cNvPr>
          <p:cNvPicPr>
            <a:picLocks noChangeAspect="1"/>
          </p:cNvPicPr>
          <p:nvPr/>
        </p:nvPicPr>
        <p:blipFill>
          <a:blip r:embed="rId2"/>
          <a:stretch>
            <a:fillRect/>
          </a:stretch>
        </p:blipFill>
        <p:spPr>
          <a:xfrm>
            <a:off x="351305" y="875449"/>
            <a:ext cx="4130721" cy="5342979"/>
          </a:xfrm>
          <a:prstGeom prst="rect">
            <a:avLst/>
          </a:prstGeom>
          <a:ln>
            <a:noFill/>
          </a:ln>
          <a:effectLst>
            <a:outerShdw blurRad="190500" algn="tl" rotWithShape="0">
              <a:srgbClr val="000000">
                <a:alpha val="70000"/>
              </a:srgbClr>
            </a:outerShdw>
          </a:effectLst>
        </p:spPr>
      </p:pic>
      <p:sp>
        <p:nvSpPr>
          <p:cNvPr id="2" name="object 2"/>
          <p:cNvSpPr/>
          <p:nvPr/>
        </p:nvSpPr>
        <p:spPr>
          <a:xfrm>
            <a:off x="1550669" y="863346"/>
            <a:ext cx="10318750" cy="0"/>
          </a:xfrm>
          <a:custGeom>
            <a:avLst/>
            <a:gdLst/>
            <a:ahLst/>
            <a:cxnLst/>
            <a:rect l="l" t="t" r="r" b="b"/>
            <a:pathLst>
              <a:path w="10318750">
                <a:moveTo>
                  <a:pt x="0" y="0"/>
                </a:moveTo>
                <a:lnTo>
                  <a:pt x="10318623" y="0"/>
                </a:lnTo>
              </a:path>
            </a:pathLst>
          </a:custGeom>
          <a:ln w="28575">
            <a:solidFill>
              <a:srgbClr val="A1A1A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 name="object 3"/>
          <p:cNvSpPr/>
          <p:nvPr/>
        </p:nvSpPr>
        <p:spPr>
          <a:xfrm>
            <a:off x="11163300" y="6187440"/>
            <a:ext cx="706120" cy="670560"/>
          </a:xfrm>
          <a:custGeom>
            <a:avLst/>
            <a:gdLst/>
            <a:ahLst/>
            <a:cxnLst/>
            <a:rect l="l" t="t" r="r" b="b"/>
            <a:pathLst>
              <a:path w="706120" h="670559">
                <a:moveTo>
                  <a:pt x="0" y="670560"/>
                </a:moveTo>
                <a:lnTo>
                  <a:pt x="705611" y="670560"/>
                </a:lnTo>
                <a:lnTo>
                  <a:pt x="705611" y="0"/>
                </a:lnTo>
                <a:lnTo>
                  <a:pt x="0" y="0"/>
                </a:lnTo>
                <a:lnTo>
                  <a:pt x="0" y="67056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nvGrpSpPr>
          <p:cNvPr id="4" name="object 4"/>
          <p:cNvGrpSpPr/>
          <p:nvPr/>
        </p:nvGrpSpPr>
        <p:grpSpPr>
          <a:xfrm>
            <a:off x="318515" y="0"/>
            <a:ext cx="1049020" cy="873760"/>
            <a:chOff x="318515" y="0"/>
            <a:chExt cx="1049020" cy="873760"/>
          </a:xfrm>
        </p:grpSpPr>
        <p:sp>
          <p:nvSpPr>
            <p:cNvPr id="5" name="object 5"/>
            <p:cNvSpPr/>
            <p:nvPr/>
          </p:nvSpPr>
          <p:spPr>
            <a:xfrm>
              <a:off x="318515" y="0"/>
              <a:ext cx="1049020" cy="873760"/>
            </a:xfrm>
            <a:custGeom>
              <a:avLst/>
              <a:gdLst/>
              <a:ahLst/>
              <a:cxnLst/>
              <a:rect l="l" t="t" r="r" b="b"/>
              <a:pathLst>
                <a:path w="1049020" h="873760">
                  <a:moveTo>
                    <a:pt x="1048512" y="0"/>
                  </a:moveTo>
                  <a:lnTo>
                    <a:pt x="0" y="0"/>
                  </a:lnTo>
                  <a:lnTo>
                    <a:pt x="0" y="873251"/>
                  </a:lnTo>
                  <a:lnTo>
                    <a:pt x="1048512" y="873251"/>
                  </a:lnTo>
                  <a:lnTo>
                    <a:pt x="1048512"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sp>
          <p:nvSpPr>
            <p:cNvPr id="6" name="object 6"/>
            <p:cNvSpPr/>
            <p:nvPr/>
          </p:nvSpPr>
          <p:spPr>
            <a:xfrm>
              <a:off x="318515" y="0"/>
              <a:ext cx="1049020" cy="873760"/>
            </a:xfrm>
            <a:custGeom>
              <a:avLst/>
              <a:gdLst/>
              <a:ahLst/>
              <a:cxnLst/>
              <a:rect l="l" t="t" r="r" b="b"/>
              <a:pathLst>
                <a:path w="1049020" h="873760">
                  <a:moveTo>
                    <a:pt x="0" y="873251"/>
                  </a:moveTo>
                  <a:lnTo>
                    <a:pt x="1048512" y="873251"/>
                  </a:lnTo>
                  <a:lnTo>
                    <a:pt x="1048512" y="0"/>
                  </a:lnTo>
                  <a:lnTo>
                    <a:pt x="0" y="0"/>
                  </a:lnTo>
                  <a:lnTo>
                    <a:pt x="0" y="873251"/>
                  </a:lnTo>
                  <a:close/>
                </a:path>
              </a:pathLst>
            </a:custGeom>
            <a:ln w="12700">
              <a:solidFill>
                <a:srgbClr val="006C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grpSp>
      <p:grpSp>
        <p:nvGrpSpPr>
          <p:cNvPr id="7" name="object 7"/>
          <p:cNvGrpSpPr/>
          <p:nvPr/>
        </p:nvGrpSpPr>
        <p:grpSpPr>
          <a:xfrm>
            <a:off x="318515" y="6120384"/>
            <a:ext cx="10845165" cy="737870"/>
            <a:chOff x="318515" y="6120384"/>
            <a:chExt cx="10845165" cy="737870"/>
          </a:xfrm>
        </p:grpSpPr>
        <p:sp>
          <p:nvSpPr>
            <p:cNvPr id="8" name="object 8"/>
            <p:cNvSpPr/>
            <p:nvPr/>
          </p:nvSpPr>
          <p:spPr>
            <a:xfrm>
              <a:off x="318515" y="6187440"/>
              <a:ext cx="10845165" cy="670560"/>
            </a:xfrm>
            <a:custGeom>
              <a:avLst/>
              <a:gdLst/>
              <a:ahLst/>
              <a:cxnLst/>
              <a:rect l="l" t="t" r="r" b="b"/>
              <a:pathLst>
                <a:path w="10845165" h="670559">
                  <a:moveTo>
                    <a:pt x="10844784" y="0"/>
                  </a:moveTo>
                  <a:lnTo>
                    <a:pt x="0" y="0"/>
                  </a:lnTo>
                  <a:lnTo>
                    <a:pt x="0" y="670560"/>
                  </a:lnTo>
                  <a:lnTo>
                    <a:pt x="10844784" y="670560"/>
                  </a:lnTo>
                  <a:lnTo>
                    <a:pt x="10844784"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9" name="object 9"/>
            <p:cNvPicPr/>
            <p:nvPr/>
          </p:nvPicPr>
          <p:blipFill>
            <a:blip r:embed="rId3" cstate="print"/>
            <a:stretch>
              <a:fillRect/>
            </a:stretch>
          </p:blipFill>
          <p:spPr>
            <a:xfrm>
              <a:off x="2663951" y="6418326"/>
              <a:ext cx="213360" cy="240029"/>
            </a:xfrm>
            <a:prstGeom prst="rect">
              <a:avLst/>
            </a:prstGeom>
          </p:spPr>
        </p:pic>
        <p:pic>
          <p:nvPicPr>
            <p:cNvPr id="10" name="object 10"/>
            <p:cNvPicPr/>
            <p:nvPr/>
          </p:nvPicPr>
          <p:blipFill>
            <a:blip r:embed="rId4" cstate="print"/>
            <a:stretch>
              <a:fillRect/>
            </a:stretch>
          </p:blipFill>
          <p:spPr>
            <a:xfrm>
              <a:off x="3019043" y="6464183"/>
              <a:ext cx="118004" cy="178932"/>
            </a:xfrm>
            <a:prstGeom prst="rect">
              <a:avLst/>
            </a:prstGeom>
          </p:spPr>
        </p:pic>
        <p:pic>
          <p:nvPicPr>
            <p:cNvPr id="11" name="object 11"/>
            <p:cNvPicPr/>
            <p:nvPr/>
          </p:nvPicPr>
          <p:blipFill>
            <a:blip r:embed="rId5" cstate="print"/>
            <a:stretch>
              <a:fillRect/>
            </a:stretch>
          </p:blipFill>
          <p:spPr>
            <a:xfrm>
              <a:off x="2055876" y="6402324"/>
              <a:ext cx="214344" cy="270075"/>
            </a:xfrm>
            <a:prstGeom prst="rect">
              <a:avLst/>
            </a:prstGeom>
          </p:spPr>
        </p:pic>
        <p:pic>
          <p:nvPicPr>
            <p:cNvPr id="12" name="object 12"/>
            <p:cNvPicPr/>
            <p:nvPr/>
          </p:nvPicPr>
          <p:blipFill>
            <a:blip r:embed="rId6" cstate="print"/>
            <a:stretch>
              <a:fillRect/>
            </a:stretch>
          </p:blipFill>
          <p:spPr>
            <a:xfrm>
              <a:off x="2396690" y="6463284"/>
              <a:ext cx="125196" cy="149351"/>
            </a:xfrm>
            <a:prstGeom prst="rect">
              <a:avLst/>
            </a:prstGeom>
          </p:spPr>
        </p:pic>
        <p:pic>
          <p:nvPicPr>
            <p:cNvPr id="13" name="object 13"/>
            <p:cNvPicPr/>
            <p:nvPr/>
          </p:nvPicPr>
          <p:blipFill>
            <a:blip r:embed="rId7" cstate="print"/>
            <a:stretch>
              <a:fillRect/>
            </a:stretch>
          </p:blipFill>
          <p:spPr>
            <a:xfrm>
              <a:off x="1173479" y="6432804"/>
              <a:ext cx="190531" cy="204215"/>
            </a:xfrm>
            <a:prstGeom prst="rect">
              <a:avLst/>
            </a:prstGeom>
          </p:spPr>
        </p:pic>
        <p:sp>
          <p:nvSpPr>
            <p:cNvPr id="14" name="object 14"/>
            <p:cNvSpPr/>
            <p:nvPr/>
          </p:nvSpPr>
          <p:spPr>
            <a:xfrm>
              <a:off x="598932" y="6399784"/>
              <a:ext cx="219710" cy="276860"/>
            </a:xfrm>
            <a:custGeom>
              <a:avLst/>
              <a:gdLst/>
              <a:ahLst/>
              <a:cxnLst/>
              <a:rect l="l" t="t" r="r" b="b"/>
              <a:pathLst>
                <a:path w="219709" h="276859">
                  <a:moveTo>
                    <a:pt x="86868" y="213918"/>
                  </a:moveTo>
                  <a:lnTo>
                    <a:pt x="85153" y="208813"/>
                  </a:lnTo>
                  <a:lnTo>
                    <a:pt x="74866" y="203708"/>
                  </a:lnTo>
                  <a:lnTo>
                    <a:pt x="67144" y="234124"/>
                  </a:lnTo>
                  <a:lnTo>
                    <a:pt x="59436" y="263245"/>
                  </a:lnTo>
                  <a:lnTo>
                    <a:pt x="59436" y="266649"/>
                  </a:lnTo>
                  <a:lnTo>
                    <a:pt x="62865" y="270052"/>
                  </a:lnTo>
                  <a:lnTo>
                    <a:pt x="69723" y="273456"/>
                  </a:lnTo>
                  <a:lnTo>
                    <a:pt x="74866" y="276860"/>
                  </a:lnTo>
                  <a:lnTo>
                    <a:pt x="79362" y="249008"/>
                  </a:lnTo>
                  <a:lnTo>
                    <a:pt x="81851" y="235470"/>
                  </a:lnTo>
                  <a:lnTo>
                    <a:pt x="85153" y="222415"/>
                  </a:lnTo>
                  <a:lnTo>
                    <a:pt x="86868" y="213918"/>
                  </a:lnTo>
                  <a:close/>
                </a:path>
                <a:path w="219709" h="276859">
                  <a:moveTo>
                    <a:pt x="219456" y="194310"/>
                  </a:moveTo>
                  <a:lnTo>
                    <a:pt x="212598" y="190500"/>
                  </a:lnTo>
                  <a:lnTo>
                    <a:pt x="202311" y="187960"/>
                  </a:lnTo>
                  <a:lnTo>
                    <a:pt x="195453" y="185420"/>
                  </a:lnTo>
                  <a:lnTo>
                    <a:pt x="170802" y="187960"/>
                  </a:lnTo>
                  <a:lnTo>
                    <a:pt x="159042" y="191770"/>
                  </a:lnTo>
                  <a:lnTo>
                    <a:pt x="147447" y="198120"/>
                  </a:lnTo>
                  <a:lnTo>
                    <a:pt x="145732" y="199390"/>
                  </a:lnTo>
                  <a:lnTo>
                    <a:pt x="140589" y="199390"/>
                  </a:lnTo>
                  <a:lnTo>
                    <a:pt x="141097" y="191770"/>
                  </a:lnTo>
                  <a:lnTo>
                    <a:pt x="144653" y="185420"/>
                  </a:lnTo>
                  <a:lnTo>
                    <a:pt x="146113" y="184150"/>
                  </a:lnTo>
                  <a:lnTo>
                    <a:pt x="150469" y="180340"/>
                  </a:lnTo>
                  <a:lnTo>
                    <a:pt x="157734" y="176530"/>
                  </a:lnTo>
                  <a:lnTo>
                    <a:pt x="164592" y="176530"/>
                  </a:lnTo>
                  <a:lnTo>
                    <a:pt x="171450" y="175260"/>
                  </a:lnTo>
                  <a:lnTo>
                    <a:pt x="183451" y="175260"/>
                  </a:lnTo>
                  <a:lnTo>
                    <a:pt x="188595" y="173990"/>
                  </a:lnTo>
                  <a:lnTo>
                    <a:pt x="190766" y="165100"/>
                  </a:lnTo>
                  <a:lnTo>
                    <a:pt x="191706" y="161290"/>
                  </a:lnTo>
                  <a:lnTo>
                    <a:pt x="192024" y="160020"/>
                  </a:lnTo>
                  <a:lnTo>
                    <a:pt x="189445" y="156210"/>
                  </a:lnTo>
                  <a:lnTo>
                    <a:pt x="188595" y="154940"/>
                  </a:lnTo>
                  <a:lnTo>
                    <a:pt x="186309" y="153670"/>
                  </a:lnTo>
                  <a:lnTo>
                    <a:pt x="181737" y="151130"/>
                  </a:lnTo>
                  <a:lnTo>
                    <a:pt x="180022" y="149860"/>
                  </a:lnTo>
                  <a:lnTo>
                    <a:pt x="176593" y="149860"/>
                  </a:lnTo>
                  <a:lnTo>
                    <a:pt x="173164" y="148590"/>
                  </a:lnTo>
                  <a:lnTo>
                    <a:pt x="176593" y="144780"/>
                  </a:lnTo>
                  <a:lnTo>
                    <a:pt x="178308" y="144780"/>
                  </a:lnTo>
                  <a:lnTo>
                    <a:pt x="186880" y="140970"/>
                  </a:lnTo>
                  <a:lnTo>
                    <a:pt x="190309" y="134620"/>
                  </a:lnTo>
                  <a:lnTo>
                    <a:pt x="188595" y="125730"/>
                  </a:lnTo>
                  <a:lnTo>
                    <a:pt x="188595" y="120650"/>
                  </a:lnTo>
                  <a:lnTo>
                    <a:pt x="188595" y="118110"/>
                  </a:lnTo>
                  <a:lnTo>
                    <a:pt x="181737" y="114300"/>
                  </a:lnTo>
                  <a:lnTo>
                    <a:pt x="174879" y="113030"/>
                  </a:lnTo>
                  <a:lnTo>
                    <a:pt x="166306" y="110502"/>
                  </a:lnTo>
                  <a:lnTo>
                    <a:pt x="166306" y="124460"/>
                  </a:lnTo>
                  <a:lnTo>
                    <a:pt x="162877" y="129540"/>
                  </a:lnTo>
                  <a:lnTo>
                    <a:pt x="138874" y="153670"/>
                  </a:lnTo>
                  <a:lnTo>
                    <a:pt x="137160" y="153670"/>
                  </a:lnTo>
                  <a:lnTo>
                    <a:pt x="137160" y="151130"/>
                  </a:lnTo>
                  <a:lnTo>
                    <a:pt x="135445" y="151130"/>
                  </a:lnTo>
                  <a:lnTo>
                    <a:pt x="138874" y="140970"/>
                  </a:lnTo>
                  <a:lnTo>
                    <a:pt x="138874" y="124460"/>
                  </a:lnTo>
                  <a:lnTo>
                    <a:pt x="138874" y="120650"/>
                  </a:lnTo>
                  <a:lnTo>
                    <a:pt x="162877" y="120650"/>
                  </a:lnTo>
                  <a:lnTo>
                    <a:pt x="166306" y="124460"/>
                  </a:lnTo>
                  <a:lnTo>
                    <a:pt x="166306" y="110502"/>
                  </a:lnTo>
                  <a:lnTo>
                    <a:pt x="161988" y="109220"/>
                  </a:lnTo>
                  <a:lnTo>
                    <a:pt x="148945" y="107950"/>
                  </a:lnTo>
                  <a:lnTo>
                    <a:pt x="130327" y="109689"/>
                  </a:lnTo>
                  <a:lnTo>
                    <a:pt x="130327" y="135890"/>
                  </a:lnTo>
                  <a:lnTo>
                    <a:pt x="127939" y="146050"/>
                  </a:lnTo>
                  <a:lnTo>
                    <a:pt x="123304" y="153670"/>
                  </a:lnTo>
                  <a:lnTo>
                    <a:pt x="116586" y="156210"/>
                  </a:lnTo>
                  <a:lnTo>
                    <a:pt x="116586" y="149860"/>
                  </a:lnTo>
                  <a:lnTo>
                    <a:pt x="114871" y="143510"/>
                  </a:lnTo>
                  <a:lnTo>
                    <a:pt x="114871" y="138430"/>
                  </a:lnTo>
                  <a:lnTo>
                    <a:pt x="114871" y="133350"/>
                  </a:lnTo>
                  <a:lnTo>
                    <a:pt x="116586" y="130810"/>
                  </a:lnTo>
                  <a:lnTo>
                    <a:pt x="118300" y="130810"/>
                  </a:lnTo>
                  <a:lnTo>
                    <a:pt x="120015" y="129540"/>
                  </a:lnTo>
                  <a:lnTo>
                    <a:pt x="125158" y="125730"/>
                  </a:lnTo>
                  <a:lnTo>
                    <a:pt x="130302" y="124460"/>
                  </a:lnTo>
                  <a:lnTo>
                    <a:pt x="130327" y="135890"/>
                  </a:lnTo>
                  <a:lnTo>
                    <a:pt x="130327" y="109689"/>
                  </a:lnTo>
                  <a:lnTo>
                    <a:pt x="121729" y="110490"/>
                  </a:lnTo>
                  <a:lnTo>
                    <a:pt x="125158" y="104140"/>
                  </a:lnTo>
                  <a:lnTo>
                    <a:pt x="126873" y="99060"/>
                  </a:lnTo>
                  <a:lnTo>
                    <a:pt x="130302" y="91440"/>
                  </a:lnTo>
                  <a:lnTo>
                    <a:pt x="132016" y="86360"/>
                  </a:lnTo>
                  <a:lnTo>
                    <a:pt x="133731" y="85090"/>
                  </a:lnTo>
                  <a:lnTo>
                    <a:pt x="140589" y="85090"/>
                  </a:lnTo>
                  <a:lnTo>
                    <a:pt x="176593" y="74930"/>
                  </a:lnTo>
                  <a:lnTo>
                    <a:pt x="180022" y="74930"/>
                  </a:lnTo>
                  <a:lnTo>
                    <a:pt x="181737" y="71120"/>
                  </a:lnTo>
                  <a:lnTo>
                    <a:pt x="181737" y="69850"/>
                  </a:lnTo>
                  <a:lnTo>
                    <a:pt x="181737" y="66040"/>
                  </a:lnTo>
                  <a:lnTo>
                    <a:pt x="173164" y="59690"/>
                  </a:lnTo>
                  <a:lnTo>
                    <a:pt x="168021" y="59690"/>
                  </a:lnTo>
                  <a:lnTo>
                    <a:pt x="157886" y="63500"/>
                  </a:lnTo>
                  <a:lnTo>
                    <a:pt x="150876" y="64770"/>
                  </a:lnTo>
                  <a:lnTo>
                    <a:pt x="143852" y="67310"/>
                  </a:lnTo>
                  <a:lnTo>
                    <a:pt x="137160" y="69850"/>
                  </a:lnTo>
                  <a:lnTo>
                    <a:pt x="140347" y="55880"/>
                  </a:lnTo>
                  <a:lnTo>
                    <a:pt x="143370" y="41910"/>
                  </a:lnTo>
                  <a:lnTo>
                    <a:pt x="148005" y="30480"/>
                  </a:lnTo>
                  <a:lnTo>
                    <a:pt x="156019" y="19050"/>
                  </a:lnTo>
                  <a:lnTo>
                    <a:pt x="161163" y="15252"/>
                  </a:lnTo>
                  <a:lnTo>
                    <a:pt x="157734" y="6350"/>
                  </a:lnTo>
                  <a:lnTo>
                    <a:pt x="144018" y="0"/>
                  </a:lnTo>
                  <a:lnTo>
                    <a:pt x="144018" y="5080"/>
                  </a:lnTo>
                  <a:lnTo>
                    <a:pt x="142303" y="10160"/>
                  </a:lnTo>
                  <a:lnTo>
                    <a:pt x="137160" y="22860"/>
                  </a:lnTo>
                  <a:lnTo>
                    <a:pt x="121729" y="64770"/>
                  </a:lnTo>
                  <a:lnTo>
                    <a:pt x="120015" y="71120"/>
                  </a:lnTo>
                  <a:lnTo>
                    <a:pt x="116586" y="74930"/>
                  </a:lnTo>
                  <a:lnTo>
                    <a:pt x="109728" y="74930"/>
                  </a:lnTo>
                  <a:lnTo>
                    <a:pt x="101155" y="76200"/>
                  </a:lnTo>
                  <a:lnTo>
                    <a:pt x="94297" y="76200"/>
                  </a:lnTo>
                  <a:lnTo>
                    <a:pt x="85725" y="78740"/>
                  </a:lnTo>
                  <a:lnTo>
                    <a:pt x="84010" y="78740"/>
                  </a:lnTo>
                  <a:lnTo>
                    <a:pt x="84010" y="80010"/>
                  </a:lnTo>
                  <a:lnTo>
                    <a:pt x="87439" y="83820"/>
                  </a:lnTo>
                  <a:lnTo>
                    <a:pt x="92583" y="86360"/>
                  </a:lnTo>
                  <a:lnTo>
                    <a:pt x="96012" y="88900"/>
                  </a:lnTo>
                  <a:lnTo>
                    <a:pt x="101155" y="90170"/>
                  </a:lnTo>
                  <a:lnTo>
                    <a:pt x="113157" y="90170"/>
                  </a:lnTo>
                  <a:lnTo>
                    <a:pt x="111442" y="94932"/>
                  </a:lnTo>
                  <a:lnTo>
                    <a:pt x="111442" y="158750"/>
                  </a:lnTo>
                  <a:lnTo>
                    <a:pt x="102870" y="161290"/>
                  </a:lnTo>
                  <a:lnTo>
                    <a:pt x="99441" y="160020"/>
                  </a:lnTo>
                  <a:lnTo>
                    <a:pt x="96012" y="149860"/>
                  </a:lnTo>
                  <a:lnTo>
                    <a:pt x="92583" y="144780"/>
                  </a:lnTo>
                  <a:lnTo>
                    <a:pt x="94297" y="143510"/>
                  </a:lnTo>
                  <a:lnTo>
                    <a:pt x="108013" y="138430"/>
                  </a:lnTo>
                  <a:lnTo>
                    <a:pt x="108013" y="144780"/>
                  </a:lnTo>
                  <a:lnTo>
                    <a:pt x="111442" y="158750"/>
                  </a:lnTo>
                  <a:lnTo>
                    <a:pt x="111442" y="94932"/>
                  </a:lnTo>
                  <a:lnTo>
                    <a:pt x="110413" y="97790"/>
                  </a:lnTo>
                  <a:lnTo>
                    <a:pt x="106718" y="104140"/>
                  </a:lnTo>
                  <a:lnTo>
                    <a:pt x="104952" y="111760"/>
                  </a:lnTo>
                  <a:lnTo>
                    <a:pt x="108013" y="119380"/>
                  </a:lnTo>
                  <a:lnTo>
                    <a:pt x="92583" y="129540"/>
                  </a:lnTo>
                  <a:lnTo>
                    <a:pt x="82296" y="124460"/>
                  </a:lnTo>
                  <a:lnTo>
                    <a:pt x="87464" y="111760"/>
                  </a:lnTo>
                  <a:lnTo>
                    <a:pt x="87642" y="102870"/>
                  </a:lnTo>
                  <a:lnTo>
                    <a:pt x="83007" y="92710"/>
                  </a:lnTo>
                  <a:lnTo>
                    <a:pt x="73723" y="81280"/>
                  </a:lnTo>
                  <a:lnTo>
                    <a:pt x="72009" y="80010"/>
                  </a:lnTo>
                  <a:lnTo>
                    <a:pt x="70294" y="76200"/>
                  </a:lnTo>
                  <a:lnTo>
                    <a:pt x="66865" y="74930"/>
                  </a:lnTo>
                  <a:lnTo>
                    <a:pt x="61722" y="71120"/>
                  </a:lnTo>
                  <a:lnTo>
                    <a:pt x="61722" y="66040"/>
                  </a:lnTo>
                  <a:lnTo>
                    <a:pt x="96012" y="38100"/>
                  </a:lnTo>
                  <a:lnTo>
                    <a:pt x="96012" y="34302"/>
                  </a:lnTo>
                  <a:lnTo>
                    <a:pt x="90868" y="27952"/>
                  </a:lnTo>
                  <a:lnTo>
                    <a:pt x="86385" y="22860"/>
                  </a:lnTo>
                  <a:lnTo>
                    <a:pt x="80784" y="21602"/>
                  </a:lnTo>
                  <a:lnTo>
                    <a:pt x="74231" y="21602"/>
                  </a:lnTo>
                  <a:lnTo>
                    <a:pt x="39433" y="50800"/>
                  </a:lnTo>
                  <a:lnTo>
                    <a:pt x="33426" y="69850"/>
                  </a:lnTo>
                  <a:lnTo>
                    <a:pt x="36055" y="77470"/>
                  </a:lnTo>
                  <a:lnTo>
                    <a:pt x="42862" y="86360"/>
                  </a:lnTo>
                  <a:lnTo>
                    <a:pt x="42862" y="90170"/>
                  </a:lnTo>
                  <a:lnTo>
                    <a:pt x="46291" y="91440"/>
                  </a:lnTo>
                  <a:lnTo>
                    <a:pt x="44577" y="93980"/>
                  </a:lnTo>
                  <a:lnTo>
                    <a:pt x="41973" y="101600"/>
                  </a:lnTo>
                  <a:lnTo>
                    <a:pt x="39217" y="109220"/>
                  </a:lnTo>
                  <a:lnTo>
                    <a:pt x="36131" y="115570"/>
                  </a:lnTo>
                  <a:lnTo>
                    <a:pt x="32575" y="123190"/>
                  </a:lnTo>
                  <a:lnTo>
                    <a:pt x="17780" y="147320"/>
                  </a:lnTo>
                  <a:lnTo>
                    <a:pt x="9664" y="158750"/>
                  </a:lnTo>
                  <a:lnTo>
                    <a:pt x="1714" y="170180"/>
                  </a:lnTo>
                  <a:lnTo>
                    <a:pt x="1714" y="171450"/>
                  </a:lnTo>
                  <a:lnTo>
                    <a:pt x="0" y="173990"/>
                  </a:lnTo>
                  <a:lnTo>
                    <a:pt x="0" y="175260"/>
                  </a:lnTo>
                  <a:lnTo>
                    <a:pt x="23139" y="207010"/>
                  </a:lnTo>
                  <a:lnTo>
                    <a:pt x="28384" y="205740"/>
                  </a:lnTo>
                  <a:lnTo>
                    <a:pt x="34290" y="200660"/>
                  </a:lnTo>
                  <a:lnTo>
                    <a:pt x="31978" y="210820"/>
                  </a:lnTo>
                  <a:lnTo>
                    <a:pt x="28016" y="231140"/>
                  </a:lnTo>
                  <a:lnTo>
                    <a:pt x="25717" y="240030"/>
                  </a:lnTo>
                  <a:lnTo>
                    <a:pt x="25768" y="248920"/>
                  </a:lnTo>
                  <a:lnTo>
                    <a:pt x="28714" y="255270"/>
                  </a:lnTo>
                  <a:lnTo>
                    <a:pt x="34874" y="260350"/>
                  </a:lnTo>
                  <a:lnTo>
                    <a:pt x="44577" y="261620"/>
                  </a:lnTo>
                  <a:lnTo>
                    <a:pt x="44577" y="259080"/>
                  </a:lnTo>
                  <a:lnTo>
                    <a:pt x="46291" y="256540"/>
                  </a:lnTo>
                  <a:lnTo>
                    <a:pt x="49149" y="237490"/>
                  </a:lnTo>
                  <a:lnTo>
                    <a:pt x="52501" y="218440"/>
                  </a:lnTo>
                  <a:lnTo>
                    <a:pt x="55930" y="200660"/>
                  </a:lnTo>
                  <a:lnTo>
                    <a:pt x="60007" y="179070"/>
                  </a:lnTo>
                  <a:lnTo>
                    <a:pt x="60007" y="175260"/>
                  </a:lnTo>
                  <a:lnTo>
                    <a:pt x="58293" y="170180"/>
                  </a:lnTo>
                  <a:lnTo>
                    <a:pt x="58293" y="166370"/>
                  </a:lnTo>
                  <a:lnTo>
                    <a:pt x="56578" y="163830"/>
                  </a:lnTo>
                  <a:lnTo>
                    <a:pt x="56578" y="160020"/>
                  </a:lnTo>
                  <a:lnTo>
                    <a:pt x="58293" y="158750"/>
                  </a:lnTo>
                  <a:lnTo>
                    <a:pt x="73723" y="133350"/>
                  </a:lnTo>
                  <a:lnTo>
                    <a:pt x="77304" y="140970"/>
                  </a:lnTo>
                  <a:lnTo>
                    <a:pt x="83845" y="156210"/>
                  </a:lnTo>
                  <a:lnTo>
                    <a:pt x="87439" y="165100"/>
                  </a:lnTo>
                  <a:lnTo>
                    <a:pt x="82296" y="163830"/>
                  </a:lnTo>
                  <a:lnTo>
                    <a:pt x="65151" y="163830"/>
                  </a:lnTo>
                  <a:lnTo>
                    <a:pt x="65151" y="165100"/>
                  </a:lnTo>
                  <a:lnTo>
                    <a:pt x="63436" y="173990"/>
                  </a:lnTo>
                  <a:lnTo>
                    <a:pt x="63436" y="182880"/>
                  </a:lnTo>
                  <a:lnTo>
                    <a:pt x="70294" y="189230"/>
                  </a:lnTo>
                  <a:lnTo>
                    <a:pt x="75438" y="195580"/>
                  </a:lnTo>
                  <a:lnTo>
                    <a:pt x="89154" y="193040"/>
                  </a:lnTo>
                  <a:lnTo>
                    <a:pt x="94297" y="190500"/>
                  </a:lnTo>
                  <a:lnTo>
                    <a:pt x="101155" y="189230"/>
                  </a:lnTo>
                  <a:lnTo>
                    <a:pt x="111442" y="185420"/>
                  </a:lnTo>
                  <a:lnTo>
                    <a:pt x="116586" y="185420"/>
                  </a:lnTo>
                  <a:lnTo>
                    <a:pt x="121729" y="184150"/>
                  </a:lnTo>
                  <a:lnTo>
                    <a:pt x="121691" y="190500"/>
                  </a:lnTo>
                  <a:lnTo>
                    <a:pt x="121373" y="201930"/>
                  </a:lnTo>
                  <a:lnTo>
                    <a:pt x="124079" y="210820"/>
                  </a:lnTo>
                  <a:lnTo>
                    <a:pt x="131610" y="214630"/>
                  </a:lnTo>
                  <a:lnTo>
                    <a:pt x="145732" y="215900"/>
                  </a:lnTo>
                  <a:lnTo>
                    <a:pt x="147447" y="215900"/>
                  </a:lnTo>
                  <a:lnTo>
                    <a:pt x="150876" y="218440"/>
                  </a:lnTo>
                  <a:lnTo>
                    <a:pt x="161163" y="238760"/>
                  </a:lnTo>
                  <a:lnTo>
                    <a:pt x="157734" y="238760"/>
                  </a:lnTo>
                  <a:lnTo>
                    <a:pt x="116497" y="223520"/>
                  </a:lnTo>
                  <a:lnTo>
                    <a:pt x="102870" y="209550"/>
                  </a:lnTo>
                  <a:lnTo>
                    <a:pt x="99441" y="205740"/>
                  </a:lnTo>
                  <a:lnTo>
                    <a:pt x="90868" y="205740"/>
                  </a:lnTo>
                  <a:lnTo>
                    <a:pt x="90868" y="215900"/>
                  </a:lnTo>
                  <a:lnTo>
                    <a:pt x="94297" y="219710"/>
                  </a:lnTo>
                  <a:lnTo>
                    <a:pt x="101155" y="224790"/>
                  </a:lnTo>
                  <a:lnTo>
                    <a:pt x="106299" y="229870"/>
                  </a:lnTo>
                  <a:lnTo>
                    <a:pt x="144653" y="251460"/>
                  </a:lnTo>
                  <a:lnTo>
                    <a:pt x="180022" y="260350"/>
                  </a:lnTo>
                  <a:lnTo>
                    <a:pt x="190309" y="260350"/>
                  </a:lnTo>
                  <a:lnTo>
                    <a:pt x="190309" y="259080"/>
                  </a:lnTo>
                  <a:lnTo>
                    <a:pt x="192024" y="255270"/>
                  </a:lnTo>
                  <a:lnTo>
                    <a:pt x="192024" y="248920"/>
                  </a:lnTo>
                  <a:lnTo>
                    <a:pt x="190309" y="245110"/>
                  </a:lnTo>
                  <a:lnTo>
                    <a:pt x="185724" y="238760"/>
                  </a:lnTo>
                  <a:lnTo>
                    <a:pt x="183896" y="236220"/>
                  </a:lnTo>
                  <a:lnTo>
                    <a:pt x="177660" y="227330"/>
                  </a:lnTo>
                  <a:lnTo>
                    <a:pt x="171742" y="218440"/>
                  </a:lnTo>
                  <a:lnTo>
                    <a:pt x="166306" y="209550"/>
                  </a:lnTo>
                  <a:lnTo>
                    <a:pt x="175348" y="205740"/>
                  </a:lnTo>
                  <a:lnTo>
                    <a:pt x="184734" y="204470"/>
                  </a:lnTo>
                  <a:lnTo>
                    <a:pt x="194754" y="204470"/>
                  </a:lnTo>
                  <a:lnTo>
                    <a:pt x="205740" y="208280"/>
                  </a:lnTo>
                  <a:lnTo>
                    <a:pt x="209169" y="209550"/>
                  </a:lnTo>
                  <a:lnTo>
                    <a:pt x="214312" y="209550"/>
                  </a:lnTo>
                  <a:lnTo>
                    <a:pt x="216027" y="204470"/>
                  </a:lnTo>
                  <a:lnTo>
                    <a:pt x="219456" y="199390"/>
                  </a:lnTo>
                  <a:lnTo>
                    <a:pt x="219456" y="19431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15" name="object 15"/>
            <p:cNvPicPr/>
            <p:nvPr/>
          </p:nvPicPr>
          <p:blipFill>
            <a:blip r:embed="rId8" cstate="print"/>
            <a:stretch>
              <a:fillRect/>
            </a:stretch>
          </p:blipFill>
          <p:spPr>
            <a:xfrm>
              <a:off x="917763" y="6472428"/>
              <a:ext cx="142753" cy="126492"/>
            </a:xfrm>
            <a:prstGeom prst="rect">
              <a:avLst/>
            </a:prstGeom>
          </p:spPr>
        </p:pic>
        <p:pic>
          <p:nvPicPr>
            <p:cNvPr id="16" name="object 16"/>
            <p:cNvPicPr/>
            <p:nvPr/>
          </p:nvPicPr>
          <p:blipFill>
            <a:blip r:embed="rId9" cstate="print"/>
            <a:stretch>
              <a:fillRect/>
            </a:stretch>
          </p:blipFill>
          <p:spPr>
            <a:xfrm>
              <a:off x="1450848" y="6401547"/>
              <a:ext cx="246840" cy="244616"/>
            </a:xfrm>
            <a:prstGeom prst="rect">
              <a:avLst/>
            </a:prstGeom>
          </p:spPr>
        </p:pic>
        <p:sp>
          <p:nvSpPr>
            <p:cNvPr id="17" name="object 17"/>
            <p:cNvSpPr/>
            <p:nvPr/>
          </p:nvSpPr>
          <p:spPr>
            <a:xfrm>
              <a:off x="11149330" y="6120384"/>
              <a:ext cx="12700" cy="737870"/>
            </a:xfrm>
            <a:custGeom>
              <a:avLst/>
              <a:gdLst/>
              <a:ahLst/>
              <a:cxnLst/>
              <a:rect l="l" t="t" r="r" b="b"/>
              <a:pathLst>
                <a:path w="12700" h="737870">
                  <a:moveTo>
                    <a:pt x="12700" y="0"/>
                  </a:moveTo>
                  <a:lnTo>
                    <a:pt x="0" y="0"/>
                  </a:lnTo>
                  <a:lnTo>
                    <a:pt x="0" y="737613"/>
                  </a:lnTo>
                  <a:lnTo>
                    <a:pt x="12700" y="737613"/>
                  </a:lnTo>
                  <a:lnTo>
                    <a:pt x="1270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grpSp>
        <p:nvGrpSpPr>
          <p:cNvPr id="18" name="object 18"/>
          <p:cNvGrpSpPr/>
          <p:nvPr/>
        </p:nvGrpSpPr>
        <p:grpSpPr>
          <a:xfrm>
            <a:off x="1360677" y="0"/>
            <a:ext cx="184912" cy="1061085"/>
            <a:chOff x="1360677" y="0"/>
            <a:chExt cx="184912" cy="1061085"/>
          </a:xfrm>
        </p:grpSpPr>
        <p:sp>
          <p:nvSpPr>
            <p:cNvPr id="19" name="object 19"/>
            <p:cNvSpPr/>
            <p:nvPr/>
          </p:nvSpPr>
          <p:spPr>
            <a:xfrm>
              <a:off x="1379219" y="0"/>
              <a:ext cx="166370" cy="875030"/>
            </a:xfrm>
            <a:custGeom>
              <a:avLst/>
              <a:gdLst/>
              <a:ahLst/>
              <a:cxnLst/>
              <a:rect l="l" t="t" r="r" b="b"/>
              <a:pathLst>
                <a:path w="166369" h="875030">
                  <a:moveTo>
                    <a:pt x="166115" y="0"/>
                  </a:moveTo>
                  <a:lnTo>
                    <a:pt x="0" y="0"/>
                  </a:lnTo>
                  <a:lnTo>
                    <a:pt x="0" y="874776"/>
                  </a:lnTo>
                  <a:lnTo>
                    <a:pt x="166115" y="874776"/>
                  </a:lnTo>
                  <a:lnTo>
                    <a:pt x="166115" y="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 name="object 20"/>
            <p:cNvSpPr/>
            <p:nvPr/>
          </p:nvSpPr>
          <p:spPr>
            <a:xfrm>
              <a:off x="1379219" y="0"/>
              <a:ext cx="166370" cy="875030"/>
            </a:xfrm>
            <a:custGeom>
              <a:avLst/>
              <a:gdLst/>
              <a:ahLst/>
              <a:cxnLst/>
              <a:rect l="l" t="t" r="r" b="b"/>
              <a:pathLst>
                <a:path w="166369" h="875030">
                  <a:moveTo>
                    <a:pt x="0" y="874776"/>
                  </a:moveTo>
                  <a:lnTo>
                    <a:pt x="166115" y="874776"/>
                  </a:lnTo>
                  <a:lnTo>
                    <a:pt x="166115" y="0"/>
                  </a:lnTo>
                  <a:lnTo>
                    <a:pt x="0" y="0"/>
                  </a:lnTo>
                  <a:lnTo>
                    <a:pt x="0" y="874776"/>
                  </a:lnTo>
                  <a:close/>
                </a:path>
              </a:pathLst>
            </a:custGeom>
            <a:ln w="12700">
              <a:solidFill>
                <a:srgbClr val="A03E0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 name="object 21"/>
            <p:cNvSpPr/>
            <p:nvPr/>
          </p:nvSpPr>
          <p:spPr>
            <a:xfrm>
              <a:off x="1360677" y="0"/>
              <a:ext cx="12700" cy="1061085"/>
            </a:xfrm>
            <a:custGeom>
              <a:avLst/>
              <a:gdLst/>
              <a:ahLst/>
              <a:cxnLst/>
              <a:rect l="l" t="t" r="r" b="b"/>
              <a:pathLst>
                <a:path w="12700" h="1061085">
                  <a:moveTo>
                    <a:pt x="0" y="1061085"/>
                  </a:moveTo>
                  <a:lnTo>
                    <a:pt x="12700" y="1061085"/>
                  </a:lnTo>
                  <a:lnTo>
                    <a:pt x="12700" y="0"/>
                  </a:lnTo>
                  <a:lnTo>
                    <a:pt x="0" y="0"/>
                  </a:lnTo>
                  <a:lnTo>
                    <a:pt x="0" y="106108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pic>
        <p:nvPicPr>
          <p:cNvPr id="22" name="object 22"/>
          <p:cNvPicPr/>
          <p:nvPr/>
        </p:nvPicPr>
        <p:blipFill>
          <a:blip r:embed="rId10" cstate="print"/>
          <a:stretch>
            <a:fillRect/>
          </a:stretch>
        </p:blipFill>
        <p:spPr>
          <a:xfrm>
            <a:off x="9837419" y="347472"/>
            <a:ext cx="1969007" cy="432815"/>
          </a:xfrm>
          <a:prstGeom prst="rect">
            <a:avLst/>
          </a:prstGeom>
        </p:spPr>
      </p:pic>
      <p:sp>
        <p:nvSpPr>
          <p:cNvPr id="27" name="object 27"/>
          <p:cNvSpPr txBox="1">
            <a:spLocks noGrp="1"/>
          </p:cNvSpPr>
          <p:nvPr>
            <p:ph type="sldNum" sz="quarter" idx="7"/>
          </p:nvPr>
        </p:nvSpPr>
        <p:spPr>
          <a:xfrm>
            <a:off x="11352530" y="6370208"/>
            <a:ext cx="314325" cy="270587"/>
          </a:xfrm>
          <a:prstGeom prst="rect">
            <a:avLst/>
          </a:prstGeom>
        </p:spPr>
        <p:txBody>
          <a:bodyPr vert="horz" wrap="square" lIns="0" tIns="24130" rIns="0" bIns="0" rtlCol="0">
            <a:spAutoFit/>
          </a:bodyPr>
          <a:lstStyle/>
          <a:p>
            <a:pPr marL="38100" marR="0" lvl="0" indent="0" algn="l" defTabSz="914400" rtl="0" eaLnBrk="1" fontAlgn="auto" latinLnBrk="0" hangingPunct="1">
              <a:lnSpc>
                <a:spcPct val="100000"/>
              </a:lnSpc>
              <a:spcBef>
                <a:spcPts val="190"/>
              </a:spcBef>
              <a:spcAft>
                <a:spcPts val="0"/>
              </a:spcAft>
              <a:buClrTx/>
              <a:buSzTx/>
              <a:buFontTx/>
              <a:buNone/>
              <a:tabLst/>
              <a:defRPr/>
            </a:pPr>
            <a:fld id="{81D60167-4931-47E6-BA6A-407CBD079E47}" type="slidenum">
              <a:rPr kumimoji="0" lang="en-US" altLang="zh-CN" sz="1600" b="0" i="0" u="none" strike="noStrike" kern="1200" cap="none" spc="-5" normalizeH="0" baseline="0" noProof="0" dirty="0">
                <a:ln>
                  <a:noFill/>
                </a:ln>
                <a:solidFill>
                  <a:srgbClr val="F1F1F1"/>
                </a:solidFill>
                <a:effectLst/>
                <a:uLnTx/>
                <a:uFillTx/>
                <a:ea typeface="+mn-ea"/>
              </a:rPr>
              <a:pPr marL="38100" marR="0" lvl="0" indent="0" algn="l" defTabSz="914400" rtl="0" eaLnBrk="1" fontAlgn="auto" latinLnBrk="0" hangingPunct="1">
                <a:lnSpc>
                  <a:spcPct val="100000"/>
                </a:lnSpc>
                <a:spcBef>
                  <a:spcPts val="190"/>
                </a:spcBef>
                <a:spcAft>
                  <a:spcPts val="0"/>
                </a:spcAft>
                <a:buClrTx/>
                <a:buSzTx/>
                <a:buFontTx/>
                <a:buNone/>
                <a:tabLst/>
                <a:defRPr/>
              </a:pPr>
              <a:t>36</a:t>
            </a:fld>
            <a:endParaRPr kumimoji="0" lang="zh-CN" altLang="en-US" sz="1600" b="0" i="0" u="none" strike="noStrike" kern="1200" cap="none" spc="-5" normalizeH="0" baseline="0" noProof="0">
              <a:ln>
                <a:noFill/>
              </a:ln>
              <a:solidFill>
                <a:srgbClr val="F1F1F1"/>
              </a:solidFill>
              <a:effectLst/>
              <a:uLnTx/>
              <a:uFillTx/>
              <a:ea typeface="+mn-ea"/>
            </a:endParaRPr>
          </a:p>
        </p:txBody>
      </p:sp>
      <p:cxnSp>
        <p:nvCxnSpPr>
          <p:cNvPr id="37" name="直接连接符 36">
            <a:extLst>
              <a:ext uri="{FF2B5EF4-FFF2-40B4-BE49-F238E27FC236}">
                <a16:creationId xmlns:a16="http://schemas.microsoft.com/office/drawing/2014/main" id="{397D28C6-F3B1-4057-A403-5D8579FB4EBB}"/>
              </a:ext>
            </a:extLst>
          </p:cNvPr>
          <p:cNvCxnSpPr>
            <a:cxnSpLocks/>
          </p:cNvCxnSpPr>
          <p:nvPr/>
        </p:nvCxnSpPr>
        <p:spPr>
          <a:xfrm flipH="1">
            <a:off x="1528730" y="883665"/>
            <a:ext cx="6858" cy="5313680"/>
          </a:xfrm>
          <a:prstGeom prst="line">
            <a:avLst/>
          </a:prstGeom>
          <a:ln>
            <a:solidFill>
              <a:srgbClr val="006C39"/>
            </a:solidFill>
          </a:ln>
        </p:spPr>
        <p:style>
          <a:lnRef idx="3">
            <a:schemeClr val="accent3"/>
          </a:lnRef>
          <a:fillRef idx="0">
            <a:schemeClr val="accent3"/>
          </a:fillRef>
          <a:effectRef idx="2">
            <a:schemeClr val="accent3"/>
          </a:effectRef>
          <a:fontRef idx="minor">
            <a:schemeClr val="tx1"/>
          </a:fontRef>
        </p:style>
      </p:cxnSp>
      <p:sp>
        <p:nvSpPr>
          <p:cNvPr id="52" name="文本框 51">
            <a:extLst>
              <a:ext uri="{FF2B5EF4-FFF2-40B4-BE49-F238E27FC236}">
                <a16:creationId xmlns:a16="http://schemas.microsoft.com/office/drawing/2014/main" id="{4F3CE774-1F7B-421B-AC19-474E43B904A1}"/>
              </a:ext>
            </a:extLst>
          </p:cNvPr>
          <p:cNvSpPr txBox="1"/>
          <p:nvPr/>
        </p:nvSpPr>
        <p:spPr>
          <a:xfrm>
            <a:off x="595054" y="2149443"/>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2014</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57" name="文本框 56">
            <a:extLst>
              <a:ext uri="{FF2B5EF4-FFF2-40B4-BE49-F238E27FC236}">
                <a16:creationId xmlns:a16="http://schemas.microsoft.com/office/drawing/2014/main" id="{95048417-EE04-4656-B2A7-983D292A35EC}"/>
              </a:ext>
            </a:extLst>
          </p:cNvPr>
          <p:cNvSpPr txBox="1"/>
          <p:nvPr/>
        </p:nvSpPr>
        <p:spPr>
          <a:xfrm>
            <a:off x="2262884" y="2782669"/>
            <a:ext cx="206608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Encoder </a:t>
            </a:r>
          </a:p>
        </p:txBody>
      </p:sp>
      <p:sp>
        <p:nvSpPr>
          <p:cNvPr id="61" name="文本框 60">
            <a:extLst>
              <a:ext uri="{FF2B5EF4-FFF2-40B4-BE49-F238E27FC236}">
                <a16:creationId xmlns:a16="http://schemas.microsoft.com/office/drawing/2014/main" id="{7385408F-1B2F-49DE-B1A5-73B505E9DACF}"/>
              </a:ext>
            </a:extLst>
          </p:cNvPr>
          <p:cNvSpPr txBox="1"/>
          <p:nvPr/>
        </p:nvSpPr>
        <p:spPr>
          <a:xfrm>
            <a:off x="604434" y="4538798"/>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2015</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62" name="图片 61">
            <a:extLst>
              <a:ext uri="{FF2B5EF4-FFF2-40B4-BE49-F238E27FC236}">
                <a16:creationId xmlns:a16="http://schemas.microsoft.com/office/drawing/2014/main" id="{2C4139AE-E6FF-4764-A7B1-F7A60E0D5C34}"/>
              </a:ext>
            </a:extLst>
          </p:cNvPr>
          <p:cNvPicPr>
            <a:picLocks noChangeAspect="1"/>
          </p:cNvPicPr>
          <p:nvPr/>
        </p:nvPicPr>
        <p:blipFill>
          <a:blip r:embed="rId11"/>
          <a:stretch>
            <a:fillRect/>
          </a:stretch>
        </p:blipFill>
        <p:spPr>
          <a:xfrm rot="5400000">
            <a:off x="1758085" y="3290472"/>
            <a:ext cx="121931" cy="713294"/>
          </a:xfrm>
          <a:prstGeom prst="rect">
            <a:avLst/>
          </a:prstGeom>
        </p:spPr>
      </p:pic>
      <p:sp>
        <p:nvSpPr>
          <p:cNvPr id="41" name="文本框 40">
            <a:extLst>
              <a:ext uri="{FF2B5EF4-FFF2-40B4-BE49-F238E27FC236}">
                <a16:creationId xmlns:a16="http://schemas.microsoft.com/office/drawing/2014/main" id="{AEC5FDF6-50E3-4BF8-A986-4CFD590A7DF8}"/>
              </a:ext>
            </a:extLst>
          </p:cNvPr>
          <p:cNvSpPr txBox="1"/>
          <p:nvPr/>
        </p:nvSpPr>
        <p:spPr>
          <a:xfrm>
            <a:off x="2262884" y="3518055"/>
            <a:ext cx="206608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Decoder </a:t>
            </a:r>
          </a:p>
        </p:txBody>
      </p:sp>
      <p:sp>
        <p:nvSpPr>
          <p:cNvPr id="42" name="文本框 41">
            <a:extLst>
              <a:ext uri="{FF2B5EF4-FFF2-40B4-BE49-F238E27FC236}">
                <a16:creationId xmlns:a16="http://schemas.microsoft.com/office/drawing/2014/main" id="{4A7A9C68-F61D-4CF9-9A7F-B599AE5F2173}"/>
              </a:ext>
            </a:extLst>
          </p:cNvPr>
          <p:cNvSpPr txBox="1"/>
          <p:nvPr/>
        </p:nvSpPr>
        <p:spPr>
          <a:xfrm>
            <a:off x="2299485" y="4312461"/>
            <a:ext cx="153603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改善</a:t>
            </a:r>
            <a:r>
              <a:rPr kumimoji="0" lang="en-US" altLang="zh-CN" sz="32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 </a:t>
            </a:r>
          </a:p>
        </p:txBody>
      </p:sp>
      <p:pic>
        <p:nvPicPr>
          <p:cNvPr id="30" name="图片 29">
            <a:extLst>
              <a:ext uri="{FF2B5EF4-FFF2-40B4-BE49-F238E27FC236}">
                <a16:creationId xmlns:a16="http://schemas.microsoft.com/office/drawing/2014/main" id="{12FBCD71-0938-47BE-BF35-4436D40E7093}"/>
              </a:ext>
            </a:extLst>
          </p:cNvPr>
          <p:cNvPicPr>
            <a:picLocks noChangeAspect="1"/>
          </p:cNvPicPr>
          <p:nvPr/>
        </p:nvPicPr>
        <p:blipFill>
          <a:blip r:embed="rId12"/>
          <a:stretch>
            <a:fillRect/>
          </a:stretch>
        </p:blipFill>
        <p:spPr>
          <a:xfrm>
            <a:off x="5406322" y="1622790"/>
            <a:ext cx="5306554" cy="1168542"/>
          </a:xfrm>
          <a:prstGeom prst="rect">
            <a:avLst/>
          </a:prstGeom>
        </p:spPr>
      </p:pic>
      <p:sp>
        <p:nvSpPr>
          <p:cNvPr id="48" name="文本框 47">
            <a:extLst>
              <a:ext uri="{FF2B5EF4-FFF2-40B4-BE49-F238E27FC236}">
                <a16:creationId xmlns:a16="http://schemas.microsoft.com/office/drawing/2014/main" id="{30417FC3-2DF9-435D-8ADD-FC6C24BF88AE}"/>
              </a:ext>
            </a:extLst>
          </p:cNvPr>
          <p:cNvSpPr txBox="1"/>
          <p:nvPr/>
        </p:nvSpPr>
        <p:spPr>
          <a:xfrm>
            <a:off x="5003141" y="5580114"/>
            <a:ext cx="706228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[1]:Mind’s Eye: A Recurrent Visual Representation for Image Caption Generation</a:t>
            </a:r>
            <a:endParaRPr kumimoji="0" lang="zh-CN" altLang="en-US" sz="14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endParaRPr>
          </a:p>
        </p:txBody>
      </p:sp>
      <p:sp>
        <p:nvSpPr>
          <p:cNvPr id="38" name="文本框 37">
            <a:extLst>
              <a:ext uri="{FF2B5EF4-FFF2-40B4-BE49-F238E27FC236}">
                <a16:creationId xmlns:a16="http://schemas.microsoft.com/office/drawing/2014/main" id="{DF6007A8-01EB-47E2-B1AD-2842B1189DBA}"/>
              </a:ext>
            </a:extLst>
          </p:cNvPr>
          <p:cNvSpPr txBox="1"/>
          <p:nvPr/>
        </p:nvSpPr>
        <p:spPr>
          <a:xfrm>
            <a:off x="7129726" y="2983408"/>
            <a:ext cx="223723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双向</a:t>
            </a:r>
            <a:r>
              <a:rPr kumimoji="0" lang="en-US" altLang="zh-CN" sz="28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RNN</a:t>
            </a:r>
            <a:r>
              <a:rPr kumimoji="0" lang="en-US" altLang="zh-CN" sz="16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[1]</a:t>
            </a:r>
            <a:endParaRPr kumimoji="0" lang="zh-CN" altLang="en-US" sz="18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endParaRPr>
          </a:p>
        </p:txBody>
      </p:sp>
      <p:sp>
        <p:nvSpPr>
          <p:cNvPr id="40" name="文本框 39">
            <a:extLst>
              <a:ext uri="{FF2B5EF4-FFF2-40B4-BE49-F238E27FC236}">
                <a16:creationId xmlns:a16="http://schemas.microsoft.com/office/drawing/2014/main" id="{7184380F-98AB-4987-925A-769BBC5EA9DC}"/>
              </a:ext>
            </a:extLst>
          </p:cNvPr>
          <p:cNvSpPr txBox="1"/>
          <p:nvPr/>
        </p:nvSpPr>
        <p:spPr>
          <a:xfrm>
            <a:off x="5003141" y="5960214"/>
            <a:ext cx="639536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[3]:A Phrase-based Hierarchical LSTM Model for Image Captioning</a:t>
            </a:r>
            <a:endParaRPr kumimoji="0" lang="zh-CN" altLang="en-US" sz="14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endParaRPr>
          </a:p>
        </p:txBody>
      </p:sp>
      <p:sp>
        <p:nvSpPr>
          <p:cNvPr id="43" name="文本框 42">
            <a:extLst>
              <a:ext uri="{FF2B5EF4-FFF2-40B4-BE49-F238E27FC236}">
                <a16:creationId xmlns:a16="http://schemas.microsoft.com/office/drawing/2014/main" id="{CFB2FD9C-7A58-4BCF-86AB-D6102B1ADAD4}"/>
              </a:ext>
            </a:extLst>
          </p:cNvPr>
          <p:cNvSpPr txBox="1"/>
          <p:nvPr/>
        </p:nvSpPr>
        <p:spPr>
          <a:xfrm>
            <a:off x="7170934" y="4678599"/>
            <a:ext cx="24384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phi-LSTM</a:t>
            </a:r>
            <a:r>
              <a:rPr kumimoji="0" lang="en-US" altLang="zh-CN" sz="16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[3]</a:t>
            </a:r>
            <a:endParaRPr kumimoji="0" lang="en-US" altLang="zh-CN" sz="28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endParaRPr>
          </a:p>
        </p:txBody>
      </p:sp>
      <p:sp>
        <p:nvSpPr>
          <p:cNvPr id="44" name="文本框 43">
            <a:extLst>
              <a:ext uri="{FF2B5EF4-FFF2-40B4-BE49-F238E27FC236}">
                <a16:creationId xmlns:a16="http://schemas.microsoft.com/office/drawing/2014/main" id="{04E43A0E-08D5-4E97-80FA-C9D3F6CB1B8A}"/>
              </a:ext>
            </a:extLst>
          </p:cNvPr>
          <p:cNvSpPr txBox="1"/>
          <p:nvPr/>
        </p:nvSpPr>
        <p:spPr>
          <a:xfrm>
            <a:off x="5003141" y="5770869"/>
            <a:ext cx="532260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[2]:Image Captioning with Deep Bidirectional LSTMs</a:t>
            </a:r>
            <a:endParaRPr kumimoji="0" lang="zh-CN" altLang="en-US" sz="14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endParaRPr>
          </a:p>
        </p:txBody>
      </p:sp>
      <p:sp>
        <p:nvSpPr>
          <p:cNvPr id="45" name="文本框 44">
            <a:extLst>
              <a:ext uri="{FF2B5EF4-FFF2-40B4-BE49-F238E27FC236}">
                <a16:creationId xmlns:a16="http://schemas.microsoft.com/office/drawing/2014/main" id="{999879B6-9085-466F-B378-952CDD082CE7}"/>
              </a:ext>
            </a:extLst>
          </p:cNvPr>
          <p:cNvSpPr txBox="1"/>
          <p:nvPr/>
        </p:nvSpPr>
        <p:spPr>
          <a:xfrm>
            <a:off x="7147724" y="3789241"/>
            <a:ext cx="300837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双向双层</a:t>
            </a:r>
            <a:r>
              <a:rPr kumimoji="0" lang="en-US" altLang="zh-CN" sz="28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LSTM</a:t>
            </a:r>
            <a:r>
              <a:rPr kumimoji="0" lang="en-US" altLang="zh-CN" sz="16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[2]</a:t>
            </a:r>
            <a:endParaRPr kumimoji="0" lang="zh-CN" altLang="en-US" sz="16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endParaRPr>
          </a:p>
        </p:txBody>
      </p:sp>
      <p:sp>
        <p:nvSpPr>
          <p:cNvPr id="25" name="箭头: 下 24">
            <a:extLst>
              <a:ext uri="{FF2B5EF4-FFF2-40B4-BE49-F238E27FC236}">
                <a16:creationId xmlns:a16="http://schemas.microsoft.com/office/drawing/2014/main" id="{8924A507-1117-4FAB-B679-4DEB24F13228}"/>
              </a:ext>
            </a:extLst>
          </p:cNvPr>
          <p:cNvSpPr/>
          <p:nvPr/>
        </p:nvSpPr>
        <p:spPr>
          <a:xfrm>
            <a:off x="7984378" y="3516909"/>
            <a:ext cx="259124" cy="317326"/>
          </a:xfrm>
          <a:prstGeom prst="downArrow">
            <a:avLst/>
          </a:prstGeom>
          <a:solidFill>
            <a:srgbClr val="984807"/>
          </a:solidFill>
          <a:ln>
            <a:solidFill>
              <a:srgbClr val="9848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46" name="箭头: 下 45">
            <a:extLst>
              <a:ext uri="{FF2B5EF4-FFF2-40B4-BE49-F238E27FC236}">
                <a16:creationId xmlns:a16="http://schemas.microsoft.com/office/drawing/2014/main" id="{C8EA1C61-1AA6-4889-9F57-AE3EDBCD861C}"/>
              </a:ext>
            </a:extLst>
          </p:cNvPr>
          <p:cNvSpPr/>
          <p:nvPr/>
        </p:nvSpPr>
        <p:spPr>
          <a:xfrm>
            <a:off x="7996280" y="4345694"/>
            <a:ext cx="259124" cy="317326"/>
          </a:xfrm>
          <a:prstGeom prst="downArrow">
            <a:avLst/>
          </a:prstGeom>
          <a:solidFill>
            <a:srgbClr val="984807"/>
          </a:solidFill>
          <a:ln>
            <a:solidFill>
              <a:srgbClr val="9848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47" name="文本框 46">
            <a:extLst>
              <a:ext uri="{FF2B5EF4-FFF2-40B4-BE49-F238E27FC236}">
                <a16:creationId xmlns:a16="http://schemas.microsoft.com/office/drawing/2014/main" id="{A4789925-D00C-469F-8D33-781E9486DEC0}"/>
              </a:ext>
            </a:extLst>
          </p:cNvPr>
          <p:cNvSpPr txBox="1"/>
          <p:nvPr/>
        </p:nvSpPr>
        <p:spPr>
          <a:xfrm>
            <a:off x="7709976" y="5080356"/>
            <a:ext cx="109085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 …</a:t>
            </a:r>
          </a:p>
        </p:txBody>
      </p:sp>
      <p:pic>
        <p:nvPicPr>
          <p:cNvPr id="49" name="图片 48">
            <a:extLst>
              <a:ext uri="{FF2B5EF4-FFF2-40B4-BE49-F238E27FC236}">
                <a16:creationId xmlns:a16="http://schemas.microsoft.com/office/drawing/2014/main" id="{D07A9A81-60DD-4999-818B-DC2EBEEDB4A0}"/>
              </a:ext>
            </a:extLst>
          </p:cNvPr>
          <p:cNvPicPr>
            <a:picLocks noChangeAspect="1"/>
          </p:cNvPicPr>
          <p:nvPr/>
        </p:nvPicPr>
        <p:blipFill>
          <a:blip r:embed="rId11"/>
          <a:stretch>
            <a:fillRect/>
          </a:stretch>
        </p:blipFill>
        <p:spPr>
          <a:xfrm rot="10800000">
            <a:off x="938585" y="3245501"/>
            <a:ext cx="121931" cy="713294"/>
          </a:xfrm>
          <a:prstGeom prst="rect">
            <a:avLst/>
          </a:prstGeom>
        </p:spPr>
      </p:pic>
      <p:sp>
        <p:nvSpPr>
          <p:cNvPr id="51" name="object 2">
            <a:extLst>
              <a:ext uri="{FF2B5EF4-FFF2-40B4-BE49-F238E27FC236}">
                <a16:creationId xmlns:a16="http://schemas.microsoft.com/office/drawing/2014/main" id="{B1C52224-7905-4359-922B-0921D74A7832}"/>
              </a:ext>
            </a:extLst>
          </p:cNvPr>
          <p:cNvSpPr txBox="1">
            <a:spLocks noGrp="1"/>
          </p:cNvSpPr>
          <p:nvPr>
            <p:ph type="title"/>
          </p:nvPr>
        </p:nvSpPr>
        <p:spPr>
          <a:xfrm>
            <a:off x="1685669" y="323468"/>
            <a:ext cx="5322603"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cs typeface="微软雅黑"/>
              </a:rPr>
              <a:t>发展</a:t>
            </a:r>
            <a:r>
              <a:rPr lang="en-US" altLang="zh-CN" sz="2800" b="1" spc="-5">
                <a:solidFill>
                  <a:srgbClr val="006C39"/>
                </a:solidFill>
                <a:effectLst>
                  <a:outerShdw blurRad="38100" dist="38100" dir="2700000" algn="tl">
                    <a:srgbClr val="000000">
                      <a:alpha val="43137"/>
                    </a:srgbClr>
                  </a:outerShdw>
                </a:effectLst>
                <a:cs typeface="微软雅黑"/>
              </a:rPr>
              <a:t>——2014-2015 </a:t>
            </a:r>
            <a:r>
              <a:rPr lang="zh-CN" altLang="en-US" sz="2800" b="1" spc="-5">
                <a:solidFill>
                  <a:srgbClr val="006C39"/>
                </a:solidFill>
                <a:effectLst>
                  <a:outerShdw blurRad="38100" dist="38100" dir="2700000" algn="tl">
                    <a:srgbClr val="000000">
                      <a:alpha val="43137"/>
                    </a:srgbClr>
                  </a:outerShdw>
                </a:effectLst>
              </a:rPr>
              <a:t>解码</a:t>
            </a:r>
            <a:r>
              <a:rPr lang="zh-CN" altLang="en-US" sz="2800" b="1" spc="-5">
                <a:solidFill>
                  <a:srgbClr val="006C39"/>
                </a:solidFill>
                <a:effectLst>
                  <a:outerShdw blurRad="38100" dist="38100" dir="2700000" algn="tl">
                    <a:srgbClr val="000000">
                      <a:alpha val="43137"/>
                    </a:srgbClr>
                  </a:outerShdw>
                </a:effectLst>
                <a:cs typeface="微软雅黑"/>
              </a:rPr>
              <a:t>端改善</a:t>
            </a:r>
            <a:endParaRPr lang="zh-CN" altLang="en-US" sz="2800">
              <a:solidFill>
                <a:srgbClr val="006C39"/>
              </a:solidFill>
              <a:effectLst>
                <a:outerShdw blurRad="38100" dist="38100" dir="2700000" algn="tl">
                  <a:srgbClr val="000000">
                    <a:alpha val="43137"/>
                  </a:srgbClr>
                </a:outerShdw>
              </a:effectLst>
              <a:cs typeface="微软雅黑"/>
            </a:endParaRPr>
          </a:p>
        </p:txBody>
      </p:sp>
      <p:sp>
        <p:nvSpPr>
          <p:cNvPr id="50" name="object 3">
            <a:extLst>
              <a:ext uri="{FF2B5EF4-FFF2-40B4-BE49-F238E27FC236}">
                <a16:creationId xmlns:a16="http://schemas.microsoft.com/office/drawing/2014/main" id="{4D4F7778-86F1-42D9-BB13-77688CC43C8B}"/>
              </a:ext>
            </a:extLst>
          </p:cNvPr>
          <p:cNvSpPr txBox="1"/>
          <p:nvPr/>
        </p:nvSpPr>
        <p:spPr>
          <a:xfrm>
            <a:off x="514927" y="188619"/>
            <a:ext cx="780473"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Century Gothic"/>
                <a:ea typeface="宋体" panose="02010600030101010101" pitchFamily="2" charset="-122"/>
                <a:cs typeface="Century Gothic"/>
              </a:rPr>
              <a:t>3.2</a:t>
            </a:r>
            <a:endParaRPr kumimoji="0" sz="3600" b="0" i="0" u="none" strike="noStrike" kern="1200" cap="none" spc="0" normalizeH="0" baseline="0" noProof="0">
              <a:ln>
                <a:noFill/>
              </a:ln>
              <a:solidFill>
                <a:prstClr val="black"/>
              </a:solidFill>
              <a:effectLst/>
              <a:uLnTx/>
              <a:uFillTx/>
              <a:latin typeface="Century Gothic"/>
              <a:ea typeface="+mn-ea"/>
              <a:cs typeface="Century Gothic"/>
            </a:endParaRPr>
          </a:p>
        </p:txBody>
      </p:sp>
    </p:spTree>
    <p:extLst>
      <p:ext uri="{BB962C8B-B14F-4D97-AF65-F5344CB8AC3E}">
        <p14:creationId xmlns:p14="http://schemas.microsoft.com/office/powerpoint/2010/main" val="3530615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a:extLst>
              <a:ext uri="{FF2B5EF4-FFF2-40B4-BE49-F238E27FC236}">
                <a16:creationId xmlns:a16="http://schemas.microsoft.com/office/drawing/2014/main" id="{293392F2-E209-40F4-97B5-9AFD9968B865}"/>
              </a:ext>
            </a:extLst>
          </p:cNvPr>
          <p:cNvPicPr>
            <a:picLocks noChangeAspect="1"/>
          </p:cNvPicPr>
          <p:nvPr/>
        </p:nvPicPr>
        <p:blipFill>
          <a:blip r:embed="rId2"/>
          <a:stretch>
            <a:fillRect/>
          </a:stretch>
        </p:blipFill>
        <p:spPr>
          <a:xfrm>
            <a:off x="351305" y="875449"/>
            <a:ext cx="4130721" cy="5342979"/>
          </a:xfrm>
          <a:prstGeom prst="rect">
            <a:avLst/>
          </a:prstGeom>
          <a:ln>
            <a:noFill/>
          </a:ln>
          <a:effectLst>
            <a:outerShdw blurRad="190500" algn="tl" rotWithShape="0">
              <a:srgbClr val="000000">
                <a:alpha val="70000"/>
              </a:srgbClr>
            </a:outerShdw>
          </a:effectLst>
        </p:spPr>
      </p:pic>
      <p:sp>
        <p:nvSpPr>
          <p:cNvPr id="2" name="object 2"/>
          <p:cNvSpPr/>
          <p:nvPr/>
        </p:nvSpPr>
        <p:spPr>
          <a:xfrm>
            <a:off x="1550669" y="863346"/>
            <a:ext cx="10318750" cy="0"/>
          </a:xfrm>
          <a:custGeom>
            <a:avLst/>
            <a:gdLst/>
            <a:ahLst/>
            <a:cxnLst/>
            <a:rect l="l" t="t" r="r" b="b"/>
            <a:pathLst>
              <a:path w="10318750">
                <a:moveTo>
                  <a:pt x="0" y="0"/>
                </a:moveTo>
                <a:lnTo>
                  <a:pt x="10318623" y="0"/>
                </a:lnTo>
              </a:path>
            </a:pathLst>
          </a:custGeom>
          <a:ln w="28575">
            <a:solidFill>
              <a:srgbClr val="A1A1A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 name="object 3"/>
          <p:cNvSpPr/>
          <p:nvPr/>
        </p:nvSpPr>
        <p:spPr>
          <a:xfrm>
            <a:off x="11163300" y="6187440"/>
            <a:ext cx="706120" cy="670560"/>
          </a:xfrm>
          <a:custGeom>
            <a:avLst/>
            <a:gdLst/>
            <a:ahLst/>
            <a:cxnLst/>
            <a:rect l="l" t="t" r="r" b="b"/>
            <a:pathLst>
              <a:path w="706120" h="670559">
                <a:moveTo>
                  <a:pt x="0" y="670560"/>
                </a:moveTo>
                <a:lnTo>
                  <a:pt x="705611" y="670560"/>
                </a:lnTo>
                <a:lnTo>
                  <a:pt x="705611" y="0"/>
                </a:lnTo>
                <a:lnTo>
                  <a:pt x="0" y="0"/>
                </a:lnTo>
                <a:lnTo>
                  <a:pt x="0" y="67056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nvGrpSpPr>
          <p:cNvPr id="4" name="object 4"/>
          <p:cNvGrpSpPr/>
          <p:nvPr/>
        </p:nvGrpSpPr>
        <p:grpSpPr>
          <a:xfrm>
            <a:off x="318515" y="0"/>
            <a:ext cx="1049020" cy="873760"/>
            <a:chOff x="318515" y="0"/>
            <a:chExt cx="1049020" cy="873760"/>
          </a:xfrm>
        </p:grpSpPr>
        <p:sp>
          <p:nvSpPr>
            <p:cNvPr id="5" name="object 5"/>
            <p:cNvSpPr/>
            <p:nvPr/>
          </p:nvSpPr>
          <p:spPr>
            <a:xfrm>
              <a:off x="318515" y="0"/>
              <a:ext cx="1049020" cy="873760"/>
            </a:xfrm>
            <a:custGeom>
              <a:avLst/>
              <a:gdLst/>
              <a:ahLst/>
              <a:cxnLst/>
              <a:rect l="l" t="t" r="r" b="b"/>
              <a:pathLst>
                <a:path w="1049020" h="873760">
                  <a:moveTo>
                    <a:pt x="1048512" y="0"/>
                  </a:moveTo>
                  <a:lnTo>
                    <a:pt x="0" y="0"/>
                  </a:lnTo>
                  <a:lnTo>
                    <a:pt x="0" y="873251"/>
                  </a:lnTo>
                  <a:lnTo>
                    <a:pt x="1048512" y="873251"/>
                  </a:lnTo>
                  <a:lnTo>
                    <a:pt x="1048512"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sp>
          <p:nvSpPr>
            <p:cNvPr id="6" name="object 6"/>
            <p:cNvSpPr/>
            <p:nvPr/>
          </p:nvSpPr>
          <p:spPr>
            <a:xfrm>
              <a:off x="318515" y="0"/>
              <a:ext cx="1049020" cy="873760"/>
            </a:xfrm>
            <a:custGeom>
              <a:avLst/>
              <a:gdLst/>
              <a:ahLst/>
              <a:cxnLst/>
              <a:rect l="l" t="t" r="r" b="b"/>
              <a:pathLst>
                <a:path w="1049020" h="873760">
                  <a:moveTo>
                    <a:pt x="0" y="873251"/>
                  </a:moveTo>
                  <a:lnTo>
                    <a:pt x="1048512" y="873251"/>
                  </a:lnTo>
                  <a:lnTo>
                    <a:pt x="1048512" y="0"/>
                  </a:lnTo>
                  <a:lnTo>
                    <a:pt x="0" y="0"/>
                  </a:lnTo>
                  <a:lnTo>
                    <a:pt x="0" y="873251"/>
                  </a:lnTo>
                  <a:close/>
                </a:path>
              </a:pathLst>
            </a:custGeom>
            <a:ln w="12700">
              <a:solidFill>
                <a:srgbClr val="006C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grpSp>
      <p:grpSp>
        <p:nvGrpSpPr>
          <p:cNvPr id="7" name="object 7"/>
          <p:cNvGrpSpPr/>
          <p:nvPr/>
        </p:nvGrpSpPr>
        <p:grpSpPr>
          <a:xfrm>
            <a:off x="318515" y="6120384"/>
            <a:ext cx="10845165" cy="737870"/>
            <a:chOff x="318515" y="6120384"/>
            <a:chExt cx="10845165" cy="737870"/>
          </a:xfrm>
        </p:grpSpPr>
        <p:sp>
          <p:nvSpPr>
            <p:cNvPr id="8" name="object 8"/>
            <p:cNvSpPr/>
            <p:nvPr/>
          </p:nvSpPr>
          <p:spPr>
            <a:xfrm>
              <a:off x="318515" y="6187440"/>
              <a:ext cx="10845165" cy="670560"/>
            </a:xfrm>
            <a:custGeom>
              <a:avLst/>
              <a:gdLst/>
              <a:ahLst/>
              <a:cxnLst/>
              <a:rect l="l" t="t" r="r" b="b"/>
              <a:pathLst>
                <a:path w="10845165" h="670559">
                  <a:moveTo>
                    <a:pt x="10844784" y="0"/>
                  </a:moveTo>
                  <a:lnTo>
                    <a:pt x="0" y="0"/>
                  </a:lnTo>
                  <a:lnTo>
                    <a:pt x="0" y="670560"/>
                  </a:lnTo>
                  <a:lnTo>
                    <a:pt x="10844784" y="670560"/>
                  </a:lnTo>
                  <a:lnTo>
                    <a:pt x="10844784"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9" name="object 9"/>
            <p:cNvPicPr/>
            <p:nvPr/>
          </p:nvPicPr>
          <p:blipFill>
            <a:blip r:embed="rId3" cstate="print"/>
            <a:stretch>
              <a:fillRect/>
            </a:stretch>
          </p:blipFill>
          <p:spPr>
            <a:xfrm>
              <a:off x="2663951" y="6418326"/>
              <a:ext cx="213360" cy="240029"/>
            </a:xfrm>
            <a:prstGeom prst="rect">
              <a:avLst/>
            </a:prstGeom>
          </p:spPr>
        </p:pic>
        <p:pic>
          <p:nvPicPr>
            <p:cNvPr id="10" name="object 10"/>
            <p:cNvPicPr/>
            <p:nvPr/>
          </p:nvPicPr>
          <p:blipFill>
            <a:blip r:embed="rId4" cstate="print"/>
            <a:stretch>
              <a:fillRect/>
            </a:stretch>
          </p:blipFill>
          <p:spPr>
            <a:xfrm>
              <a:off x="3019043" y="6464183"/>
              <a:ext cx="118004" cy="178932"/>
            </a:xfrm>
            <a:prstGeom prst="rect">
              <a:avLst/>
            </a:prstGeom>
          </p:spPr>
        </p:pic>
        <p:pic>
          <p:nvPicPr>
            <p:cNvPr id="11" name="object 11"/>
            <p:cNvPicPr/>
            <p:nvPr/>
          </p:nvPicPr>
          <p:blipFill>
            <a:blip r:embed="rId5" cstate="print"/>
            <a:stretch>
              <a:fillRect/>
            </a:stretch>
          </p:blipFill>
          <p:spPr>
            <a:xfrm>
              <a:off x="2055876" y="6402324"/>
              <a:ext cx="214344" cy="270075"/>
            </a:xfrm>
            <a:prstGeom prst="rect">
              <a:avLst/>
            </a:prstGeom>
          </p:spPr>
        </p:pic>
        <p:pic>
          <p:nvPicPr>
            <p:cNvPr id="12" name="object 12"/>
            <p:cNvPicPr/>
            <p:nvPr/>
          </p:nvPicPr>
          <p:blipFill>
            <a:blip r:embed="rId6" cstate="print"/>
            <a:stretch>
              <a:fillRect/>
            </a:stretch>
          </p:blipFill>
          <p:spPr>
            <a:xfrm>
              <a:off x="2396690" y="6463284"/>
              <a:ext cx="125196" cy="149351"/>
            </a:xfrm>
            <a:prstGeom prst="rect">
              <a:avLst/>
            </a:prstGeom>
          </p:spPr>
        </p:pic>
        <p:pic>
          <p:nvPicPr>
            <p:cNvPr id="13" name="object 13"/>
            <p:cNvPicPr/>
            <p:nvPr/>
          </p:nvPicPr>
          <p:blipFill>
            <a:blip r:embed="rId7" cstate="print"/>
            <a:stretch>
              <a:fillRect/>
            </a:stretch>
          </p:blipFill>
          <p:spPr>
            <a:xfrm>
              <a:off x="1173479" y="6432804"/>
              <a:ext cx="190531" cy="204215"/>
            </a:xfrm>
            <a:prstGeom prst="rect">
              <a:avLst/>
            </a:prstGeom>
          </p:spPr>
        </p:pic>
        <p:sp>
          <p:nvSpPr>
            <p:cNvPr id="14" name="object 14"/>
            <p:cNvSpPr/>
            <p:nvPr/>
          </p:nvSpPr>
          <p:spPr>
            <a:xfrm>
              <a:off x="598932" y="6399784"/>
              <a:ext cx="219710" cy="276860"/>
            </a:xfrm>
            <a:custGeom>
              <a:avLst/>
              <a:gdLst/>
              <a:ahLst/>
              <a:cxnLst/>
              <a:rect l="l" t="t" r="r" b="b"/>
              <a:pathLst>
                <a:path w="219709" h="276859">
                  <a:moveTo>
                    <a:pt x="86868" y="213918"/>
                  </a:moveTo>
                  <a:lnTo>
                    <a:pt x="85153" y="208813"/>
                  </a:lnTo>
                  <a:lnTo>
                    <a:pt x="74866" y="203708"/>
                  </a:lnTo>
                  <a:lnTo>
                    <a:pt x="67144" y="234124"/>
                  </a:lnTo>
                  <a:lnTo>
                    <a:pt x="59436" y="263245"/>
                  </a:lnTo>
                  <a:lnTo>
                    <a:pt x="59436" y="266649"/>
                  </a:lnTo>
                  <a:lnTo>
                    <a:pt x="62865" y="270052"/>
                  </a:lnTo>
                  <a:lnTo>
                    <a:pt x="69723" y="273456"/>
                  </a:lnTo>
                  <a:lnTo>
                    <a:pt x="74866" y="276860"/>
                  </a:lnTo>
                  <a:lnTo>
                    <a:pt x="79362" y="249008"/>
                  </a:lnTo>
                  <a:lnTo>
                    <a:pt x="81851" y="235470"/>
                  </a:lnTo>
                  <a:lnTo>
                    <a:pt x="85153" y="222415"/>
                  </a:lnTo>
                  <a:lnTo>
                    <a:pt x="86868" y="213918"/>
                  </a:lnTo>
                  <a:close/>
                </a:path>
                <a:path w="219709" h="276859">
                  <a:moveTo>
                    <a:pt x="219456" y="194310"/>
                  </a:moveTo>
                  <a:lnTo>
                    <a:pt x="212598" y="190500"/>
                  </a:lnTo>
                  <a:lnTo>
                    <a:pt x="202311" y="187960"/>
                  </a:lnTo>
                  <a:lnTo>
                    <a:pt x="195453" y="185420"/>
                  </a:lnTo>
                  <a:lnTo>
                    <a:pt x="170802" y="187960"/>
                  </a:lnTo>
                  <a:lnTo>
                    <a:pt x="159042" y="191770"/>
                  </a:lnTo>
                  <a:lnTo>
                    <a:pt x="147447" y="198120"/>
                  </a:lnTo>
                  <a:lnTo>
                    <a:pt x="145732" y="199390"/>
                  </a:lnTo>
                  <a:lnTo>
                    <a:pt x="140589" y="199390"/>
                  </a:lnTo>
                  <a:lnTo>
                    <a:pt x="141097" y="191770"/>
                  </a:lnTo>
                  <a:lnTo>
                    <a:pt x="144653" y="185420"/>
                  </a:lnTo>
                  <a:lnTo>
                    <a:pt x="146113" y="184150"/>
                  </a:lnTo>
                  <a:lnTo>
                    <a:pt x="150469" y="180340"/>
                  </a:lnTo>
                  <a:lnTo>
                    <a:pt x="157734" y="176530"/>
                  </a:lnTo>
                  <a:lnTo>
                    <a:pt x="164592" y="176530"/>
                  </a:lnTo>
                  <a:lnTo>
                    <a:pt x="171450" y="175260"/>
                  </a:lnTo>
                  <a:lnTo>
                    <a:pt x="183451" y="175260"/>
                  </a:lnTo>
                  <a:lnTo>
                    <a:pt x="188595" y="173990"/>
                  </a:lnTo>
                  <a:lnTo>
                    <a:pt x="190766" y="165100"/>
                  </a:lnTo>
                  <a:lnTo>
                    <a:pt x="191706" y="161290"/>
                  </a:lnTo>
                  <a:lnTo>
                    <a:pt x="192024" y="160020"/>
                  </a:lnTo>
                  <a:lnTo>
                    <a:pt x="189445" y="156210"/>
                  </a:lnTo>
                  <a:lnTo>
                    <a:pt x="188595" y="154940"/>
                  </a:lnTo>
                  <a:lnTo>
                    <a:pt x="186309" y="153670"/>
                  </a:lnTo>
                  <a:lnTo>
                    <a:pt x="181737" y="151130"/>
                  </a:lnTo>
                  <a:lnTo>
                    <a:pt x="180022" y="149860"/>
                  </a:lnTo>
                  <a:lnTo>
                    <a:pt x="176593" y="149860"/>
                  </a:lnTo>
                  <a:lnTo>
                    <a:pt x="173164" y="148590"/>
                  </a:lnTo>
                  <a:lnTo>
                    <a:pt x="176593" y="144780"/>
                  </a:lnTo>
                  <a:lnTo>
                    <a:pt x="178308" y="144780"/>
                  </a:lnTo>
                  <a:lnTo>
                    <a:pt x="186880" y="140970"/>
                  </a:lnTo>
                  <a:lnTo>
                    <a:pt x="190309" y="134620"/>
                  </a:lnTo>
                  <a:lnTo>
                    <a:pt x="188595" y="125730"/>
                  </a:lnTo>
                  <a:lnTo>
                    <a:pt x="188595" y="120650"/>
                  </a:lnTo>
                  <a:lnTo>
                    <a:pt x="188595" y="118110"/>
                  </a:lnTo>
                  <a:lnTo>
                    <a:pt x="181737" y="114300"/>
                  </a:lnTo>
                  <a:lnTo>
                    <a:pt x="174879" y="113030"/>
                  </a:lnTo>
                  <a:lnTo>
                    <a:pt x="166306" y="110502"/>
                  </a:lnTo>
                  <a:lnTo>
                    <a:pt x="166306" y="124460"/>
                  </a:lnTo>
                  <a:lnTo>
                    <a:pt x="162877" y="129540"/>
                  </a:lnTo>
                  <a:lnTo>
                    <a:pt x="138874" y="153670"/>
                  </a:lnTo>
                  <a:lnTo>
                    <a:pt x="137160" y="153670"/>
                  </a:lnTo>
                  <a:lnTo>
                    <a:pt x="137160" y="151130"/>
                  </a:lnTo>
                  <a:lnTo>
                    <a:pt x="135445" y="151130"/>
                  </a:lnTo>
                  <a:lnTo>
                    <a:pt x="138874" y="140970"/>
                  </a:lnTo>
                  <a:lnTo>
                    <a:pt x="138874" y="124460"/>
                  </a:lnTo>
                  <a:lnTo>
                    <a:pt x="138874" y="120650"/>
                  </a:lnTo>
                  <a:lnTo>
                    <a:pt x="162877" y="120650"/>
                  </a:lnTo>
                  <a:lnTo>
                    <a:pt x="166306" y="124460"/>
                  </a:lnTo>
                  <a:lnTo>
                    <a:pt x="166306" y="110502"/>
                  </a:lnTo>
                  <a:lnTo>
                    <a:pt x="161988" y="109220"/>
                  </a:lnTo>
                  <a:lnTo>
                    <a:pt x="148945" y="107950"/>
                  </a:lnTo>
                  <a:lnTo>
                    <a:pt x="130327" y="109689"/>
                  </a:lnTo>
                  <a:lnTo>
                    <a:pt x="130327" y="135890"/>
                  </a:lnTo>
                  <a:lnTo>
                    <a:pt x="127939" y="146050"/>
                  </a:lnTo>
                  <a:lnTo>
                    <a:pt x="123304" y="153670"/>
                  </a:lnTo>
                  <a:lnTo>
                    <a:pt x="116586" y="156210"/>
                  </a:lnTo>
                  <a:lnTo>
                    <a:pt x="116586" y="149860"/>
                  </a:lnTo>
                  <a:lnTo>
                    <a:pt x="114871" y="143510"/>
                  </a:lnTo>
                  <a:lnTo>
                    <a:pt x="114871" y="138430"/>
                  </a:lnTo>
                  <a:lnTo>
                    <a:pt x="114871" y="133350"/>
                  </a:lnTo>
                  <a:lnTo>
                    <a:pt x="116586" y="130810"/>
                  </a:lnTo>
                  <a:lnTo>
                    <a:pt x="118300" y="130810"/>
                  </a:lnTo>
                  <a:lnTo>
                    <a:pt x="120015" y="129540"/>
                  </a:lnTo>
                  <a:lnTo>
                    <a:pt x="125158" y="125730"/>
                  </a:lnTo>
                  <a:lnTo>
                    <a:pt x="130302" y="124460"/>
                  </a:lnTo>
                  <a:lnTo>
                    <a:pt x="130327" y="135890"/>
                  </a:lnTo>
                  <a:lnTo>
                    <a:pt x="130327" y="109689"/>
                  </a:lnTo>
                  <a:lnTo>
                    <a:pt x="121729" y="110490"/>
                  </a:lnTo>
                  <a:lnTo>
                    <a:pt x="125158" y="104140"/>
                  </a:lnTo>
                  <a:lnTo>
                    <a:pt x="126873" y="99060"/>
                  </a:lnTo>
                  <a:lnTo>
                    <a:pt x="130302" y="91440"/>
                  </a:lnTo>
                  <a:lnTo>
                    <a:pt x="132016" y="86360"/>
                  </a:lnTo>
                  <a:lnTo>
                    <a:pt x="133731" y="85090"/>
                  </a:lnTo>
                  <a:lnTo>
                    <a:pt x="140589" y="85090"/>
                  </a:lnTo>
                  <a:lnTo>
                    <a:pt x="176593" y="74930"/>
                  </a:lnTo>
                  <a:lnTo>
                    <a:pt x="180022" y="74930"/>
                  </a:lnTo>
                  <a:lnTo>
                    <a:pt x="181737" y="71120"/>
                  </a:lnTo>
                  <a:lnTo>
                    <a:pt x="181737" y="69850"/>
                  </a:lnTo>
                  <a:lnTo>
                    <a:pt x="181737" y="66040"/>
                  </a:lnTo>
                  <a:lnTo>
                    <a:pt x="173164" y="59690"/>
                  </a:lnTo>
                  <a:lnTo>
                    <a:pt x="168021" y="59690"/>
                  </a:lnTo>
                  <a:lnTo>
                    <a:pt x="157886" y="63500"/>
                  </a:lnTo>
                  <a:lnTo>
                    <a:pt x="150876" y="64770"/>
                  </a:lnTo>
                  <a:lnTo>
                    <a:pt x="143852" y="67310"/>
                  </a:lnTo>
                  <a:lnTo>
                    <a:pt x="137160" y="69850"/>
                  </a:lnTo>
                  <a:lnTo>
                    <a:pt x="140347" y="55880"/>
                  </a:lnTo>
                  <a:lnTo>
                    <a:pt x="143370" y="41910"/>
                  </a:lnTo>
                  <a:lnTo>
                    <a:pt x="148005" y="30480"/>
                  </a:lnTo>
                  <a:lnTo>
                    <a:pt x="156019" y="19050"/>
                  </a:lnTo>
                  <a:lnTo>
                    <a:pt x="161163" y="15252"/>
                  </a:lnTo>
                  <a:lnTo>
                    <a:pt x="157734" y="6350"/>
                  </a:lnTo>
                  <a:lnTo>
                    <a:pt x="144018" y="0"/>
                  </a:lnTo>
                  <a:lnTo>
                    <a:pt x="144018" y="5080"/>
                  </a:lnTo>
                  <a:lnTo>
                    <a:pt x="142303" y="10160"/>
                  </a:lnTo>
                  <a:lnTo>
                    <a:pt x="137160" y="22860"/>
                  </a:lnTo>
                  <a:lnTo>
                    <a:pt x="121729" y="64770"/>
                  </a:lnTo>
                  <a:lnTo>
                    <a:pt x="120015" y="71120"/>
                  </a:lnTo>
                  <a:lnTo>
                    <a:pt x="116586" y="74930"/>
                  </a:lnTo>
                  <a:lnTo>
                    <a:pt x="109728" y="74930"/>
                  </a:lnTo>
                  <a:lnTo>
                    <a:pt x="101155" y="76200"/>
                  </a:lnTo>
                  <a:lnTo>
                    <a:pt x="94297" y="76200"/>
                  </a:lnTo>
                  <a:lnTo>
                    <a:pt x="85725" y="78740"/>
                  </a:lnTo>
                  <a:lnTo>
                    <a:pt x="84010" y="78740"/>
                  </a:lnTo>
                  <a:lnTo>
                    <a:pt x="84010" y="80010"/>
                  </a:lnTo>
                  <a:lnTo>
                    <a:pt x="87439" y="83820"/>
                  </a:lnTo>
                  <a:lnTo>
                    <a:pt x="92583" y="86360"/>
                  </a:lnTo>
                  <a:lnTo>
                    <a:pt x="96012" y="88900"/>
                  </a:lnTo>
                  <a:lnTo>
                    <a:pt x="101155" y="90170"/>
                  </a:lnTo>
                  <a:lnTo>
                    <a:pt x="113157" y="90170"/>
                  </a:lnTo>
                  <a:lnTo>
                    <a:pt x="111442" y="94932"/>
                  </a:lnTo>
                  <a:lnTo>
                    <a:pt x="111442" y="158750"/>
                  </a:lnTo>
                  <a:lnTo>
                    <a:pt x="102870" y="161290"/>
                  </a:lnTo>
                  <a:lnTo>
                    <a:pt x="99441" y="160020"/>
                  </a:lnTo>
                  <a:lnTo>
                    <a:pt x="96012" y="149860"/>
                  </a:lnTo>
                  <a:lnTo>
                    <a:pt x="92583" y="144780"/>
                  </a:lnTo>
                  <a:lnTo>
                    <a:pt x="94297" y="143510"/>
                  </a:lnTo>
                  <a:lnTo>
                    <a:pt x="108013" y="138430"/>
                  </a:lnTo>
                  <a:lnTo>
                    <a:pt x="108013" y="144780"/>
                  </a:lnTo>
                  <a:lnTo>
                    <a:pt x="111442" y="158750"/>
                  </a:lnTo>
                  <a:lnTo>
                    <a:pt x="111442" y="94932"/>
                  </a:lnTo>
                  <a:lnTo>
                    <a:pt x="110413" y="97790"/>
                  </a:lnTo>
                  <a:lnTo>
                    <a:pt x="106718" y="104140"/>
                  </a:lnTo>
                  <a:lnTo>
                    <a:pt x="104952" y="111760"/>
                  </a:lnTo>
                  <a:lnTo>
                    <a:pt x="108013" y="119380"/>
                  </a:lnTo>
                  <a:lnTo>
                    <a:pt x="92583" y="129540"/>
                  </a:lnTo>
                  <a:lnTo>
                    <a:pt x="82296" y="124460"/>
                  </a:lnTo>
                  <a:lnTo>
                    <a:pt x="87464" y="111760"/>
                  </a:lnTo>
                  <a:lnTo>
                    <a:pt x="87642" y="102870"/>
                  </a:lnTo>
                  <a:lnTo>
                    <a:pt x="83007" y="92710"/>
                  </a:lnTo>
                  <a:lnTo>
                    <a:pt x="73723" y="81280"/>
                  </a:lnTo>
                  <a:lnTo>
                    <a:pt x="72009" y="80010"/>
                  </a:lnTo>
                  <a:lnTo>
                    <a:pt x="70294" y="76200"/>
                  </a:lnTo>
                  <a:lnTo>
                    <a:pt x="66865" y="74930"/>
                  </a:lnTo>
                  <a:lnTo>
                    <a:pt x="61722" y="71120"/>
                  </a:lnTo>
                  <a:lnTo>
                    <a:pt x="61722" y="66040"/>
                  </a:lnTo>
                  <a:lnTo>
                    <a:pt x="96012" y="38100"/>
                  </a:lnTo>
                  <a:lnTo>
                    <a:pt x="96012" y="34302"/>
                  </a:lnTo>
                  <a:lnTo>
                    <a:pt x="90868" y="27952"/>
                  </a:lnTo>
                  <a:lnTo>
                    <a:pt x="86385" y="22860"/>
                  </a:lnTo>
                  <a:lnTo>
                    <a:pt x="80784" y="21602"/>
                  </a:lnTo>
                  <a:lnTo>
                    <a:pt x="74231" y="21602"/>
                  </a:lnTo>
                  <a:lnTo>
                    <a:pt x="39433" y="50800"/>
                  </a:lnTo>
                  <a:lnTo>
                    <a:pt x="33426" y="69850"/>
                  </a:lnTo>
                  <a:lnTo>
                    <a:pt x="36055" y="77470"/>
                  </a:lnTo>
                  <a:lnTo>
                    <a:pt x="42862" y="86360"/>
                  </a:lnTo>
                  <a:lnTo>
                    <a:pt x="42862" y="90170"/>
                  </a:lnTo>
                  <a:lnTo>
                    <a:pt x="46291" y="91440"/>
                  </a:lnTo>
                  <a:lnTo>
                    <a:pt x="44577" y="93980"/>
                  </a:lnTo>
                  <a:lnTo>
                    <a:pt x="41973" y="101600"/>
                  </a:lnTo>
                  <a:lnTo>
                    <a:pt x="39217" y="109220"/>
                  </a:lnTo>
                  <a:lnTo>
                    <a:pt x="36131" y="115570"/>
                  </a:lnTo>
                  <a:lnTo>
                    <a:pt x="32575" y="123190"/>
                  </a:lnTo>
                  <a:lnTo>
                    <a:pt x="17780" y="147320"/>
                  </a:lnTo>
                  <a:lnTo>
                    <a:pt x="9664" y="158750"/>
                  </a:lnTo>
                  <a:lnTo>
                    <a:pt x="1714" y="170180"/>
                  </a:lnTo>
                  <a:lnTo>
                    <a:pt x="1714" y="171450"/>
                  </a:lnTo>
                  <a:lnTo>
                    <a:pt x="0" y="173990"/>
                  </a:lnTo>
                  <a:lnTo>
                    <a:pt x="0" y="175260"/>
                  </a:lnTo>
                  <a:lnTo>
                    <a:pt x="23139" y="207010"/>
                  </a:lnTo>
                  <a:lnTo>
                    <a:pt x="28384" y="205740"/>
                  </a:lnTo>
                  <a:lnTo>
                    <a:pt x="34290" y="200660"/>
                  </a:lnTo>
                  <a:lnTo>
                    <a:pt x="31978" y="210820"/>
                  </a:lnTo>
                  <a:lnTo>
                    <a:pt x="28016" y="231140"/>
                  </a:lnTo>
                  <a:lnTo>
                    <a:pt x="25717" y="240030"/>
                  </a:lnTo>
                  <a:lnTo>
                    <a:pt x="25768" y="248920"/>
                  </a:lnTo>
                  <a:lnTo>
                    <a:pt x="28714" y="255270"/>
                  </a:lnTo>
                  <a:lnTo>
                    <a:pt x="34874" y="260350"/>
                  </a:lnTo>
                  <a:lnTo>
                    <a:pt x="44577" y="261620"/>
                  </a:lnTo>
                  <a:lnTo>
                    <a:pt x="44577" y="259080"/>
                  </a:lnTo>
                  <a:lnTo>
                    <a:pt x="46291" y="256540"/>
                  </a:lnTo>
                  <a:lnTo>
                    <a:pt x="49149" y="237490"/>
                  </a:lnTo>
                  <a:lnTo>
                    <a:pt x="52501" y="218440"/>
                  </a:lnTo>
                  <a:lnTo>
                    <a:pt x="55930" y="200660"/>
                  </a:lnTo>
                  <a:lnTo>
                    <a:pt x="60007" y="179070"/>
                  </a:lnTo>
                  <a:lnTo>
                    <a:pt x="60007" y="175260"/>
                  </a:lnTo>
                  <a:lnTo>
                    <a:pt x="58293" y="170180"/>
                  </a:lnTo>
                  <a:lnTo>
                    <a:pt x="58293" y="166370"/>
                  </a:lnTo>
                  <a:lnTo>
                    <a:pt x="56578" y="163830"/>
                  </a:lnTo>
                  <a:lnTo>
                    <a:pt x="56578" y="160020"/>
                  </a:lnTo>
                  <a:lnTo>
                    <a:pt x="58293" y="158750"/>
                  </a:lnTo>
                  <a:lnTo>
                    <a:pt x="73723" y="133350"/>
                  </a:lnTo>
                  <a:lnTo>
                    <a:pt x="77304" y="140970"/>
                  </a:lnTo>
                  <a:lnTo>
                    <a:pt x="83845" y="156210"/>
                  </a:lnTo>
                  <a:lnTo>
                    <a:pt x="87439" y="165100"/>
                  </a:lnTo>
                  <a:lnTo>
                    <a:pt x="82296" y="163830"/>
                  </a:lnTo>
                  <a:lnTo>
                    <a:pt x="65151" y="163830"/>
                  </a:lnTo>
                  <a:lnTo>
                    <a:pt x="65151" y="165100"/>
                  </a:lnTo>
                  <a:lnTo>
                    <a:pt x="63436" y="173990"/>
                  </a:lnTo>
                  <a:lnTo>
                    <a:pt x="63436" y="182880"/>
                  </a:lnTo>
                  <a:lnTo>
                    <a:pt x="70294" y="189230"/>
                  </a:lnTo>
                  <a:lnTo>
                    <a:pt x="75438" y="195580"/>
                  </a:lnTo>
                  <a:lnTo>
                    <a:pt x="89154" y="193040"/>
                  </a:lnTo>
                  <a:lnTo>
                    <a:pt x="94297" y="190500"/>
                  </a:lnTo>
                  <a:lnTo>
                    <a:pt x="101155" y="189230"/>
                  </a:lnTo>
                  <a:lnTo>
                    <a:pt x="111442" y="185420"/>
                  </a:lnTo>
                  <a:lnTo>
                    <a:pt x="116586" y="185420"/>
                  </a:lnTo>
                  <a:lnTo>
                    <a:pt x="121729" y="184150"/>
                  </a:lnTo>
                  <a:lnTo>
                    <a:pt x="121691" y="190500"/>
                  </a:lnTo>
                  <a:lnTo>
                    <a:pt x="121373" y="201930"/>
                  </a:lnTo>
                  <a:lnTo>
                    <a:pt x="124079" y="210820"/>
                  </a:lnTo>
                  <a:lnTo>
                    <a:pt x="131610" y="214630"/>
                  </a:lnTo>
                  <a:lnTo>
                    <a:pt x="145732" y="215900"/>
                  </a:lnTo>
                  <a:lnTo>
                    <a:pt x="147447" y="215900"/>
                  </a:lnTo>
                  <a:lnTo>
                    <a:pt x="150876" y="218440"/>
                  </a:lnTo>
                  <a:lnTo>
                    <a:pt x="161163" y="238760"/>
                  </a:lnTo>
                  <a:lnTo>
                    <a:pt x="157734" y="238760"/>
                  </a:lnTo>
                  <a:lnTo>
                    <a:pt x="116497" y="223520"/>
                  </a:lnTo>
                  <a:lnTo>
                    <a:pt x="102870" y="209550"/>
                  </a:lnTo>
                  <a:lnTo>
                    <a:pt x="99441" y="205740"/>
                  </a:lnTo>
                  <a:lnTo>
                    <a:pt x="90868" y="205740"/>
                  </a:lnTo>
                  <a:lnTo>
                    <a:pt x="90868" y="215900"/>
                  </a:lnTo>
                  <a:lnTo>
                    <a:pt x="94297" y="219710"/>
                  </a:lnTo>
                  <a:lnTo>
                    <a:pt x="101155" y="224790"/>
                  </a:lnTo>
                  <a:lnTo>
                    <a:pt x="106299" y="229870"/>
                  </a:lnTo>
                  <a:lnTo>
                    <a:pt x="144653" y="251460"/>
                  </a:lnTo>
                  <a:lnTo>
                    <a:pt x="180022" y="260350"/>
                  </a:lnTo>
                  <a:lnTo>
                    <a:pt x="190309" y="260350"/>
                  </a:lnTo>
                  <a:lnTo>
                    <a:pt x="190309" y="259080"/>
                  </a:lnTo>
                  <a:lnTo>
                    <a:pt x="192024" y="255270"/>
                  </a:lnTo>
                  <a:lnTo>
                    <a:pt x="192024" y="248920"/>
                  </a:lnTo>
                  <a:lnTo>
                    <a:pt x="190309" y="245110"/>
                  </a:lnTo>
                  <a:lnTo>
                    <a:pt x="185724" y="238760"/>
                  </a:lnTo>
                  <a:lnTo>
                    <a:pt x="183896" y="236220"/>
                  </a:lnTo>
                  <a:lnTo>
                    <a:pt x="177660" y="227330"/>
                  </a:lnTo>
                  <a:lnTo>
                    <a:pt x="171742" y="218440"/>
                  </a:lnTo>
                  <a:lnTo>
                    <a:pt x="166306" y="209550"/>
                  </a:lnTo>
                  <a:lnTo>
                    <a:pt x="175348" y="205740"/>
                  </a:lnTo>
                  <a:lnTo>
                    <a:pt x="184734" y="204470"/>
                  </a:lnTo>
                  <a:lnTo>
                    <a:pt x="194754" y="204470"/>
                  </a:lnTo>
                  <a:lnTo>
                    <a:pt x="205740" y="208280"/>
                  </a:lnTo>
                  <a:lnTo>
                    <a:pt x="209169" y="209550"/>
                  </a:lnTo>
                  <a:lnTo>
                    <a:pt x="214312" y="209550"/>
                  </a:lnTo>
                  <a:lnTo>
                    <a:pt x="216027" y="204470"/>
                  </a:lnTo>
                  <a:lnTo>
                    <a:pt x="219456" y="199390"/>
                  </a:lnTo>
                  <a:lnTo>
                    <a:pt x="219456" y="19431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15" name="object 15"/>
            <p:cNvPicPr/>
            <p:nvPr/>
          </p:nvPicPr>
          <p:blipFill>
            <a:blip r:embed="rId8" cstate="print"/>
            <a:stretch>
              <a:fillRect/>
            </a:stretch>
          </p:blipFill>
          <p:spPr>
            <a:xfrm>
              <a:off x="917763" y="6472428"/>
              <a:ext cx="142753" cy="126492"/>
            </a:xfrm>
            <a:prstGeom prst="rect">
              <a:avLst/>
            </a:prstGeom>
          </p:spPr>
        </p:pic>
        <p:pic>
          <p:nvPicPr>
            <p:cNvPr id="16" name="object 16"/>
            <p:cNvPicPr/>
            <p:nvPr/>
          </p:nvPicPr>
          <p:blipFill>
            <a:blip r:embed="rId9" cstate="print"/>
            <a:stretch>
              <a:fillRect/>
            </a:stretch>
          </p:blipFill>
          <p:spPr>
            <a:xfrm>
              <a:off x="1450848" y="6401547"/>
              <a:ext cx="246840" cy="244616"/>
            </a:xfrm>
            <a:prstGeom prst="rect">
              <a:avLst/>
            </a:prstGeom>
          </p:spPr>
        </p:pic>
        <p:sp>
          <p:nvSpPr>
            <p:cNvPr id="17" name="object 17"/>
            <p:cNvSpPr/>
            <p:nvPr/>
          </p:nvSpPr>
          <p:spPr>
            <a:xfrm>
              <a:off x="11149330" y="6120384"/>
              <a:ext cx="12700" cy="737870"/>
            </a:xfrm>
            <a:custGeom>
              <a:avLst/>
              <a:gdLst/>
              <a:ahLst/>
              <a:cxnLst/>
              <a:rect l="l" t="t" r="r" b="b"/>
              <a:pathLst>
                <a:path w="12700" h="737870">
                  <a:moveTo>
                    <a:pt x="12700" y="0"/>
                  </a:moveTo>
                  <a:lnTo>
                    <a:pt x="0" y="0"/>
                  </a:lnTo>
                  <a:lnTo>
                    <a:pt x="0" y="737613"/>
                  </a:lnTo>
                  <a:lnTo>
                    <a:pt x="12700" y="737613"/>
                  </a:lnTo>
                  <a:lnTo>
                    <a:pt x="1270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grpSp>
        <p:nvGrpSpPr>
          <p:cNvPr id="18" name="object 18"/>
          <p:cNvGrpSpPr/>
          <p:nvPr/>
        </p:nvGrpSpPr>
        <p:grpSpPr>
          <a:xfrm>
            <a:off x="1360677" y="0"/>
            <a:ext cx="184912" cy="1061085"/>
            <a:chOff x="1360677" y="0"/>
            <a:chExt cx="184912" cy="1061085"/>
          </a:xfrm>
        </p:grpSpPr>
        <p:sp>
          <p:nvSpPr>
            <p:cNvPr id="19" name="object 19"/>
            <p:cNvSpPr/>
            <p:nvPr/>
          </p:nvSpPr>
          <p:spPr>
            <a:xfrm>
              <a:off x="1379219" y="0"/>
              <a:ext cx="166370" cy="875030"/>
            </a:xfrm>
            <a:custGeom>
              <a:avLst/>
              <a:gdLst/>
              <a:ahLst/>
              <a:cxnLst/>
              <a:rect l="l" t="t" r="r" b="b"/>
              <a:pathLst>
                <a:path w="166369" h="875030">
                  <a:moveTo>
                    <a:pt x="166115" y="0"/>
                  </a:moveTo>
                  <a:lnTo>
                    <a:pt x="0" y="0"/>
                  </a:lnTo>
                  <a:lnTo>
                    <a:pt x="0" y="874776"/>
                  </a:lnTo>
                  <a:lnTo>
                    <a:pt x="166115" y="874776"/>
                  </a:lnTo>
                  <a:lnTo>
                    <a:pt x="166115" y="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 name="object 20"/>
            <p:cNvSpPr/>
            <p:nvPr/>
          </p:nvSpPr>
          <p:spPr>
            <a:xfrm>
              <a:off x="1379219" y="0"/>
              <a:ext cx="166370" cy="875030"/>
            </a:xfrm>
            <a:custGeom>
              <a:avLst/>
              <a:gdLst/>
              <a:ahLst/>
              <a:cxnLst/>
              <a:rect l="l" t="t" r="r" b="b"/>
              <a:pathLst>
                <a:path w="166369" h="875030">
                  <a:moveTo>
                    <a:pt x="0" y="874776"/>
                  </a:moveTo>
                  <a:lnTo>
                    <a:pt x="166115" y="874776"/>
                  </a:lnTo>
                  <a:lnTo>
                    <a:pt x="166115" y="0"/>
                  </a:lnTo>
                  <a:lnTo>
                    <a:pt x="0" y="0"/>
                  </a:lnTo>
                  <a:lnTo>
                    <a:pt x="0" y="874776"/>
                  </a:lnTo>
                  <a:close/>
                </a:path>
              </a:pathLst>
            </a:custGeom>
            <a:ln w="12700">
              <a:solidFill>
                <a:srgbClr val="A03E0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 name="object 21"/>
            <p:cNvSpPr/>
            <p:nvPr/>
          </p:nvSpPr>
          <p:spPr>
            <a:xfrm>
              <a:off x="1360677" y="0"/>
              <a:ext cx="12700" cy="1061085"/>
            </a:xfrm>
            <a:custGeom>
              <a:avLst/>
              <a:gdLst/>
              <a:ahLst/>
              <a:cxnLst/>
              <a:rect l="l" t="t" r="r" b="b"/>
              <a:pathLst>
                <a:path w="12700" h="1061085">
                  <a:moveTo>
                    <a:pt x="0" y="1061085"/>
                  </a:moveTo>
                  <a:lnTo>
                    <a:pt x="12700" y="1061085"/>
                  </a:lnTo>
                  <a:lnTo>
                    <a:pt x="12700" y="0"/>
                  </a:lnTo>
                  <a:lnTo>
                    <a:pt x="0" y="0"/>
                  </a:lnTo>
                  <a:lnTo>
                    <a:pt x="0" y="106108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pic>
        <p:nvPicPr>
          <p:cNvPr id="22" name="object 22"/>
          <p:cNvPicPr/>
          <p:nvPr/>
        </p:nvPicPr>
        <p:blipFill>
          <a:blip r:embed="rId10" cstate="print"/>
          <a:stretch>
            <a:fillRect/>
          </a:stretch>
        </p:blipFill>
        <p:spPr>
          <a:xfrm>
            <a:off x="9837419" y="347472"/>
            <a:ext cx="1969007" cy="432815"/>
          </a:xfrm>
          <a:prstGeom prst="rect">
            <a:avLst/>
          </a:prstGeom>
        </p:spPr>
      </p:pic>
      <p:sp>
        <p:nvSpPr>
          <p:cNvPr id="27" name="object 27"/>
          <p:cNvSpPr txBox="1">
            <a:spLocks noGrp="1"/>
          </p:cNvSpPr>
          <p:nvPr>
            <p:ph type="sldNum" sz="quarter" idx="7"/>
          </p:nvPr>
        </p:nvSpPr>
        <p:spPr>
          <a:xfrm>
            <a:off x="11352530" y="6370208"/>
            <a:ext cx="314325" cy="270587"/>
          </a:xfrm>
          <a:prstGeom prst="rect">
            <a:avLst/>
          </a:prstGeom>
        </p:spPr>
        <p:txBody>
          <a:bodyPr vert="horz" wrap="square" lIns="0" tIns="24130" rIns="0" bIns="0" rtlCol="0">
            <a:spAutoFit/>
          </a:bodyPr>
          <a:lstStyle/>
          <a:p>
            <a:pPr marL="38100" marR="0" lvl="0" indent="0" algn="l" defTabSz="914400" rtl="0" eaLnBrk="1" fontAlgn="auto" latinLnBrk="0" hangingPunct="1">
              <a:lnSpc>
                <a:spcPct val="100000"/>
              </a:lnSpc>
              <a:spcBef>
                <a:spcPts val="190"/>
              </a:spcBef>
              <a:spcAft>
                <a:spcPts val="0"/>
              </a:spcAft>
              <a:buClrTx/>
              <a:buSzTx/>
              <a:buFontTx/>
              <a:buNone/>
              <a:tabLst/>
              <a:defRPr/>
            </a:pPr>
            <a:fld id="{81D60167-4931-47E6-BA6A-407CBD079E47}" type="slidenum">
              <a:rPr kumimoji="0" lang="en-US" altLang="zh-CN" sz="1600" b="0" i="0" u="none" strike="noStrike" kern="1200" cap="none" spc="-5" normalizeH="0" baseline="0" noProof="0" dirty="0">
                <a:ln>
                  <a:noFill/>
                </a:ln>
                <a:solidFill>
                  <a:srgbClr val="F1F1F1"/>
                </a:solidFill>
                <a:effectLst/>
                <a:uLnTx/>
                <a:uFillTx/>
                <a:ea typeface="+mn-ea"/>
              </a:rPr>
              <a:pPr marL="38100" marR="0" lvl="0" indent="0" algn="l" defTabSz="914400" rtl="0" eaLnBrk="1" fontAlgn="auto" latinLnBrk="0" hangingPunct="1">
                <a:lnSpc>
                  <a:spcPct val="100000"/>
                </a:lnSpc>
                <a:spcBef>
                  <a:spcPts val="190"/>
                </a:spcBef>
                <a:spcAft>
                  <a:spcPts val="0"/>
                </a:spcAft>
                <a:buClrTx/>
                <a:buSzTx/>
                <a:buFontTx/>
                <a:buNone/>
                <a:tabLst/>
                <a:defRPr/>
              </a:pPr>
              <a:t>37</a:t>
            </a:fld>
            <a:endParaRPr kumimoji="0" lang="zh-CN" altLang="en-US" sz="1600" b="0" i="0" u="none" strike="noStrike" kern="1200" cap="none" spc="-5" normalizeH="0" baseline="0" noProof="0">
              <a:ln>
                <a:noFill/>
              </a:ln>
              <a:solidFill>
                <a:srgbClr val="F1F1F1"/>
              </a:solidFill>
              <a:effectLst/>
              <a:uLnTx/>
              <a:uFillTx/>
              <a:ea typeface="+mn-ea"/>
            </a:endParaRPr>
          </a:p>
        </p:txBody>
      </p:sp>
      <p:cxnSp>
        <p:nvCxnSpPr>
          <p:cNvPr id="37" name="直接连接符 36">
            <a:extLst>
              <a:ext uri="{FF2B5EF4-FFF2-40B4-BE49-F238E27FC236}">
                <a16:creationId xmlns:a16="http://schemas.microsoft.com/office/drawing/2014/main" id="{397D28C6-F3B1-4057-A403-5D8579FB4EBB}"/>
              </a:ext>
            </a:extLst>
          </p:cNvPr>
          <p:cNvCxnSpPr>
            <a:cxnSpLocks/>
          </p:cNvCxnSpPr>
          <p:nvPr/>
        </p:nvCxnSpPr>
        <p:spPr>
          <a:xfrm flipH="1">
            <a:off x="1528730" y="883665"/>
            <a:ext cx="6858" cy="5313680"/>
          </a:xfrm>
          <a:prstGeom prst="line">
            <a:avLst/>
          </a:prstGeom>
          <a:ln>
            <a:solidFill>
              <a:srgbClr val="006C39"/>
            </a:solidFill>
          </a:ln>
        </p:spPr>
        <p:style>
          <a:lnRef idx="3">
            <a:schemeClr val="accent3"/>
          </a:lnRef>
          <a:fillRef idx="0">
            <a:schemeClr val="accent3"/>
          </a:fillRef>
          <a:effectRef idx="2">
            <a:schemeClr val="accent3"/>
          </a:effectRef>
          <a:fontRef idx="minor">
            <a:schemeClr val="tx1"/>
          </a:fontRef>
        </p:style>
      </p:cxnSp>
      <p:sp>
        <p:nvSpPr>
          <p:cNvPr id="52" name="文本框 51">
            <a:extLst>
              <a:ext uri="{FF2B5EF4-FFF2-40B4-BE49-F238E27FC236}">
                <a16:creationId xmlns:a16="http://schemas.microsoft.com/office/drawing/2014/main" id="{4F3CE774-1F7B-421B-AC19-474E43B904A1}"/>
              </a:ext>
            </a:extLst>
          </p:cNvPr>
          <p:cNvSpPr txBox="1"/>
          <p:nvPr/>
        </p:nvSpPr>
        <p:spPr>
          <a:xfrm>
            <a:off x="595054" y="2149443"/>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2014</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57" name="文本框 56">
            <a:extLst>
              <a:ext uri="{FF2B5EF4-FFF2-40B4-BE49-F238E27FC236}">
                <a16:creationId xmlns:a16="http://schemas.microsoft.com/office/drawing/2014/main" id="{95048417-EE04-4656-B2A7-983D292A35EC}"/>
              </a:ext>
            </a:extLst>
          </p:cNvPr>
          <p:cNvSpPr txBox="1"/>
          <p:nvPr/>
        </p:nvSpPr>
        <p:spPr>
          <a:xfrm>
            <a:off x="2262884" y="2782669"/>
            <a:ext cx="206608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Encoder </a:t>
            </a:r>
          </a:p>
        </p:txBody>
      </p:sp>
      <p:sp>
        <p:nvSpPr>
          <p:cNvPr id="61" name="文本框 60">
            <a:extLst>
              <a:ext uri="{FF2B5EF4-FFF2-40B4-BE49-F238E27FC236}">
                <a16:creationId xmlns:a16="http://schemas.microsoft.com/office/drawing/2014/main" id="{7385408F-1B2F-49DE-B1A5-73B505E9DACF}"/>
              </a:ext>
            </a:extLst>
          </p:cNvPr>
          <p:cNvSpPr txBox="1"/>
          <p:nvPr/>
        </p:nvSpPr>
        <p:spPr>
          <a:xfrm>
            <a:off x="604434" y="4538798"/>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2015</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62" name="图片 61">
            <a:extLst>
              <a:ext uri="{FF2B5EF4-FFF2-40B4-BE49-F238E27FC236}">
                <a16:creationId xmlns:a16="http://schemas.microsoft.com/office/drawing/2014/main" id="{2C4139AE-E6FF-4764-A7B1-F7A60E0D5C34}"/>
              </a:ext>
            </a:extLst>
          </p:cNvPr>
          <p:cNvPicPr>
            <a:picLocks noChangeAspect="1"/>
          </p:cNvPicPr>
          <p:nvPr/>
        </p:nvPicPr>
        <p:blipFill>
          <a:blip r:embed="rId11"/>
          <a:stretch>
            <a:fillRect/>
          </a:stretch>
        </p:blipFill>
        <p:spPr>
          <a:xfrm rot="5400000">
            <a:off x="1758085" y="3290472"/>
            <a:ext cx="121931" cy="713294"/>
          </a:xfrm>
          <a:prstGeom prst="rect">
            <a:avLst/>
          </a:prstGeom>
        </p:spPr>
      </p:pic>
      <p:sp>
        <p:nvSpPr>
          <p:cNvPr id="41" name="文本框 40">
            <a:extLst>
              <a:ext uri="{FF2B5EF4-FFF2-40B4-BE49-F238E27FC236}">
                <a16:creationId xmlns:a16="http://schemas.microsoft.com/office/drawing/2014/main" id="{AEC5FDF6-50E3-4BF8-A986-4CFD590A7DF8}"/>
              </a:ext>
            </a:extLst>
          </p:cNvPr>
          <p:cNvSpPr txBox="1"/>
          <p:nvPr/>
        </p:nvSpPr>
        <p:spPr>
          <a:xfrm>
            <a:off x="2262884" y="3518055"/>
            <a:ext cx="206608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Decoder </a:t>
            </a:r>
          </a:p>
        </p:txBody>
      </p:sp>
      <p:sp>
        <p:nvSpPr>
          <p:cNvPr id="42" name="文本框 41">
            <a:extLst>
              <a:ext uri="{FF2B5EF4-FFF2-40B4-BE49-F238E27FC236}">
                <a16:creationId xmlns:a16="http://schemas.microsoft.com/office/drawing/2014/main" id="{4A7A9C68-F61D-4CF9-9A7F-B599AE5F2173}"/>
              </a:ext>
            </a:extLst>
          </p:cNvPr>
          <p:cNvSpPr txBox="1"/>
          <p:nvPr/>
        </p:nvSpPr>
        <p:spPr>
          <a:xfrm>
            <a:off x="2270220" y="4304449"/>
            <a:ext cx="153603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改善</a:t>
            </a:r>
            <a:r>
              <a:rPr kumimoji="0" lang="en-US" altLang="zh-CN" sz="32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 </a:t>
            </a:r>
          </a:p>
        </p:txBody>
      </p:sp>
      <p:sp>
        <p:nvSpPr>
          <p:cNvPr id="50" name="文本框 49">
            <a:extLst>
              <a:ext uri="{FF2B5EF4-FFF2-40B4-BE49-F238E27FC236}">
                <a16:creationId xmlns:a16="http://schemas.microsoft.com/office/drawing/2014/main" id="{99F1FBBA-9522-4ED3-9E9F-8A139F72EEAD}"/>
              </a:ext>
            </a:extLst>
          </p:cNvPr>
          <p:cNvSpPr txBox="1"/>
          <p:nvPr/>
        </p:nvSpPr>
        <p:spPr>
          <a:xfrm>
            <a:off x="4978368" y="5561323"/>
            <a:ext cx="684235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[1]:Guiding the Long-Short Term Memory Model for Image Caption Generation</a:t>
            </a:r>
            <a:endParaRPr kumimoji="0" lang="zh-CN" altLang="en-US" sz="14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endParaRPr>
          </a:p>
        </p:txBody>
      </p:sp>
      <p:pic>
        <p:nvPicPr>
          <p:cNvPr id="36" name="图片 35">
            <a:extLst>
              <a:ext uri="{FF2B5EF4-FFF2-40B4-BE49-F238E27FC236}">
                <a16:creationId xmlns:a16="http://schemas.microsoft.com/office/drawing/2014/main" id="{C392ADF3-5CC6-41B5-9625-BBB9F79CE291}"/>
              </a:ext>
            </a:extLst>
          </p:cNvPr>
          <p:cNvPicPr>
            <a:picLocks noChangeAspect="1"/>
          </p:cNvPicPr>
          <p:nvPr/>
        </p:nvPicPr>
        <p:blipFill>
          <a:blip r:embed="rId12"/>
          <a:stretch>
            <a:fillRect/>
          </a:stretch>
        </p:blipFill>
        <p:spPr>
          <a:xfrm>
            <a:off x="4775314" y="1818616"/>
            <a:ext cx="3652760" cy="3150644"/>
          </a:xfrm>
          <a:prstGeom prst="rect">
            <a:avLst/>
          </a:prstGeom>
        </p:spPr>
      </p:pic>
      <p:pic>
        <p:nvPicPr>
          <p:cNvPr id="25" name="图片 24">
            <a:extLst>
              <a:ext uri="{FF2B5EF4-FFF2-40B4-BE49-F238E27FC236}">
                <a16:creationId xmlns:a16="http://schemas.microsoft.com/office/drawing/2014/main" id="{979A3D9B-E3D4-4CC3-86F9-C0E4E6178E42}"/>
              </a:ext>
            </a:extLst>
          </p:cNvPr>
          <p:cNvPicPr>
            <a:picLocks noChangeAspect="1"/>
          </p:cNvPicPr>
          <p:nvPr/>
        </p:nvPicPr>
        <p:blipFill>
          <a:blip r:embed="rId13"/>
          <a:stretch>
            <a:fillRect/>
          </a:stretch>
        </p:blipFill>
        <p:spPr>
          <a:xfrm>
            <a:off x="9449460" y="1154485"/>
            <a:ext cx="1513157" cy="3891529"/>
          </a:xfrm>
          <a:prstGeom prst="rect">
            <a:avLst/>
          </a:prstGeom>
        </p:spPr>
      </p:pic>
      <p:sp>
        <p:nvSpPr>
          <p:cNvPr id="38" name="文本框 37">
            <a:extLst>
              <a:ext uri="{FF2B5EF4-FFF2-40B4-BE49-F238E27FC236}">
                <a16:creationId xmlns:a16="http://schemas.microsoft.com/office/drawing/2014/main" id="{4F7B42A9-A0C3-440F-831E-5125CE1A186D}"/>
              </a:ext>
            </a:extLst>
          </p:cNvPr>
          <p:cNvSpPr txBox="1"/>
          <p:nvPr/>
        </p:nvSpPr>
        <p:spPr>
          <a:xfrm>
            <a:off x="4994275" y="5755079"/>
            <a:ext cx="332741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[2]:Convolutional image captioning</a:t>
            </a:r>
            <a:endParaRPr kumimoji="0" lang="zh-CN" altLang="en-US" sz="14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endParaRPr>
          </a:p>
        </p:txBody>
      </p:sp>
      <p:sp>
        <p:nvSpPr>
          <p:cNvPr id="39" name="文本框 38">
            <a:extLst>
              <a:ext uri="{FF2B5EF4-FFF2-40B4-BE49-F238E27FC236}">
                <a16:creationId xmlns:a16="http://schemas.microsoft.com/office/drawing/2014/main" id="{E3DF64A1-44F0-451B-8F0F-5DCF0090F73B}"/>
              </a:ext>
            </a:extLst>
          </p:cNvPr>
          <p:cNvSpPr txBox="1"/>
          <p:nvPr/>
        </p:nvSpPr>
        <p:spPr>
          <a:xfrm>
            <a:off x="4992625" y="5936156"/>
            <a:ext cx="553607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[3]:CNN+ CNN: Convolutional Decoders for Image Captioning</a:t>
            </a:r>
            <a:endParaRPr kumimoji="0" lang="zh-CN" altLang="en-US" sz="1400" b="0"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endParaRPr>
          </a:p>
        </p:txBody>
      </p:sp>
      <p:cxnSp>
        <p:nvCxnSpPr>
          <p:cNvPr id="40" name="直接连接符 39">
            <a:extLst>
              <a:ext uri="{FF2B5EF4-FFF2-40B4-BE49-F238E27FC236}">
                <a16:creationId xmlns:a16="http://schemas.microsoft.com/office/drawing/2014/main" id="{FB72507C-043E-4044-AA0A-DDAC6CC0D5AE}"/>
              </a:ext>
            </a:extLst>
          </p:cNvPr>
          <p:cNvCxnSpPr/>
          <p:nvPr/>
        </p:nvCxnSpPr>
        <p:spPr>
          <a:xfrm>
            <a:off x="8534400" y="1061085"/>
            <a:ext cx="0" cy="4358328"/>
          </a:xfrm>
          <a:prstGeom prst="line">
            <a:avLst/>
          </a:prstGeom>
          <a:ln w="9525" cap="flat" cmpd="sng" algn="ctr">
            <a:solidFill>
              <a:srgbClr val="006C39"/>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文本框 25">
            <a:extLst>
              <a:ext uri="{FF2B5EF4-FFF2-40B4-BE49-F238E27FC236}">
                <a16:creationId xmlns:a16="http://schemas.microsoft.com/office/drawing/2014/main" id="{857F05DB-97F6-43B0-9834-647E075B8F1E}"/>
              </a:ext>
            </a:extLst>
          </p:cNvPr>
          <p:cNvSpPr txBox="1"/>
          <p:nvPr/>
        </p:nvSpPr>
        <p:spPr>
          <a:xfrm>
            <a:off x="5604108" y="4983365"/>
            <a:ext cx="16503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rPr>
              <a:t>g-LSTM</a:t>
            </a:r>
            <a:r>
              <a:rPr kumimoji="0" lang="en-US" altLang="zh-CN" sz="1600" b="0"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rPr>
              <a:t>[1] </a:t>
            </a:r>
            <a:endParaRPr kumimoji="0" lang="zh-CN" altLang="en-US" sz="1800" b="0"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endParaRPr>
          </a:p>
        </p:txBody>
      </p:sp>
      <p:sp>
        <p:nvSpPr>
          <p:cNvPr id="43" name="文本框 42">
            <a:extLst>
              <a:ext uri="{FF2B5EF4-FFF2-40B4-BE49-F238E27FC236}">
                <a16:creationId xmlns:a16="http://schemas.microsoft.com/office/drawing/2014/main" id="{F86909D4-EEEA-4509-8369-8742676BE64F}"/>
              </a:ext>
            </a:extLst>
          </p:cNvPr>
          <p:cNvSpPr txBox="1"/>
          <p:nvPr/>
        </p:nvSpPr>
        <p:spPr>
          <a:xfrm>
            <a:off x="9120529" y="5129074"/>
            <a:ext cx="26555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rPr>
              <a:t>CNN</a:t>
            </a:r>
            <a:r>
              <a:rPr kumimoji="0" lang="zh-CN" altLang="en-US" sz="24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rPr>
              <a:t>解码模型</a:t>
            </a:r>
            <a:r>
              <a:rPr kumimoji="0" lang="en-US" altLang="zh-CN" sz="1600" b="0"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rPr>
              <a:t>[2][3] </a:t>
            </a:r>
            <a:endParaRPr kumimoji="0" lang="zh-CN" altLang="en-US" sz="1800" b="0"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endParaRPr>
          </a:p>
        </p:txBody>
      </p:sp>
      <p:pic>
        <p:nvPicPr>
          <p:cNvPr id="45" name="图片 44">
            <a:extLst>
              <a:ext uri="{FF2B5EF4-FFF2-40B4-BE49-F238E27FC236}">
                <a16:creationId xmlns:a16="http://schemas.microsoft.com/office/drawing/2014/main" id="{6A1260DC-A922-4850-ABFE-8CDA3E75AA99}"/>
              </a:ext>
            </a:extLst>
          </p:cNvPr>
          <p:cNvPicPr>
            <a:picLocks noChangeAspect="1"/>
          </p:cNvPicPr>
          <p:nvPr/>
        </p:nvPicPr>
        <p:blipFill>
          <a:blip r:embed="rId11"/>
          <a:stretch>
            <a:fillRect/>
          </a:stretch>
        </p:blipFill>
        <p:spPr>
          <a:xfrm rot="10800000">
            <a:off x="938585" y="3245501"/>
            <a:ext cx="121931" cy="713294"/>
          </a:xfrm>
          <a:prstGeom prst="rect">
            <a:avLst/>
          </a:prstGeom>
        </p:spPr>
      </p:pic>
      <p:sp>
        <p:nvSpPr>
          <p:cNvPr id="46" name="object 2">
            <a:extLst>
              <a:ext uri="{FF2B5EF4-FFF2-40B4-BE49-F238E27FC236}">
                <a16:creationId xmlns:a16="http://schemas.microsoft.com/office/drawing/2014/main" id="{0C6E8F9D-9F16-4C56-A45E-19660C2BE180}"/>
              </a:ext>
            </a:extLst>
          </p:cNvPr>
          <p:cNvSpPr txBox="1">
            <a:spLocks noGrp="1"/>
          </p:cNvSpPr>
          <p:nvPr>
            <p:ph type="title"/>
          </p:nvPr>
        </p:nvSpPr>
        <p:spPr>
          <a:xfrm>
            <a:off x="1685669" y="323468"/>
            <a:ext cx="5322603"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cs typeface="微软雅黑"/>
              </a:rPr>
              <a:t>发展</a:t>
            </a:r>
            <a:r>
              <a:rPr lang="en-US" altLang="zh-CN" sz="2800" b="1" spc="-5">
                <a:solidFill>
                  <a:srgbClr val="006C39"/>
                </a:solidFill>
                <a:effectLst>
                  <a:outerShdw blurRad="38100" dist="38100" dir="2700000" algn="tl">
                    <a:srgbClr val="000000">
                      <a:alpha val="43137"/>
                    </a:srgbClr>
                  </a:outerShdw>
                </a:effectLst>
                <a:cs typeface="微软雅黑"/>
              </a:rPr>
              <a:t>——2014-2015 </a:t>
            </a:r>
            <a:r>
              <a:rPr lang="zh-CN" altLang="en-US" sz="2800" b="1" spc="-5">
                <a:solidFill>
                  <a:srgbClr val="006C39"/>
                </a:solidFill>
                <a:effectLst>
                  <a:outerShdw blurRad="38100" dist="38100" dir="2700000" algn="tl">
                    <a:srgbClr val="000000">
                      <a:alpha val="43137"/>
                    </a:srgbClr>
                  </a:outerShdw>
                </a:effectLst>
                <a:cs typeface="微软雅黑"/>
              </a:rPr>
              <a:t>解码端改善</a:t>
            </a:r>
            <a:endParaRPr lang="zh-CN" altLang="en-US" sz="2800">
              <a:solidFill>
                <a:srgbClr val="006C39"/>
              </a:solidFill>
              <a:effectLst>
                <a:outerShdw blurRad="38100" dist="38100" dir="2700000" algn="tl">
                  <a:srgbClr val="000000">
                    <a:alpha val="43137"/>
                  </a:srgbClr>
                </a:outerShdw>
              </a:effectLst>
              <a:cs typeface="微软雅黑"/>
            </a:endParaRPr>
          </a:p>
        </p:txBody>
      </p:sp>
      <p:sp>
        <p:nvSpPr>
          <p:cNvPr id="47" name="object 3">
            <a:extLst>
              <a:ext uri="{FF2B5EF4-FFF2-40B4-BE49-F238E27FC236}">
                <a16:creationId xmlns:a16="http://schemas.microsoft.com/office/drawing/2014/main" id="{CDCD87F9-6C47-4A43-A8B8-A41CAA8C47D1}"/>
              </a:ext>
            </a:extLst>
          </p:cNvPr>
          <p:cNvSpPr txBox="1"/>
          <p:nvPr/>
        </p:nvSpPr>
        <p:spPr>
          <a:xfrm>
            <a:off x="514927" y="188619"/>
            <a:ext cx="780473"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Century Gothic"/>
                <a:ea typeface="宋体" panose="02010600030101010101" pitchFamily="2" charset="-122"/>
                <a:cs typeface="Century Gothic"/>
              </a:rPr>
              <a:t>3.2</a:t>
            </a:r>
            <a:endParaRPr kumimoji="0" sz="3600" b="0" i="0" u="none" strike="noStrike" kern="1200" cap="none" spc="0" normalizeH="0" baseline="0" noProof="0">
              <a:ln>
                <a:noFill/>
              </a:ln>
              <a:solidFill>
                <a:prstClr val="black"/>
              </a:solidFill>
              <a:effectLst/>
              <a:uLnTx/>
              <a:uFillTx/>
              <a:latin typeface="Century Gothic"/>
              <a:ea typeface="+mn-ea"/>
              <a:cs typeface="Century Gothic"/>
            </a:endParaRPr>
          </a:p>
        </p:txBody>
      </p:sp>
    </p:spTree>
    <p:extLst>
      <p:ext uri="{BB962C8B-B14F-4D97-AF65-F5344CB8AC3E}">
        <p14:creationId xmlns:p14="http://schemas.microsoft.com/office/powerpoint/2010/main" val="3592689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a:extLst>
              <a:ext uri="{FF2B5EF4-FFF2-40B4-BE49-F238E27FC236}">
                <a16:creationId xmlns:a16="http://schemas.microsoft.com/office/drawing/2014/main" id="{293392F2-E209-40F4-97B5-9AFD9968B865}"/>
              </a:ext>
            </a:extLst>
          </p:cNvPr>
          <p:cNvPicPr>
            <a:picLocks noChangeAspect="1"/>
          </p:cNvPicPr>
          <p:nvPr/>
        </p:nvPicPr>
        <p:blipFill>
          <a:blip r:embed="rId2"/>
          <a:stretch>
            <a:fillRect/>
          </a:stretch>
        </p:blipFill>
        <p:spPr>
          <a:xfrm>
            <a:off x="351305" y="875449"/>
            <a:ext cx="4130721" cy="5342979"/>
          </a:xfrm>
          <a:prstGeom prst="rect">
            <a:avLst/>
          </a:prstGeom>
          <a:ln>
            <a:noFill/>
          </a:ln>
          <a:effectLst>
            <a:outerShdw blurRad="190500" algn="tl" rotWithShape="0">
              <a:srgbClr val="000000">
                <a:alpha val="70000"/>
              </a:srgbClr>
            </a:outerShdw>
          </a:effectLst>
        </p:spPr>
      </p:pic>
      <p:sp>
        <p:nvSpPr>
          <p:cNvPr id="2" name="object 2"/>
          <p:cNvSpPr/>
          <p:nvPr/>
        </p:nvSpPr>
        <p:spPr>
          <a:xfrm>
            <a:off x="1550669" y="863346"/>
            <a:ext cx="10318750" cy="0"/>
          </a:xfrm>
          <a:custGeom>
            <a:avLst/>
            <a:gdLst/>
            <a:ahLst/>
            <a:cxnLst/>
            <a:rect l="l" t="t" r="r" b="b"/>
            <a:pathLst>
              <a:path w="10318750">
                <a:moveTo>
                  <a:pt x="0" y="0"/>
                </a:moveTo>
                <a:lnTo>
                  <a:pt x="10318623" y="0"/>
                </a:lnTo>
              </a:path>
            </a:pathLst>
          </a:custGeom>
          <a:ln w="28575">
            <a:solidFill>
              <a:srgbClr val="A1A1A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 name="object 3"/>
          <p:cNvSpPr/>
          <p:nvPr/>
        </p:nvSpPr>
        <p:spPr>
          <a:xfrm>
            <a:off x="11163300" y="6187440"/>
            <a:ext cx="706120" cy="670560"/>
          </a:xfrm>
          <a:custGeom>
            <a:avLst/>
            <a:gdLst/>
            <a:ahLst/>
            <a:cxnLst/>
            <a:rect l="l" t="t" r="r" b="b"/>
            <a:pathLst>
              <a:path w="706120" h="670559">
                <a:moveTo>
                  <a:pt x="0" y="670560"/>
                </a:moveTo>
                <a:lnTo>
                  <a:pt x="705611" y="670560"/>
                </a:lnTo>
                <a:lnTo>
                  <a:pt x="705611" y="0"/>
                </a:lnTo>
                <a:lnTo>
                  <a:pt x="0" y="0"/>
                </a:lnTo>
                <a:lnTo>
                  <a:pt x="0" y="67056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nvGrpSpPr>
          <p:cNvPr id="4" name="object 4"/>
          <p:cNvGrpSpPr/>
          <p:nvPr/>
        </p:nvGrpSpPr>
        <p:grpSpPr>
          <a:xfrm>
            <a:off x="318515" y="0"/>
            <a:ext cx="1049020" cy="873760"/>
            <a:chOff x="318515" y="0"/>
            <a:chExt cx="1049020" cy="873760"/>
          </a:xfrm>
        </p:grpSpPr>
        <p:sp>
          <p:nvSpPr>
            <p:cNvPr id="5" name="object 5"/>
            <p:cNvSpPr/>
            <p:nvPr/>
          </p:nvSpPr>
          <p:spPr>
            <a:xfrm>
              <a:off x="318515" y="0"/>
              <a:ext cx="1049020" cy="873760"/>
            </a:xfrm>
            <a:custGeom>
              <a:avLst/>
              <a:gdLst/>
              <a:ahLst/>
              <a:cxnLst/>
              <a:rect l="l" t="t" r="r" b="b"/>
              <a:pathLst>
                <a:path w="1049020" h="873760">
                  <a:moveTo>
                    <a:pt x="1048512" y="0"/>
                  </a:moveTo>
                  <a:lnTo>
                    <a:pt x="0" y="0"/>
                  </a:lnTo>
                  <a:lnTo>
                    <a:pt x="0" y="873251"/>
                  </a:lnTo>
                  <a:lnTo>
                    <a:pt x="1048512" y="873251"/>
                  </a:lnTo>
                  <a:lnTo>
                    <a:pt x="1048512"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sp>
          <p:nvSpPr>
            <p:cNvPr id="6" name="object 6"/>
            <p:cNvSpPr/>
            <p:nvPr/>
          </p:nvSpPr>
          <p:spPr>
            <a:xfrm>
              <a:off x="318515" y="0"/>
              <a:ext cx="1049020" cy="873760"/>
            </a:xfrm>
            <a:custGeom>
              <a:avLst/>
              <a:gdLst/>
              <a:ahLst/>
              <a:cxnLst/>
              <a:rect l="l" t="t" r="r" b="b"/>
              <a:pathLst>
                <a:path w="1049020" h="873760">
                  <a:moveTo>
                    <a:pt x="0" y="873251"/>
                  </a:moveTo>
                  <a:lnTo>
                    <a:pt x="1048512" y="873251"/>
                  </a:lnTo>
                  <a:lnTo>
                    <a:pt x="1048512" y="0"/>
                  </a:lnTo>
                  <a:lnTo>
                    <a:pt x="0" y="0"/>
                  </a:lnTo>
                  <a:lnTo>
                    <a:pt x="0" y="873251"/>
                  </a:lnTo>
                  <a:close/>
                </a:path>
              </a:pathLst>
            </a:custGeom>
            <a:ln w="12700">
              <a:solidFill>
                <a:srgbClr val="006C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grpSp>
      <p:grpSp>
        <p:nvGrpSpPr>
          <p:cNvPr id="7" name="object 7"/>
          <p:cNvGrpSpPr/>
          <p:nvPr/>
        </p:nvGrpSpPr>
        <p:grpSpPr>
          <a:xfrm>
            <a:off x="318515" y="6120384"/>
            <a:ext cx="10845165" cy="737870"/>
            <a:chOff x="318515" y="6120384"/>
            <a:chExt cx="10845165" cy="737870"/>
          </a:xfrm>
        </p:grpSpPr>
        <p:sp>
          <p:nvSpPr>
            <p:cNvPr id="8" name="object 8"/>
            <p:cNvSpPr/>
            <p:nvPr/>
          </p:nvSpPr>
          <p:spPr>
            <a:xfrm>
              <a:off x="318515" y="6187440"/>
              <a:ext cx="10845165" cy="670560"/>
            </a:xfrm>
            <a:custGeom>
              <a:avLst/>
              <a:gdLst/>
              <a:ahLst/>
              <a:cxnLst/>
              <a:rect l="l" t="t" r="r" b="b"/>
              <a:pathLst>
                <a:path w="10845165" h="670559">
                  <a:moveTo>
                    <a:pt x="10844784" y="0"/>
                  </a:moveTo>
                  <a:lnTo>
                    <a:pt x="0" y="0"/>
                  </a:lnTo>
                  <a:lnTo>
                    <a:pt x="0" y="670560"/>
                  </a:lnTo>
                  <a:lnTo>
                    <a:pt x="10844784" y="670560"/>
                  </a:lnTo>
                  <a:lnTo>
                    <a:pt x="10844784"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9" name="object 9"/>
            <p:cNvPicPr/>
            <p:nvPr/>
          </p:nvPicPr>
          <p:blipFill>
            <a:blip r:embed="rId3" cstate="print"/>
            <a:stretch>
              <a:fillRect/>
            </a:stretch>
          </p:blipFill>
          <p:spPr>
            <a:xfrm>
              <a:off x="2663951" y="6418326"/>
              <a:ext cx="213360" cy="240029"/>
            </a:xfrm>
            <a:prstGeom prst="rect">
              <a:avLst/>
            </a:prstGeom>
          </p:spPr>
        </p:pic>
        <p:pic>
          <p:nvPicPr>
            <p:cNvPr id="10" name="object 10"/>
            <p:cNvPicPr/>
            <p:nvPr/>
          </p:nvPicPr>
          <p:blipFill>
            <a:blip r:embed="rId4" cstate="print"/>
            <a:stretch>
              <a:fillRect/>
            </a:stretch>
          </p:blipFill>
          <p:spPr>
            <a:xfrm>
              <a:off x="3019043" y="6464183"/>
              <a:ext cx="118004" cy="178932"/>
            </a:xfrm>
            <a:prstGeom prst="rect">
              <a:avLst/>
            </a:prstGeom>
          </p:spPr>
        </p:pic>
        <p:pic>
          <p:nvPicPr>
            <p:cNvPr id="11" name="object 11"/>
            <p:cNvPicPr/>
            <p:nvPr/>
          </p:nvPicPr>
          <p:blipFill>
            <a:blip r:embed="rId5" cstate="print"/>
            <a:stretch>
              <a:fillRect/>
            </a:stretch>
          </p:blipFill>
          <p:spPr>
            <a:xfrm>
              <a:off x="2055876" y="6402324"/>
              <a:ext cx="214344" cy="270075"/>
            </a:xfrm>
            <a:prstGeom prst="rect">
              <a:avLst/>
            </a:prstGeom>
          </p:spPr>
        </p:pic>
        <p:pic>
          <p:nvPicPr>
            <p:cNvPr id="12" name="object 12"/>
            <p:cNvPicPr/>
            <p:nvPr/>
          </p:nvPicPr>
          <p:blipFill>
            <a:blip r:embed="rId6" cstate="print"/>
            <a:stretch>
              <a:fillRect/>
            </a:stretch>
          </p:blipFill>
          <p:spPr>
            <a:xfrm>
              <a:off x="2396690" y="6463284"/>
              <a:ext cx="125196" cy="149351"/>
            </a:xfrm>
            <a:prstGeom prst="rect">
              <a:avLst/>
            </a:prstGeom>
          </p:spPr>
        </p:pic>
        <p:pic>
          <p:nvPicPr>
            <p:cNvPr id="13" name="object 13"/>
            <p:cNvPicPr/>
            <p:nvPr/>
          </p:nvPicPr>
          <p:blipFill>
            <a:blip r:embed="rId7" cstate="print"/>
            <a:stretch>
              <a:fillRect/>
            </a:stretch>
          </p:blipFill>
          <p:spPr>
            <a:xfrm>
              <a:off x="1173479" y="6432804"/>
              <a:ext cx="190531" cy="204215"/>
            </a:xfrm>
            <a:prstGeom prst="rect">
              <a:avLst/>
            </a:prstGeom>
          </p:spPr>
        </p:pic>
        <p:sp>
          <p:nvSpPr>
            <p:cNvPr id="14" name="object 14"/>
            <p:cNvSpPr/>
            <p:nvPr/>
          </p:nvSpPr>
          <p:spPr>
            <a:xfrm>
              <a:off x="598932" y="6399784"/>
              <a:ext cx="219710" cy="276860"/>
            </a:xfrm>
            <a:custGeom>
              <a:avLst/>
              <a:gdLst/>
              <a:ahLst/>
              <a:cxnLst/>
              <a:rect l="l" t="t" r="r" b="b"/>
              <a:pathLst>
                <a:path w="219709" h="276859">
                  <a:moveTo>
                    <a:pt x="86868" y="213918"/>
                  </a:moveTo>
                  <a:lnTo>
                    <a:pt x="85153" y="208813"/>
                  </a:lnTo>
                  <a:lnTo>
                    <a:pt x="74866" y="203708"/>
                  </a:lnTo>
                  <a:lnTo>
                    <a:pt x="67144" y="234124"/>
                  </a:lnTo>
                  <a:lnTo>
                    <a:pt x="59436" y="263245"/>
                  </a:lnTo>
                  <a:lnTo>
                    <a:pt x="59436" y="266649"/>
                  </a:lnTo>
                  <a:lnTo>
                    <a:pt x="62865" y="270052"/>
                  </a:lnTo>
                  <a:lnTo>
                    <a:pt x="69723" y="273456"/>
                  </a:lnTo>
                  <a:lnTo>
                    <a:pt x="74866" y="276860"/>
                  </a:lnTo>
                  <a:lnTo>
                    <a:pt x="79362" y="249008"/>
                  </a:lnTo>
                  <a:lnTo>
                    <a:pt x="81851" y="235470"/>
                  </a:lnTo>
                  <a:lnTo>
                    <a:pt x="85153" y="222415"/>
                  </a:lnTo>
                  <a:lnTo>
                    <a:pt x="86868" y="213918"/>
                  </a:lnTo>
                  <a:close/>
                </a:path>
                <a:path w="219709" h="276859">
                  <a:moveTo>
                    <a:pt x="219456" y="194310"/>
                  </a:moveTo>
                  <a:lnTo>
                    <a:pt x="212598" y="190500"/>
                  </a:lnTo>
                  <a:lnTo>
                    <a:pt x="202311" y="187960"/>
                  </a:lnTo>
                  <a:lnTo>
                    <a:pt x="195453" y="185420"/>
                  </a:lnTo>
                  <a:lnTo>
                    <a:pt x="170802" y="187960"/>
                  </a:lnTo>
                  <a:lnTo>
                    <a:pt x="159042" y="191770"/>
                  </a:lnTo>
                  <a:lnTo>
                    <a:pt x="147447" y="198120"/>
                  </a:lnTo>
                  <a:lnTo>
                    <a:pt x="145732" y="199390"/>
                  </a:lnTo>
                  <a:lnTo>
                    <a:pt x="140589" y="199390"/>
                  </a:lnTo>
                  <a:lnTo>
                    <a:pt x="141097" y="191770"/>
                  </a:lnTo>
                  <a:lnTo>
                    <a:pt x="144653" y="185420"/>
                  </a:lnTo>
                  <a:lnTo>
                    <a:pt x="146113" y="184150"/>
                  </a:lnTo>
                  <a:lnTo>
                    <a:pt x="150469" y="180340"/>
                  </a:lnTo>
                  <a:lnTo>
                    <a:pt x="157734" y="176530"/>
                  </a:lnTo>
                  <a:lnTo>
                    <a:pt x="164592" y="176530"/>
                  </a:lnTo>
                  <a:lnTo>
                    <a:pt x="171450" y="175260"/>
                  </a:lnTo>
                  <a:lnTo>
                    <a:pt x="183451" y="175260"/>
                  </a:lnTo>
                  <a:lnTo>
                    <a:pt x="188595" y="173990"/>
                  </a:lnTo>
                  <a:lnTo>
                    <a:pt x="190766" y="165100"/>
                  </a:lnTo>
                  <a:lnTo>
                    <a:pt x="191706" y="161290"/>
                  </a:lnTo>
                  <a:lnTo>
                    <a:pt x="192024" y="160020"/>
                  </a:lnTo>
                  <a:lnTo>
                    <a:pt x="189445" y="156210"/>
                  </a:lnTo>
                  <a:lnTo>
                    <a:pt x="188595" y="154940"/>
                  </a:lnTo>
                  <a:lnTo>
                    <a:pt x="186309" y="153670"/>
                  </a:lnTo>
                  <a:lnTo>
                    <a:pt x="181737" y="151130"/>
                  </a:lnTo>
                  <a:lnTo>
                    <a:pt x="180022" y="149860"/>
                  </a:lnTo>
                  <a:lnTo>
                    <a:pt x="176593" y="149860"/>
                  </a:lnTo>
                  <a:lnTo>
                    <a:pt x="173164" y="148590"/>
                  </a:lnTo>
                  <a:lnTo>
                    <a:pt x="176593" y="144780"/>
                  </a:lnTo>
                  <a:lnTo>
                    <a:pt x="178308" y="144780"/>
                  </a:lnTo>
                  <a:lnTo>
                    <a:pt x="186880" y="140970"/>
                  </a:lnTo>
                  <a:lnTo>
                    <a:pt x="190309" y="134620"/>
                  </a:lnTo>
                  <a:lnTo>
                    <a:pt x="188595" y="125730"/>
                  </a:lnTo>
                  <a:lnTo>
                    <a:pt x="188595" y="120650"/>
                  </a:lnTo>
                  <a:lnTo>
                    <a:pt x="188595" y="118110"/>
                  </a:lnTo>
                  <a:lnTo>
                    <a:pt x="181737" y="114300"/>
                  </a:lnTo>
                  <a:lnTo>
                    <a:pt x="174879" y="113030"/>
                  </a:lnTo>
                  <a:lnTo>
                    <a:pt x="166306" y="110502"/>
                  </a:lnTo>
                  <a:lnTo>
                    <a:pt x="166306" y="124460"/>
                  </a:lnTo>
                  <a:lnTo>
                    <a:pt x="162877" y="129540"/>
                  </a:lnTo>
                  <a:lnTo>
                    <a:pt x="138874" y="153670"/>
                  </a:lnTo>
                  <a:lnTo>
                    <a:pt x="137160" y="153670"/>
                  </a:lnTo>
                  <a:lnTo>
                    <a:pt x="137160" y="151130"/>
                  </a:lnTo>
                  <a:lnTo>
                    <a:pt x="135445" y="151130"/>
                  </a:lnTo>
                  <a:lnTo>
                    <a:pt x="138874" y="140970"/>
                  </a:lnTo>
                  <a:lnTo>
                    <a:pt x="138874" y="124460"/>
                  </a:lnTo>
                  <a:lnTo>
                    <a:pt x="138874" y="120650"/>
                  </a:lnTo>
                  <a:lnTo>
                    <a:pt x="162877" y="120650"/>
                  </a:lnTo>
                  <a:lnTo>
                    <a:pt x="166306" y="124460"/>
                  </a:lnTo>
                  <a:lnTo>
                    <a:pt x="166306" y="110502"/>
                  </a:lnTo>
                  <a:lnTo>
                    <a:pt x="161988" y="109220"/>
                  </a:lnTo>
                  <a:lnTo>
                    <a:pt x="148945" y="107950"/>
                  </a:lnTo>
                  <a:lnTo>
                    <a:pt x="130327" y="109689"/>
                  </a:lnTo>
                  <a:lnTo>
                    <a:pt x="130327" y="135890"/>
                  </a:lnTo>
                  <a:lnTo>
                    <a:pt x="127939" y="146050"/>
                  </a:lnTo>
                  <a:lnTo>
                    <a:pt x="123304" y="153670"/>
                  </a:lnTo>
                  <a:lnTo>
                    <a:pt x="116586" y="156210"/>
                  </a:lnTo>
                  <a:lnTo>
                    <a:pt x="116586" y="149860"/>
                  </a:lnTo>
                  <a:lnTo>
                    <a:pt x="114871" y="143510"/>
                  </a:lnTo>
                  <a:lnTo>
                    <a:pt x="114871" y="138430"/>
                  </a:lnTo>
                  <a:lnTo>
                    <a:pt x="114871" y="133350"/>
                  </a:lnTo>
                  <a:lnTo>
                    <a:pt x="116586" y="130810"/>
                  </a:lnTo>
                  <a:lnTo>
                    <a:pt x="118300" y="130810"/>
                  </a:lnTo>
                  <a:lnTo>
                    <a:pt x="120015" y="129540"/>
                  </a:lnTo>
                  <a:lnTo>
                    <a:pt x="125158" y="125730"/>
                  </a:lnTo>
                  <a:lnTo>
                    <a:pt x="130302" y="124460"/>
                  </a:lnTo>
                  <a:lnTo>
                    <a:pt x="130327" y="135890"/>
                  </a:lnTo>
                  <a:lnTo>
                    <a:pt x="130327" y="109689"/>
                  </a:lnTo>
                  <a:lnTo>
                    <a:pt x="121729" y="110490"/>
                  </a:lnTo>
                  <a:lnTo>
                    <a:pt x="125158" y="104140"/>
                  </a:lnTo>
                  <a:lnTo>
                    <a:pt x="126873" y="99060"/>
                  </a:lnTo>
                  <a:lnTo>
                    <a:pt x="130302" y="91440"/>
                  </a:lnTo>
                  <a:lnTo>
                    <a:pt x="132016" y="86360"/>
                  </a:lnTo>
                  <a:lnTo>
                    <a:pt x="133731" y="85090"/>
                  </a:lnTo>
                  <a:lnTo>
                    <a:pt x="140589" y="85090"/>
                  </a:lnTo>
                  <a:lnTo>
                    <a:pt x="176593" y="74930"/>
                  </a:lnTo>
                  <a:lnTo>
                    <a:pt x="180022" y="74930"/>
                  </a:lnTo>
                  <a:lnTo>
                    <a:pt x="181737" y="71120"/>
                  </a:lnTo>
                  <a:lnTo>
                    <a:pt x="181737" y="69850"/>
                  </a:lnTo>
                  <a:lnTo>
                    <a:pt x="181737" y="66040"/>
                  </a:lnTo>
                  <a:lnTo>
                    <a:pt x="173164" y="59690"/>
                  </a:lnTo>
                  <a:lnTo>
                    <a:pt x="168021" y="59690"/>
                  </a:lnTo>
                  <a:lnTo>
                    <a:pt x="157886" y="63500"/>
                  </a:lnTo>
                  <a:lnTo>
                    <a:pt x="150876" y="64770"/>
                  </a:lnTo>
                  <a:lnTo>
                    <a:pt x="143852" y="67310"/>
                  </a:lnTo>
                  <a:lnTo>
                    <a:pt x="137160" y="69850"/>
                  </a:lnTo>
                  <a:lnTo>
                    <a:pt x="140347" y="55880"/>
                  </a:lnTo>
                  <a:lnTo>
                    <a:pt x="143370" y="41910"/>
                  </a:lnTo>
                  <a:lnTo>
                    <a:pt x="148005" y="30480"/>
                  </a:lnTo>
                  <a:lnTo>
                    <a:pt x="156019" y="19050"/>
                  </a:lnTo>
                  <a:lnTo>
                    <a:pt x="161163" y="15252"/>
                  </a:lnTo>
                  <a:lnTo>
                    <a:pt x="157734" y="6350"/>
                  </a:lnTo>
                  <a:lnTo>
                    <a:pt x="144018" y="0"/>
                  </a:lnTo>
                  <a:lnTo>
                    <a:pt x="144018" y="5080"/>
                  </a:lnTo>
                  <a:lnTo>
                    <a:pt x="142303" y="10160"/>
                  </a:lnTo>
                  <a:lnTo>
                    <a:pt x="137160" y="22860"/>
                  </a:lnTo>
                  <a:lnTo>
                    <a:pt x="121729" y="64770"/>
                  </a:lnTo>
                  <a:lnTo>
                    <a:pt x="120015" y="71120"/>
                  </a:lnTo>
                  <a:lnTo>
                    <a:pt x="116586" y="74930"/>
                  </a:lnTo>
                  <a:lnTo>
                    <a:pt x="109728" y="74930"/>
                  </a:lnTo>
                  <a:lnTo>
                    <a:pt x="101155" y="76200"/>
                  </a:lnTo>
                  <a:lnTo>
                    <a:pt x="94297" y="76200"/>
                  </a:lnTo>
                  <a:lnTo>
                    <a:pt x="85725" y="78740"/>
                  </a:lnTo>
                  <a:lnTo>
                    <a:pt x="84010" y="78740"/>
                  </a:lnTo>
                  <a:lnTo>
                    <a:pt x="84010" y="80010"/>
                  </a:lnTo>
                  <a:lnTo>
                    <a:pt x="87439" y="83820"/>
                  </a:lnTo>
                  <a:lnTo>
                    <a:pt x="92583" y="86360"/>
                  </a:lnTo>
                  <a:lnTo>
                    <a:pt x="96012" y="88900"/>
                  </a:lnTo>
                  <a:lnTo>
                    <a:pt x="101155" y="90170"/>
                  </a:lnTo>
                  <a:lnTo>
                    <a:pt x="113157" y="90170"/>
                  </a:lnTo>
                  <a:lnTo>
                    <a:pt x="111442" y="94932"/>
                  </a:lnTo>
                  <a:lnTo>
                    <a:pt x="111442" y="158750"/>
                  </a:lnTo>
                  <a:lnTo>
                    <a:pt x="102870" y="161290"/>
                  </a:lnTo>
                  <a:lnTo>
                    <a:pt x="99441" y="160020"/>
                  </a:lnTo>
                  <a:lnTo>
                    <a:pt x="96012" y="149860"/>
                  </a:lnTo>
                  <a:lnTo>
                    <a:pt x="92583" y="144780"/>
                  </a:lnTo>
                  <a:lnTo>
                    <a:pt x="94297" y="143510"/>
                  </a:lnTo>
                  <a:lnTo>
                    <a:pt x="108013" y="138430"/>
                  </a:lnTo>
                  <a:lnTo>
                    <a:pt x="108013" y="144780"/>
                  </a:lnTo>
                  <a:lnTo>
                    <a:pt x="111442" y="158750"/>
                  </a:lnTo>
                  <a:lnTo>
                    <a:pt x="111442" y="94932"/>
                  </a:lnTo>
                  <a:lnTo>
                    <a:pt x="110413" y="97790"/>
                  </a:lnTo>
                  <a:lnTo>
                    <a:pt x="106718" y="104140"/>
                  </a:lnTo>
                  <a:lnTo>
                    <a:pt x="104952" y="111760"/>
                  </a:lnTo>
                  <a:lnTo>
                    <a:pt x="108013" y="119380"/>
                  </a:lnTo>
                  <a:lnTo>
                    <a:pt x="92583" y="129540"/>
                  </a:lnTo>
                  <a:lnTo>
                    <a:pt x="82296" y="124460"/>
                  </a:lnTo>
                  <a:lnTo>
                    <a:pt x="87464" y="111760"/>
                  </a:lnTo>
                  <a:lnTo>
                    <a:pt x="87642" y="102870"/>
                  </a:lnTo>
                  <a:lnTo>
                    <a:pt x="83007" y="92710"/>
                  </a:lnTo>
                  <a:lnTo>
                    <a:pt x="73723" y="81280"/>
                  </a:lnTo>
                  <a:lnTo>
                    <a:pt x="72009" y="80010"/>
                  </a:lnTo>
                  <a:lnTo>
                    <a:pt x="70294" y="76200"/>
                  </a:lnTo>
                  <a:lnTo>
                    <a:pt x="66865" y="74930"/>
                  </a:lnTo>
                  <a:lnTo>
                    <a:pt x="61722" y="71120"/>
                  </a:lnTo>
                  <a:lnTo>
                    <a:pt x="61722" y="66040"/>
                  </a:lnTo>
                  <a:lnTo>
                    <a:pt x="96012" y="38100"/>
                  </a:lnTo>
                  <a:lnTo>
                    <a:pt x="96012" y="34302"/>
                  </a:lnTo>
                  <a:lnTo>
                    <a:pt x="90868" y="27952"/>
                  </a:lnTo>
                  <a:lnTo>
                    <a:pt x="86385" y="22860"/>
                  </a:lnTo>
                  <a:lnTo>
                    <a:pt x="80784" y="21602"/>
                  </a:lnTo>
                  <a:lnTo>
                    <a:pt x="74231" y="21602"/>
                  </a:lnTo>
                  <a:lnTo>
                    <a:pt x="39433" y="50800"/>
                  </a:lnTo>
                  <a:lnTo>
                    <a:pt x="33426" y="69850"/>
                  </a:lnTo>
                  <a:lnTo>
                    <a:pt x="36055" y="77470"/>
                  </a:lnTo>
                  <a:lnTo>
                    <a:pt x="42862" y="86360"/>
                  </a:lnTo>
                  <a:lnTo>
                    <a:pt x="42862" y="90170"/>
                  </a:lnTo>
                  <a:lnTo>
                    <a:pt x="46291" y="91440"/>
                  </a:lnTo>
                  <a:lnTo>
                    <a:pt x="44577" y="93980"/>
                  </a:lnTo>
                  <a:lnTo>
                    <a:pt x="41973" y="101600"/>
                  </a:lnTo>
                  <a:lnTo>
                    <a:pt x="39217" y="109220"/>
                  </a:lnTo>
                  <a:lnTo>
                    <a:pt x="36131" y="115570"/>
                  </a:lnTo>
                  <a:lnTo>
                    <a:pt x="32575" y="123190"/>
                  </a:lnTo>
                  <a:lnTo>
                    <a:pt x="17780" y="147320"/>
                  </a:lnTo>
                  <a:lnTo>
                    <a:pt x="9664" y="158750"/>
                  </a:lnTo>
                  <a:lnTo>
                    <a:pt x="1714" y="170180"/>
                  </a:lnTo>
                  <a:lnTo>
                    <a:pt x="1714" y="171450"/>
                  </a:lnTo>
                  <a:lnTo>
                    <a:pt x="0" y="173990"/>
                  </a:lnTo>
                  <a:lnTo>
                    <a:pt x="0" y="175260"/>
                  </a:lnTo>
                  <a:lnTo>
                    <a:pt x="23139" y="207010"/>
                  </a:lnTo>
                  <a:lnTo>
                    <a:pt x="28384" y="205740"/>
                  </a:lnTo>
                  <a:lnTo>
                    <a:pt x="34290" y="200660"/>
                  </a:lnTo>
                  <a:lnTo>
                    <a:pt x="31978" y="210820"/>
                  </a:lnTo>
                  <a:lnTo>
                    <a:pt x="28016" y="231140"/>
                  </a:lnTo>
                  <a:lnTo>
                    <a:pt x="25717" y="240030"/>
                  </a:lnTo>
                  <a:lnTo>
                    <a:pt x="25768" y="248920"/>
                  </a:lnTo>
                  <a:lnTo>
                    <a:pt x="28714" y="255270"/>
                  </a:lnTo>
                  <a:lnTo>
                    <a:pt x="34874" y="260350"/>
                  </a:lnTo>
                  <a:lnTo>
                    <a:pt x="44577" y="261620"/>
                  </a:lnTo>
                  <a:lnTo>
                    <a:pt x="44577" y="259080"/>
                  </a:lnTo>
                  <a:lnTo>
                    <a:pt x="46291" y="256540"/>
                  </a:lnTo>
                  <a:lnTo>
                    <a:pt x="49149" y="237490"/>
                  </a:lnTo>
                  <a:lnTo>
                    <a:pt x="52501" y="218440"/>
                  </a:lnTo>
                  <a:lnTo>
                    <a:pt x="55930" y="200660"/>
                  </a:lnTo>
                  <a:lnTo>
                    <a:pt x="60007" y="179070"/>
                  </a:lnTo>
                  <a:lnTo>
                    <a:pt x="60007" y="175260"/>
                  </a:lnTo>
                  <a:lnTo>
                    <a:pt x="58293" y="170180"/>
                  </a:lnTo>
                  <a:lnTo>
                    <a:pt x="58293" y="166370"/>
                  </a:lnTo>
                  <a:lnTo>
                    <a:pt x="56578" y="163830"/>
                  </a:lnTo>
                  <a:lnTo>
                    <a:pt x="56578" y="160020"/>
                  </a:lnTo>
                  <a:lnTo>
                    <a:pt x="58293" y="158750"/>
                  </a:lnTo>
                  <a:lnTo>
                    <a:pt x="73723" y="133350"/>
                  </a:lnTo>
                  <a:lnTo>
                    <a:pt x="77304" y="140970"/>
                  </a:lnTo>
                  <a:lnTo>
                    <a:pt x="83845" y="156210"/>
                  </a:lnTo>
                  <a:lnTo>
                    <a:pt x="87439" y="165100"/>
                  </a:lnTo>
                  <a:lnTo>
                    <a:pt x="82296" y="163830"/>
                  </a:lnTo>
                  <a:lnTo>
                    <a:pt x="65151" y="163830"/>
                  </a:lnTo>
                  <a:lnTo>
                    <a:pt x="65151" y="165100"/>
                  </a:lnTo>
                  <a:lnTo>
                    <a:pt x="63436" y="173990"/>
                  </a:lnTo>
                  <a:lnTo>
                    <a:pt x="63436" y="182880"/>
                  </a:lnTo>
                  <a:lnTo>
                    <a:pt x="70294" y="189230"/>
                  </a:lnTo>
                  <a:lnTo>
                    <a:pt x="75438" y="195580"/>
                  </a:lnTo>
                  <a:lnTo>
                    <a:pt x="89154" y="193040"/>
                  </a:lnTo>
                  <a:lnTo>
                    <a:pt x="94297" y="190500"/>
                  </a:lnTo>
                  <a:lnTo>
                    <a:pt x="101155" y="189230"/>
                  </a:lnTo>
                  <a:lnTo>
                    <a:pt x="111442" y="185420"/>
                  </a:lnTo>
                  <a:lnTo>
                    <a:pt x="116586" y="185420"/>
                  </a:lnTo>
                  <a:lnTo>
                    <a:pt x="121729" y="184150"/>
                  </a:lnTo>
                  <a:lnTo>
                    <a:pt x="121691" y="190500"/>
                  </a:lnTo>
                  <a:lnTo>
                    <a:pt x="121373" y="201930"/>
                  </a:lnTo>
                  <a:lnTo>
                    <a:pt x="124079" y="210820"/>
                  </a:lnTo>
                  <a:lnTo>
                    <a:pt x="131610" y="214630"/>
                  </a:lnTo>
                  <a:lnTo>
                    <a:pt x="145732" y="215900"/>
                  </a:lnTo>
                  <a:lnTo>
                    <a:pt x="147447" y="215900"/>
                  </a:lnTo>
                  <a:lnTo>
                    <a:pt x="150876" y="218440"/>
                  </a:lnTo>
                  <a:lnTo>
                    <a:pt x="161163" y="238760"/>
                  </a:lnTo>
                  <a:lnTo>
                    <a:pt x="157734" y="238760"/>
                  </a:lnTo>
                  <a:lnTo>
                    <a:pt x="116497" y="223520"/>
                  </a:lnTo>
                  <a:lnTo>
                    <a:pt x="102870" y="209550"/>
                  </a:lnTo>
                  <a:lnTo>
                    <a:pt x="99441" y="205740"/>
                  </a:lnTo>
                  <a:lnTo>
                    <a:pt x="90868" y="205740"/>
                  </a:lnTo>
                  <a:lnTo>
                    <a:pt x="90868" y="215900"/>
                  </a:lnTo>
                  <a:lnTo>
                    <a:pt x="94297" y="219710"/>
                  </a:lnTo>
                  <a:lnTo>
                    <a:pt x="101155" y="224790"/>
                  </a:lnTo>
                  <a:lnTo>
                    <a:pt x="106299" y="229870"/>
                  </a:lnTo>
                  <a:lnTo>
                    <a:pt x="144653" y="251460"/>
                  </a:lnTo>
                  <a:lnTo>
                    <a:pt x="180022" y="260350"/>
                  </a:lnTo>
                  <a:lnTo>
                    <a:pt x="190309" y="260350"/>
                  </a:lnTo>
                  <a:lnTo>
                    <a:pt x="190309" y="259080"/>
                  </a:lnTo>
                  <a:lnTo>
                    <a:pt x="192024" y="255270"/>
                  </a:lnTo>
                  <a:lnTo>
                    <a:pt x="192024" y="248920"/>
                  </a:lnTo>
                  <a:lnTo>
                    <a:pt x="190309" y="245110"/>
                  </a:lnTo>
                  <a:lnTo>
                    <a:pt x="185724" y="238760"/>
                  </a:lnTo>
                  <a:lnTo>
                    <a:pt x="183896" y="236220"/>
                  </a:lnTo>
                  <a:lnTo>
                    <a:pt x="177660" y="227330"/>
                  </a:lnTo>
                  <a:lnTo>
                    <a:pt x="171742" y="218440"/>
                  </a:lnTo>
                  <a:lnTo>
                    <a:pt x="166306" y="209550"/>
                  </a:lnTo>
                  <a:lnTo>
                    <a:pt x="175348" y="205740"/>
                  </a:lnTo>
                  <a:lnTo>
                    <a:pt x="184734" y="204470"/>
                  </a:lnTo>
                  <a:lnTo>
                    <a:pt x="194754" y="204470"/>
                  </a:lnTo>
                  <a:lnTo>
                    <a:pt x="205740" y="208280"/>
                  </a:lnTo>
                  <a:lnTo>
                    <a:pt x="209169" y="209550"/>
                  </a:lnTo>
                  <a:lnTo>
                    <a:pt x="214312" y="209550"/>
                  </a:lnTo>
                  <a:lnTo>
                    <a:pt x="216027" y="204470"/>
                  </a:lnTo>
                  <a:lnTo>
                    <a:pt x="219456" y="199390"/>
                  </a:lnTo>
                  <a:lnTo>
                    <a:pt x="219456" y="19431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15" name="object 15"/>
            <p:cNvPicPr/>
            <p:nvPr/>
          </p:nvPicPr>
          <p:blipFill>
            <a:blip r:embed="rId8" cstate="print"/>
            <a:stretch>
              <a:fillRect/>
            </a:stretch>
          </p:blipFill>
          <p:spPr>
            <a:xfrm>
              <a:off x="917763" y="6472428"/>
              <a:ext cx="142753" cy="126492"/>
            </a:xfrm>
            <a:prstGeom prst="rect">
              <a:avLst/>
            </a:prstGeom>
          </p:spPr>
        </p:pic>
        <p:pic>
          <p:nvPicPr>
            <p:cNvPr id="16" name="object 16"/>
            <p:cNvPicPr/>
            <p:nvPr/>
          </p:nvPicPr>
          <p:blipFill>
            <a:blip r:embed="rId9" cstate="print"/>
            <a:stretch>
              <a:fillRect/>
            </a:stretch>
          </p:blipFill>
          <p:spPr>
            <a:xfrm>
              <a:off x="1450848" y="6401547"/>
              <a:ext cx="246840" cy="244616"/>
            </a:xfrm>
            <a:prstGeom prst="rect">
              <a:avLst/>
            </a:prstGeom>
          </p:spPr>
        </p:pic>
        <p:sp>
          <p:nvSpPr>
            <p:cNvPr id="17" name="object 17"/>
            <p:cNvSpPr/>
            <p:nvPr/>
          </p:nvSpPr>
          <p:spPr>
            <a:xfrm>
              <a:off x="11149330" y="6120384"/>
              <a:ext cx="12700" cy="737870"/>
            </a:xfrm>
            <a:custGeom>
              <a:avLst/>
              <a:gdLst/>
              <a:ahLst/>
              <a:cxnLst/>
              <a:rect l="l" t="t" r="r" b="b"/>
              <a:pathLst>
                <a:path w="12700" h="737870">
                  <a:moveTo>
                    <a:pt x="12700" y="0"/>
                  </a:moveTo>
                  <a:lnTo>
                    <a:pt x="0" y="0"/>
                  </a:lnTo>
                  <a:lnTo>
                    <a:pt x="0" y="737613"/>
                  </a:lnTo>
                  <a:lnTo>
                    <a:pt x="12700" y="737613"/>
                  </a:lnTo>
                  <a:lnTo>
                    <a:pt x="1270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grpSp>
        <p:nvGrpSpPr>
          <p:cNvPr id="18" name="object 18"/>
          <p:cNvGrpSpPr/>
          <p:nvPr/>
        </p:nvGrpSpPr>
        <p:grpSpPr>
          <a:xfrm>
            <a:off x="1360677" y="0"/>
            <a:ext cx="184912" cy="1061085"/>
            <a:chOff x="1360677" y="0"/>
            <a:chExt cx="184912" cy="1061085"/>
          </a:xfrm>
        </p:grpSpPr>
        <p:sp>
          <p:nvSpPr>
            <p:cNvPr id="19" name="object 19"/>
            <p:cNvSpPr/>
            <p:nvPr/>
          </p:nvSpPr>
          <p:spPr>
            <a:xfrm>
              <a:off x="1379219" y="0"/>
              <a:ext cx="166370" cy="875030"/>
            </a:xfrm>
            <a:custGeom>
              <a:avLst/>
              <a:gdLst/>
              <a:ahLst/>
              <a:cxnLst/>
              <a:rect l="l" t="t" r="r" b="b"/>
              <a:pathLst>
                <a:path w="166369" h="875030">
                  <a:moveTo>
                    <a:pt x="166115" y="0"/>
                  </a:moveTo>
                  <a:lnTo>
                    <a:pt x="0" y="0"/>
                  </a:lnTo>
                  <a:lnTo>
                    <a:pt x="0" y="874776"/>
                  </a:lnTo>
                  <a:lnTo>
                    <a:pt x="166115" y="874776"/>
                  </a:lnTo>
                  <a:lnTo>
                    <a:pt x="166115" y="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 name="object 20"/>
            <p:cNvSpPr/>
            <p:nvPr/>
          </p:nvSpPr>
          <p:spPr>
            <a:xfrm>
              <a:off x="1379219" y="0"/>
              <a:ext cx="166370" cy="875030"/>
            </a:xfrm>
            <a:custGeom>
              <a:avLst/>
              <a:gdLst/>
              <a:ahLst/>
              <a:cxnLst/>
              <a:rect l="l" t="t" r="r" b="b"/>
              <a:pathLst>
                <a:path w="166369" h="875030">
                  <a:moveTo>
                    <a:pt x="0" y="874776"/>
                  </a:moveTo>
                  <a:lnTo>
                    <a:pt x="166115" y="874776"/>
                  </a:lnTo>
                  <a:lnTo>
                    <a:pt x="166115" y="0"/>
                  </a:lnTo>
                  <a:lnTo>
                    <a:pt x="0" y="0"/>
                  </a:lnTo>
                  <a:lnTo>
                    <a:pt x="0" y="874776"/>
                  </a:lnTo>
                  <a:close/>
                </a:path>
              </a:pathLst>
            </a:custGeom>
            <a:ln w="12700">
              <a:solidFill>
                <a:srgbClr val="A03E0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 name="object 21"/>
            <p:cNvSpPr/>
            <p:nvPr/>
          </p:nvSpPr>
          <p:spPr>
            <a:xfrm>
              <a:off x="1360677" y="0"/>
              <a:ext cx="12700" cy="1061085"/>
            </a:xfrm>
            <a:custGeom>
              <a:avLst/>
              <a:gdLst/>
              <a:ahLst/>
              <a:cxnLst/>
              <a:rect l="l" t="t" r="r" b="b"/>
              <a:pathLst>
                <a:path w="12700" h="1061085">
                  <a:moveTo>
                    <a:pt x="0" y="1061085"/>
                  </a:moveTo>
                  <a:lnTo>
                    <a:pt x="12700" y="1061085"/>
                  </a:lnTo>
                  <a:lnTo>
                    <a:pt x="12700" y="0"/>
                  </a:lnTo>
                  <a:lnTo>
                    <a:pt x="0" y="0"/>
                  </a:lnTo>
                  <a:lnTo>
                    <a:pt x="0" y="106108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pic>
        <p:nvPicPr>
          <p:cNvPr id="22" name="object 22"/>
          <p:cNvPicPr/>
          <p:nvPr/>
        </p:nvPicPr>
        <p:blipFill>
          <a:blip r:embed="rId10" cstate="print"/>
          <a:stretch>
            <a:fillRect/>
          </a:stretch>
        </p:blipFill>
        <p:spPr>
          <a:xfrm>
            <a:off x="9837419" y="347472"/>
            <a:ext cx="1969007" cy="432815"/>
          </a:xfrm>
          <a:prstGeom prst="rect">
            <a:avLst/>
          </a:prstGeom>
        </p:spPr>
      </p:pic>
      <p:sp>
        <p:nvSpPr>
          <p:cNvPr id="27" name="object 27"/>
          <p:cNvSpPr txBox="1">
            <a:spLocks noGrp="1"/>
          </p:cNvSpPr>
          <p:nvPr>
            <p:ph type="sldNum" sz="quarter" idx="7"/>
          </p:nvPr>
        </p:nvSpPr>
        <p:spPr>
          <a:xfrm>
            <a:off x="11352530" y="6370208"/>
            <a:ext cx="314325" cy="270587"/>
          </a:xfrm>
          <a:prstGeom prst="rect">
            <a:avLst/>
          </a:prstGeom>
        </p:spPr>
        <p:txBody>
          <a:bodyPr vert="horz" wrap="square" lIns="0" tIns="24130" rIns="0" bIns="0" rtlCol="0">
            <a:spAutoFit/>
          </a:bodyPr>
          <a:lstStyle/>
          <a:p>
            <a:pPr marL="38100" marR="0" lvl="0" indent="0" algn="l" defTabSz="914400" rtl="0" eaLnBrk="1" fontAlgn="auto" latinLnBrk="0" hangingPunct="1">
              <a:lnSpc>
                <a:spcPct val="100000"/>
              </a:lnSpc>
              <a:spcBef>
                <a:spcPts val="190"/>
              </a:spcBef>
              <a:spcAft>
                <a:spcPts val="0"/>
              </a:spcAft>
              <a:buClrTx/>
              <a:buSzTx/>
              <a:buFontTx/>
              <a:buNone/>
              <a:tabLst/>
              <a:defRPr/>
            </a:pPr>
            <a:fld id="{81D60167-4931-47E6-BA6A-407CBD079E47}" type="slidenum">
              <a:rPr kumimoji="0" lang="en-US" altLang="zh-CN" sz="1600" b="0" i="0" u="none" strike="noStrike" kern="1200" cap="none" spc="-5" normalizeH="0" baseline="0" noProof="0" dirty="0">
                <a:ln>
                  <a:noFill/>
                </a:ln>
                <a:solidFill>
                  <a:srgbClr val="F1F1F1"/>
                </a:solidFill>
                <a:effectLst/>
                <a:uLnTx/>
                <a:uFillTx/>
                <a:ea typeface="+mn-ea"/>
              </a:rPr>
              <a:pPr marL="38100" marR="0" lvl="0" indent="0" algn="l" defTabSz="914400" rtl="0" eaLnBrk="1" fontAlgn="auto" latinLnBrk="0" hangingPunct="1">
                <a:lnSpc>
                  <a:spcPct val="100000"/>
                </a:lnSpc>
                <a:spcBef>
                  <a:spcPts val="190"/>
                </a:spcBef>
                <a:spcAft>
                  <a:spcPts val="0"/>
                </a:spcAft>
                <a:buClrTx/>
                <a:buSzTx/>
                <a:buFontTx/>
                <a:buNone/>
                <a:tabLst/>
                <a:defRPr/>
              </a:pPr>
              <a:t>38</a:t>
            </a:fld>
            <a:endParaRPr kumimoji="0" lang="zh-CN" altLang="en-US" sz="1600" b="0" i="0" u="none" strike="noStrike" kern="1200" cap="none" spc="-5" normalizeH="0" baseline="0" noProof="0">
              <a:ln>
                <a:noFill/>
              </a:ln>
              <a:solidFill>
                <a:srgbClr val="F1F1F1"/>
              </a:solidFill>
              <a:effectLst/>
              <a:uLnTx/>
              <a:uFillTx/>
              <a:ea typeface="+mn-ea"/>
            </a:endParaRPr>
          </a:p>
        </p:txBody>
      </p:sp>
      <p:cxnSp>
        <p:nvCxnSpPr>
          <p:cNvPr id="37" name="直接连接符 36">
            <a:extLst>
              <a:ext uri="{FF2B5EF4-FFF2-40B4-BE49-F238E27FC236}">
                <a16:creationId xmlns:a16="http://schemas.microsoft.com/office/drawing/2014/main" id="{397D28C6-F3B1-4057-A403-5D8579FB4EBB}"/>
              </a:ext>
            </a:extLst>
          </p:cNvPr>
          <p:cNvCxnSpPr>
            <a:cxnSpLocks/>
          </p:cNvCxnSpPr>
          <p:nvPr/>
        </p:nvCxnSpPr>
        <p:spPr>
          <a:xfrm flipH="1">
            <a:off x="1528730" y="883665"/>
            <a:ext cx="6858" cy="5313680"/>
          </a:xfrm>
          <a:prstGeom prst="line">
            <a:avLst/>
          </a:prstGeom>
          <a:ln>
            <a:solidFill>
              <a:srgbClr val="006C39"/>
            </a:solidFill>
          </a:ln>
        </p:spPr>
        <p:style>
          <a:lnRef idx="3">
            <a:schemeClr val="accent3"/>
          </a:lnRef>
          <a:fillRef idx="0">
            <a:schemeClr val="accent3"/>
          </a:fillRef>
          <a:effectRef idx="2">
            <a:schemeClr val="accent3"/>
          </a:effectRef>
          <a:fontRef idx="minor">
            <a:schemeClr val="tx1"/>
          </a:fontRef>
        </p:style>
      </p:cxnSp>
      <p:sp>
        <p:nvSpPr>
          <p:cNvPr id="61" name="文本框 60">
            <a:extLst>
              <a:ext uri="{FF2B5EF4-FFF2-40B4-BE49-F238E27FC236}">
                <a16:creationId xmlns:a16="http://schemas.microsoft.com/office/drawing/2014/main" id="{7385408F-1B2F-49DE-B1A5-73B505E9DACF}"/>
              </a:ext>
            </a:extLst>
          </p:cNvPr>
          <p:cNvSpPr txBox="1"/>
          <p:nvPr/>
        </p:nvSpPr>
        <p:spPr>
          <a:xfrm>
            <a:off x="491423" y="1809105"/>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2015</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62" name="图片 61">
            <a:extLst>
              <a:ext uri="{FF2B5EF4-FFF2-40B4-BE49-F238E27FC236}">
                <a16:creationId xmlns:a16="http://schemas.microsoft.com/office/drawing/2014/main" id="{2C4139AE-E6FF-4764-A7B1-F7A60E0D5C34}"/>
              </a:ext>
            </a:extLst>
          </p:cNvPr>
          <p:cNvPicPr>
            <a:picLocks noChangeAspect="1"/>
          </p:cNvPicPr>
          <p:nvPr/>
        </p:nvPicPr>
        <p:blipFill>
          <a:blip r:embed="rId11"/>
          <a:stretch>
            <a:fillRect/>
          </a:stretch>
        </p:blipFill>
        <p:spPr>
          <a:xfrm rot="5400000">
            <a:off x="1784704" y="1711008"/>
            <a:ext cx="121931" cy="713294"/>
          </a:xfrm>
          <a:prstGeom prst="rect">
            <a:avLst/>
          </a:prstGeom>
        </p:spPr>
      </p:pic>
      <p:sp>
        <p:nvSpPr>
          <p:cNvPr id="42" name="文本框 41">
            <a:extLst>
              <a:ext uri="{FF2B5EF4-FFF2-40B4-BE49-F238E27FC236}">
                <a16:creationId xmlns:a16="http://schemas.microsoft.com/office/drawing/2014/main" id="{4A7A9C68-F61D-4CF9-9A7F-B599AE5F2173}"/>
              </a:ext>
            </a:extLst>
          </p:cNvPr>
          <p:cNvSpPr txBox="1"/>
          <p:nvPr/>
        </p:nvSpPr>
        <p:spPr>
          <a:xfrm>
            <a:off x="2086353" y="1747550"/>
            <a:ext cx="177854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DenseCap</a:t>
            </a:r>
            <a:r>
              <a:rPr kumimoji="0" lang="en-US" altLang="zh-CN" sz="32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 </a:t>
            </a:r>
          </a:p>
        </p:txBody>
      </p:sp>
      <p:sp>
        <p:nvSpPr>
          <p:cNvPr id="46" name="object 2">
            <a:extLst>
              <a:ext uri="{FF2B5EF4-FFF2-40B4-BE49-F238E27FC236}">
                <a16:creationId xmlns:a16="http://schemas.microsoft.com/office/drawing/2014/main" id="{0C6E8F9D-9F16-4C56-A45E-19660C2BE180}"/>
              </a:ext>
            </a:extLst>
          </p:cNvPr>
          <p:cNvSpPr txBox="1">
            <a:spLocks noGrp="1"/>
          </p:cNvSpPr>
          <p:nvPr>
            <p:ph type="title"/>
          </p:nvPr>
        </p:nvSpPr>
        <p:spPr>
          <a:xfrm>
            <a:off x="1685669" y="323468"/>
            <a:ext cx="5322603"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cs typeface="微软雅黑"/>
              </a:rPr>
              <a:t>发展</a:t>
            </a:r>
            <a:r>
              <a:rPr lang="en-US" altLang="zh-CN" sz="2800" b="1" spc="-5">
                <a:solidFill>
                  <a:srgbClr val="006C39"/>
                </a:solidFill>
                <a:effectLst>
                  <a:outerShdw blurRad="38100" dist="38100" dir="2700000" algn="tl">
                    <a:srgbClr val="000000">
                      <a:alpha val="43137"/>
                    </a:srgbClr>
                  </a:outerShdw>
                </a:effectLst>
                <a:cs typeface="微软雅黑"/>
              </a:rPr>
              <a:t>——</a:t>
            </a:r>
            <a:r>
              <a:rPr lang="zh-CN" altLang="en-US" sz="2800" b="1" spc="-5">
                <a:solidFill>
                  <a:srgbClr val="006C39"/>
                </a:solidFill>
                <a:effectLst>
                  <a:outerShdw blurRad="38100" dist="38100" dir="2700000" algn="tl">
                    <a:srgbClr val="000000">
                      <a:alpha val="43137"/>
                    </a:srgbClr>
                  </a:outerShdw>
                </a:effectLst>
                <a:cs typeface="微软雅黑"/>
              </a:rPr>
              <a:t>密集描述引入</a:t>
            </a:r>
            <a:endParaRPr lang="zh-CN" altLang="en-US" sz="2800">
              <a:solidFill>
                <a:srgbClr val="006C39"/>
              </a:solidFill>
              <a:effectLst>
                <a:outerShdw blurRad="38100" dist="38100" dir="2700000" algn="tl">
                  <a:srgbClr val="000000">
                    <a:alpha val="43137"/>
                  </a:srgbClr>
                </a:outerShdw>
              </a:effectLst>
              <a:cs typeface="微软雅黑"/>
            </a:endParaRPr>
          </a:p>
        </p:txBody>
      </p:sp>
      <p:sp>
        <p:nvSpPr>
          <p:cNvPr id="47" name="文本框 46">
            <a:extLst>
              <a:ext uri="{FF2B5EF4-FFF2-40B4-BE49-F238E27FC236}">
                <a16:creationId xmlns:a16="http://schemas.microsoft.com/office/drawing/2014/main" id="{B1190489-BA62-4499-BE74-5DC0F1E02550}"/>
              </a:ext>
            </a:extLst>
          </p:cNvPr>
          <p:cNvSpPr txBox="1"/>
          <p:nvPr/>
        </p:nvSpPr>
        <p:spPr>
          <a:xfrm>
            <a:off x="492119" y="4701746"/>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2019</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48" name="图片 47">
            <a:extLst>
              <a:ext uri="{FF2B5EF4-FFF2-40B4-BE49-F238E27FC236}">
                <a16:creationId xmlns:a16="http://schemas.microsoft.com/office/drawing/2014/main" id="{334606E2-8919-4AB4-AC48-93698E493A92}"/>
              </a:ext>
            </a:extLst>
          </p:cNvPr>
          <p:cNvPicPr>
            <a:picLocks noChangeAspect="1"/>
          </p:cNvPicPr>
          <p:nvPr/>
        </p:nvPicPr>
        <p:blipFill>
          <a:blip r:embed="rId11"/>
          <a:stretch>
            <a:fillRect/>
          </a:stretch>
        </p:blipFill>
        <p:spPr>
          <a:xfrm rot="5400000">
            <a:off x="1785400" y="4603649"/>
            <a:ext cx="121931" cy="713294"/>
          </a:xfrm>
          <a:prstGeom prst="rect">
            <a:avLst/>
          </a:prstGeom>
        </p:spPr>
      </p:pic>
      <p:sp>
        <p:nvSpPr>
          <p:cNvPr id="49" name="文本框 48">
            <a:extLst>
              <a:ext uri="{FF2B5EF4-FFF2-40B4-BE49-F238E27FC236}">
                <a16:creationId xmlns:a16="http://schemas.microsoft.com/office/drawing/2014/main" id="{E9205730-636F-4829-8892-FE187D16DA70}"/>
              </a:ext>
            </a:extLst>
          </p:cNvPr>
          <p:cNvSpPr txBox="1"/>
          <p:nvPr/>
        </p:nvSpPr>
        <p:spPr>
          <a:xfrm>
            <a:off x="1944367" y="4500422"/>
            <a:ext cx="2929657"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Dense relational captioning</a:t>
            </a:r>
            <a:endParaRPr kumimoji="0" lang="en-US" altLang="zh-CN" sz="32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53" name="文本框 52">
            <a:extLst>
              <a:ext uri="{FF2B5EF4-FFF2-40B4-BE49-F238E27FC236}">
                <a16:creationId xmlns:a16="http://schemas.microsoft.com/office/drawing/2014/main" id="{29ECC94A-CAB0-4743-80F6-2E45D4FD3193}"/>
              </a:ext>
            </a:extLst>
          </p:cNvPr>
          <p:cNvSpPr txBox="1"/>
          <p:nvPr/>
        </p:nvSpPr>
        <p:spPr>
          <a:xfrm>
            <a:off x="484294" y="3277049"/>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2017</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55" name="图片 54">
            <a:extLst>
              <a:ext uri="{FF2B5EF4-FFF2-40B4-BE49-F238E27FC236}">
                <a16:creationId xmlns:a16="http://schemas.microsoft.com/office/drawing/2014/main" id="{C59CD8CE-D951-4695-A2C7-010646560AB8}"/>
              </a:ext>
            </a:extLst>
          </p:cNvPr>
          <p:cNvPicPr>
            <a:picLocks noChangeAspect="1"/>
          </p:cNvPicPr>
          <p:nvPr/>
        </p:nvPicPr>
        <p:blipFill>
          <a:blip r:embed="rId11"/>
          <a:stretch>
            <a:fillRect/>
          </a:stretch>
        </p:blipFill>
        <p:spPr>
          <a:xfrm rot="5400000">
            <a:off x="1777575" y="3178952"/>
            <a:ext cx="121931" cy="713294"/>
          </a:xfrm>
          <a:prstGeom prst="rect">
            <a:avLst/>
          </a:prstGeom>
        </p:spPr>
      </p:pic>
      <p:sp>
        <p:nvSpPr>
          <p:cNvPr id="56" name="文本框 55">
            <a:extLst>
              <a:ext uri="{FF2B5EF4-FFF2-40B4-BE49-F238E27FC236}">
                <a16:creationId xmlns:a16="http://schemas.microsoft.com/office/drawing/2014/main" id="{9D3BD859-AD6A-40D0-A5CB-EE099EEC8E7C}"/>
              </a:ext>
            </a:extLst>
          </p:cNvPr>
          <p:cNvSpPr txBox="1"/>
          <p:nvPr/>
        </p:nvSpPr>
        <p:spPr>
          <a:xfrm>
            <a:off x="2079877" y="3250518"/>
            <a:ext cx="241620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joint inference</a:t>
            </a:r>
          </a:p>
        </p:txBody>
      </p:sp>
      <p:pic>
        <p:nvPicPr>
          <p:cNvPr id="29" name="图片 28">
            <a:extLst>
              <a:ext uri="{FF2B5EF4-FFF2-40B4-BE49-F238E27FC236}">
                <a16:creationId xmlns:a16="http://schemas.microsoft.com/office/drawing/2014/main" id="{A5A1C6D6-036B-4801-AE64-8C09D1CB3253}"/>
              </a:ext>
            </a:extLst>
          </p:cNvPr>
          <p:cNvPicPr>
            <a:picLocks noChangeAspect="1"/>
          </p:cNvPicPr>
          <p:nvPr/>
        </p:nvPicPr>
        <p:blipFill>
          <a:blip r:embed="rId12"/>
          <a:stretch>
            <a:fillRect/>
          </a:stretch>
        </p:blipFill>
        <p:spPr>
          <a:xfrm>
            <a:off x="4594031" y="1657959"/>
            <a:ext cx="7590316" cy="4182599"/>
          </a:xfrm>
          <a:prstGeom prst="rect">
            <a:avLst/>
          </a:prstGeom>
        </p:spPr>
      </p:pic>
      <p:sp>
        <p:nvSpPr>
          <p:cNvPr id="59" name="文本框 58">
            <a:extLst>
              <a:ext uri="{FF2B5EF4-FFF2-40B4-BE49-F238E27FC236}">
                <a16:creationId xmlns:a16="http://schemas.microsoft.com/office/drawing/2014/main" id="{AE3F5361-CF27-4FD6-8697-3D34E99B9DE2}"/>
              </a:ext>
            </a:extLst>
          </p:cNvPr>
          <p:cNvSpPr txBox="1"/>
          <p:nvPr/>
        </p:nvSpPr>
        <p:spPr>
          <a:xfrm>
            <a:off x="7402234" y="1061085"/>
            <a:ext cx="266068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DenseCap</a:t>
            </a:r>
          </a:p>
        </p:txBody>
      </p:sp>
      <p:sp>
        <p:nvSpPr>
          <p:cNvPr id="40" name="object 3">
            <a:extLst>
              <a:ext uri="{FF2B5EF4-FFF2-40B4-BE49-F238E27FC236}">
                <a16:creationId xmlns:a16="http://schemas.microsoft.com/office/drawing/2014/main" id="{30081278-1D03-4481-841D-3459A93E375C}"/>
              </a:ext>
            </a:extLst>
          </p:cNvPr>
          <p:cNvSpPr txBox="1"/>
          <p:nvPr/>
        </p:nvSpPr>
        <p:spPr>
          <a:xfrm>
            <a:off x="514927" y="188619"/>
            <a:ext cx="780473"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Century Gothic"/>
                <a:ea typeface="宋体" panose="02010600030101010101" pitchFamily="2" charset="-122"/>
                <a:cs typeface="Century Gothic"/>
              </a:rPr>
              <a:t>3.3</a:t>
            </a:r>
            <a:endParaRPr kumimoji="0" sz="3600" b="0" i="0" u="none" strike="noStrike" kern="1200" cap="none" spc="0" normalizeH="0" baseline="0" noProof="0">
              <a:ln>
                <a:noFill/>
              </a:ln>
              <a:solidFill>
                <a:prstClr val="black"/>
              </a:solidFill>
              <a:effectLst/>
              <a:uLnTx/>
              <a:uFillTx/>
              <a:latin typeface="Century Gothic"/>
              <a:ea typeface="+mn-ea"/>
              <a:cs typeface="Century Gothic"/>
            </a:endParaRPr>
          </a:p>
        </p:txBody>
      </p:sp>
      <p:sp>
        <p:nvSpPr>
          <p:cNvPr id="43" name="文本框 42">
            <a:extLst>
              <a:ext uri="{FF2B5EF4-FFF2-40B4-BE49-F238E27FC236}">
                <a16:creationId xmlns:a16="http://schemas.microsoft.com/office/drawing/2014/main" id="{A55F81BC-3C45-4961-8EDF-A8507B97E458}"/>
              </a:ext>
            </a:extLst>
          </p:cNvPr>
          <p:cNvSpPr txBox="1"/>
          <p:nvPr/>
        </p:nvSpPr>
        <p:spPr>
          <a:xfrm>
            <a:off x="5191429" y="5891741"/>
            <a:ext cx="6475426" cy="307777"/>
          </a:xfrm>
          <a:prstGeom prst="rect">
            <a:avLst/>
          </a:prstGeom>
          <a:noFill/>
        </p:spPr>
        <p:txBody>
          <a:bodyPr wrap="square">
            <a:spAutoFit/>
          </a:bodyPr>
          <a:lstStyle/>
          <a:p>
            <a:r>
              <a:rPr lang="en-US" altLang="zh-CN" sz="1400">
                <a:solidFill>
                  <a:schemeClr val="accent6">
                    <a:lumMod val="50000"/>
                  </a:schemeClr>
                </a:solidFill>
              </a:rPr>
              <a:t>DenseCap: Fully Convolutional Localization Networks for Dense Captioning  CVPR2015</a:t>
            </a:r>
            <a:endParaRPr lang="zh-CN" altLang="en-US" sz="1400">
              <a:solidFill>
                <a:schemeClr val="accent6">
                  <a:lumMod val="50000"/>
                </a:schemeClr>
              </a:solidFill>
            </a:endParaRPr>
          </a:p>
        </p:txBody>
      </p:sp>
    </p:spTree>
    <p:extLst>
      <p:ext uri="{BB962C8B-B14F-4D97-AF65-F5344CB8AC3E}">
        <p14:creationId xmlns:p14="http://schemas.microsoft.com/office/powerpoint/2010/main" val="2277118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a:extLst>
              <a:ext uri="{FF2B5EF4-FFF2-40B4-BE49-F238E27FC236}">
                <a16:creationId xmlns:a16="http://schemas.microsoft.com/office/drawing/2014/main" id="{B22E2DDB-1AB8-492C-8B5B-EF246085E398}"/>
              </a:ext>
            </a:extLst>
          </p:cNvPr>
          <p:cNvPicPr>
            <a:picLocks noChangeAspect="1"/>
          </p:cNvPicPr>
          <p:nvPr/>
        </p:nvPicPr>
        <p:blipFill>
          <a:blip r:embed="rId2"/>
          <a:stretch>
            <a:fillRect/>
          </a:stretch>
        </p:blipFill>
        <p:spPr>
          <a:xfrm>
            <a:off x="316865" y="901826"/>
            <a:ext cx="4130721" cy="5342979"/>
          </a:xfrm>
          <a:prstGeom prst="rect">
            <a:avLst/>
          </a:prstGeom>
          <a:ln>
            <a:noFill/>
          </a:ln>
          <a:effectLst>
            <a:outerShdw blurRad="190500" algn="tl" rotWithShape="0">
              <a:srgbClr val="000000">
                <a:alpha val="70000"/>
              </a:srgbClr>
            </a:outerShdw>
          </a:effectLst>
        </p:spPr>
      </p:pic>
      <p:sp>
        <p:nvSpPr>
          <p:cNvPr id="2" name="object 2"/>
          <p:cNvSpPr/>
          <p:nvPr/>
        </p:nvSpPr>
        <p:spPr>
          <a:xfrm>
            <a:off x="1550669" y="863346"/>
            <a:ext cx="10318750" cy="0"/>
          </a:xfrm>
          <a:custGeom>
            <a:avLst/>
            <a:gdLst/>
            <a:ahLst/>
            <a:cxnLst/>
            <a:rect l="l" t="t" r="r" b="b"/>
            <a:pathLst>
              <a:path w="10318750">
                <a:moveTo>
                  <a:pt x="0" y="0"/>
                </a:moveTo>
                <a:lnTo>
                  <a:pt x="10318623" y="0"/>
                </a:lnTo>
              </a:path>
            </a:pathLst>
          </a:custGeom>
          <a:ln w="28575">
            <a:solidFill>
              <a:srgbClr val="A1A1A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 name="object 3"/>
          <p:cNvSpPr/>
          <p:nvPr/>
        </p:nvSpPr>
        <p:spPr>
          <a:xfrm>
            <a:off x="11163300" y="6187440"/>
            <a:ext cx="706120" cy="670560"/>
          </a:xfrm>
          <a:custGeom>
            <a:avLst/>
            <a:gdLst/>
            <a:ahLst/>
            <a:cxnLst/>
            <a:rect l="l" t="t" r="r" b="b"/>
            <a:pathLst>
              <a:path w="706120" h="670559">
                <a:moveTo>
                  <a:pt x="0" y="670560"/>
                </a:moveTo>
                <a:lnTo>
                  <a:pt x="705611" y="670560"/>
                </a:lnTo>
                <a:lnTo>
                  <a:pt x="705611" y="0"/>
                </a:lnTo>
                <a:lnTo>
                  <a:pt x="0" y="0"/>
                </a:lnTo>
                <a:lnTo>
                  <a:pt x="0" y="67056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nvGrpSpPr>
          <p:cNvPr id="4" name="object 4"/>
          <p:cNvGrpSpPr/>
          <p:nvPr/>
        </p:nvGrpSpPr>
        <p:grpSpPr>
          <a:xfrm>
            <a:off x="318515" y="0"/>
            <a:ext cx="1049020" cy="873760"/>
            <a:chOff x="318515" y="0"/>
            <a:chExt cx="1049020" cy="873760"/>
          </a:xfrm>
        </p:grpSpPr>
        <p:sp>
          <p:nvSpPr>
            <p:cNvPr id="5" name="object 5"/>
            <p:cNvSpPr/>
            <p:nvPr/>
          </p:nvSpPr>
          <p:spPr>
            <a:xfrm>
              <a:off x="318515" y="0"/>
              <a:ext cx="1049020" cy="873760"/>
            </a:xfrm>
            <a:custGeom>
              <a:avLst/>
              <a:gdLst/>
              <a:ahLst/>
              <a:cxnLst/>
              <a:rect l="l" t="t" r="r" b="b"/>
              <a:pathLst>
                <a:path w="1049020" h="873760">
                  <a:moveTo>
                    <a:pt x="1048512" y="0"/>
                  </a:moveTo>
                  <a:lnTo>
                    <a:pt x="0" y="0"/>
                  </a:lnTo>
                  <a:lnTo>
                    <a:pt x="0" y="873251"/>
                  </a:lnTo>
                  <a:lnTo>
                    <a:pt x="1048512" y="873251"/>
                  </a:lnTo>
                  <a:lnTo>
                    <a:pt x="1048512"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sp>
          <p:nvSpPr>
            <p:cNvPr id="6" name="object 6"/>
            <p:cNvSpPr/>
            <p:nvPr/>
          </p:nvSpPr>
          <p:spPr>
            <a:xfrm>
              <a:off x="318515" y="0"/>
              <a:ext cx="1049020" cy="873760"/>
            </a:xfrm>
            <a:custGeom>
              <a:avLst/>
              <a:gdLst/>
              <a:ahLst/>
              <a:cxnLst/>
              <a:rect l="l" t="t" r="r" b="b"/>
              <a:pathLst>
                <a:path w="1049020" h="873760">
                  <a:moveTo>
                    <a:pt x="0" y="873251"/>
                  </a:moveTo>
                  <a:lnTo>
                    <a:pt x="1048512" y="873251"/>
                  </a:lnTo>
                  <a:lnTo>
                    <a:pt x="1048512" y="0"/>
                  </a:lnTo>
                  <a:lnTo>
                    <a:pt x="0" y="0"/>
                  </a:lnTo>
                  <a:lnTo>
                    <a:pt x="0" y="873251"/>
                  </a:lnTo>
                  <a:close/>
                </a:path>
              </a:pathLst>
            </a:custGeom>
            <a:ln w="12700">
              <a:solidFill>
                <a:srgbClr val="006C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grpSp>
      <p:grpSp>
        <p:nvGrpSpPr>
          <p:cNvPr id="7" name="object 7"/>
          <p:cNvGrpSpPr/>
          <p:nvPr/>
        </p:nvGrpSpPr>
        <p:grpSpPr>
          <a:xfrm>
            <a:off x="318515" y="6120384"/>
            <a:ext cx="10845165" cy="737870"/>
            <a:chOff x="318515" y="6120384"/>
            <a:chExt cx="10845165" cy="737870"/>
          </a:xfrm>
        </p:grpSpPr>
        <p:sp>
          <p:nvSpPr>
            <p:cNvPr id="8" name="object 8"/>
            <p:cNvSpPr/>
            <p:nvPr/>
          </p:nvSpPr>
          <p:spPr>
            <a:xfrm>
              <a:off x="318515" y="6187440"/>
              <a:ext cx="10845165" cy="670560"/>
            </a:xfrm>
            <a:custGeom>
              <a:avLst/>
              <a:gdLst/>
              <a:ahLst/>
              <a:cxnLst/>
              <a:rect l="l" t="t" r="r" b="b"/>
              <a:pathLst>
                <a:path w="10845165" h="670559">
                  <a:moveTo>
                    <a:pt x="10844784" y="0"/>
                  </a:moveTo>
                  <a:lnTo>
                    <a:pt x="0" y="0"/>
                  </a:lnTo>
                  <a:lnTo>
                    <a:pt x="0" y="670560"/>
                  </a:lnTo>
                  <a:lnTo>
                    <a:pt x="10844784" y="670560"/>
                  </a:lnTo>
                  <a:lnTo>
                    <a:pt x="10844784"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9" name="object 9"/>
            <p:cNvPicPr/>
            <p:nvPr/>
          </p:nvPicPr>
          <p:blipFill>
            <a:blip r:embed="rId3" cstate="print"/>
            <a:stretch>
              <a:fillRect/>
            </a:stretch>
          </p:blipFill>
          <p:spPr>
            <a:xfrm>
              <a:off x="2663951" y="6418326"/>
              <a:ext cx="213360" cy="240029"/>
            </a:xfrm>
            <a:prstGeom prst="rect">
              <a:avLst/>
            </a:prstGeom>
          </p:spPr>
        </p:pic>
        <p:pic>
          <p:nvPicPr>
            <p:cNvPr id="10" name="object 10"/>
            <p:cNvPicPr/>
            <p:nvPr/>
          </p:nvPicPr>
          <p:blipFill>
            <a:blip r:embed="rId4" cstate="print"/>
            <a:stretch>
              <a:fillRect/>
            </a:stretch>
          </p:blipFill>
          <p:spPr>
            <a:xfrm>
              <a:off x="3019043" y="6464183"/>
              <a:ext cx="118004" cy="178932"/>
            </a:xfrm>
            <a:prstGeom prst="rect">
              <a:avLst/>
            </a:prstGeom>
          </p:spPr>
        </p:pic>
        <p:pic>
          <p:nvPicPr>
            <p:cNvPr id="11" name="object 11"/>
            <p:cNvPicPr/>
            <p:nvPr/>
          </p:nvPicPr>
          <p:blipFill>
            <a:blip r:embed="rId5" cstate="print"/>
            <a:stretch>
              <a:fillRect/>
            </a:stretch>
          </p:blipFill>
          <p:spPr>
            <a:xfrm>
              <a:off x="2055876" y="6402324"/>
              <a:ext cx="214344" cy="270075"/>
            </a:xfrm>
            <a:prstGeom prst="rect">
              <a:avLst/>
            </a:prstGeom>
          </p:spPr>
        </p:pic>
        <p:pic>
          <p:nvPicPr>
            <p:cNvPr id="12" name="object 12"/>
            <p:cNvPicPr/>
            <p:nvPr/>
          </p:nvPicPr>
          <p:blipFill>
            <a:blip r:embed="rId6" cstate="print"/>
            <a:stretch>
              <a:fillRect/>
            </a:stretch>
          </p:blipFill>
          <p:spPr>
            <a:xfrm>
              <a:off x="2396690" y="6463284"/>
              <a:ext cx="125196" cy="149351"/>
            </a:xfrm>
            <a:prstGeom prst="rect">
              <a:avLst/>
            </a:prstGeom>
          </p:spPr>
        </p:pic>
        <p:pic>
          <p:nvPicPr>
            <p:cNvPr id="13" name="object 13"/>
            <p:cNvPicPr/>
            <p:nvPr/>
          </p:nvPicPr>
          <p:blipFill>
            <a:blip r:embed="rId7" cstate="print"/>
            <a:stretch>
              <a:fillRect/>
            </a:stretch>
          </p:blipFill>
          <p:spPr>
            <a:xfrm>
              <a:off x="1173479" y="6432804"/>
              <a:ext cx="190531" cy="204215"/>
            </a:xfrm>
            <a:prstGeom prst="rect">
              <a:avLst/>
            </a:prstGeom>
          </p:spPr>
        </p:pic>
        <p:sp>
          <p:nvSpPr>
            <p:cNvPr id="14" name="object 14"/>
            <p:cNvSpPr/>
            <p:nvPr/>
          </p:nvSpPr>
          <p:spPr>
            <a:xfrm>
              <a:off x="598932" y="6399784"/>
              <a:ext cx="219710" cy="276860"/>
            </a:xfrm>
            <a:custGeom>
              <a:avLst/>
              <a:gdLst/>
              <a:ahLst/>
              <a:cxnLst/>
              <a:rect l="l" t="t" r="r" b="b"/>
              <a:pathLst>
                <a:path w="219709" h="276859">
                  <a:moveTo>
                    <a:pt x="86868" y="213918"/>
                  </a:moveTo>
                  <a:lnTo>
                    <a:pt x="85153" y="208813"/>
                  </a:lnTo>
                  <a:lnTo>
                    <a:pt x="74866" y="203708"/>
                  </a:lnTo>
                  <a:lnTo>
                    <a:pt x="67144" y="234124"/>
                  </a:lnTo>
                  <a:lnTo>
                    <a:pt x="59436" y="263245"/>
                  </a:lnTo>
                  <a:lnTo>
                    <a:pt x="59436" y="266649"/>
                  </a:lnTo>
                  <a:lnTo>
                    <a:pt x="62865" y="270052"/>
                  </a:lnTo>
                  <a:lnTo>
                    <a:pt x="69723" y="273456"/>
                  </a:lnTo>
                  <a:lnTo>
                    <a:pt x="74866" y="276860"/>
                  </a:lnTo>
                  <a:lnTo>
                    <a:pt x="79362" y="249008"/>
                  </a:lnTo>
                  <a:lnTo>
                    <a:pt x="81851" y="235470"/>
                  </a:lnTo>
                  <a:lnTo>
                    <a:pt x="85153" y="222415"/>
                  </a:lnTo>
                  <a:lnTo>
                    <a:pt x="86868" y="213918"/>
                  </a:lnTo>
                  <a:close/>
                </a:path>
                <a:path w="219709" h="276859">
                  <a:moveTo>
                    <a:pt x="219456" y="194310"/>
                  </a:moveTo>
                  <a:lnTo>
                    <a:pt x="212598" y="190500"/>
                  </a:lnTo>
                  <a:lnTo>
                    <a:pt x="202311" y="187960"/>
                  </a:lnTo>
                  <a:lnTo>
                    <a:pt x="195453" y="185420"/>
                  </a:lnTo>
                  <a:lnTo>
                    <a:pt x="170802" y="187960"/>
                  </a:lnTo>
                  <a:lnTo>
                    <a:pt x="159042" y="191770"/>
                  </a:lnTo>
                  <a:lnTo>
                    <a:pt x="147447" y="198120"/>
                  </a:lnTo>
                  <a:lnTo>
                    <a:pt x="145732" y="199390"/>
                  </a:lnTo>
                  <a:lnTo>
                    <a:pt x="140589" y="199390"/>
                  </a:lnTo>
                  <a:lnTo>
                    <a:pt x="141097" y="191770"/>
                  </a:lnTo>
                  <a:lnTo>
                    <a:pt x="144653" y="185420"/>
                  </a:lnTo>
                  <a:lnTo>
                    <a:pt x="146113" y="184150"/>
                  </a:lnTo>
                  <a:lnTo>
                    <a:pt x="150469" y="180340"/>
                  </a:lnTo>
                  <a:lnTo>
                    <a:pt x="157734" y="176530"/>
                  </a:lnTo>
                  <a:lnTo>
                    <a:pt x="164592" y="176530"/>
                  </a:lnTo>
                  <a:lnTo>
                    <a:pt x="171450" y="175260"/>
                  </a:lnTo>
                  <a:lnTo>
                    <a:pt x="183451" y="175260"/>
                  </a:lnTo>
                  <a:lnTo>
                    <a:pt x="188595" y="173990"/>
                  </a:lnTo>
                  <a:lnTo>
                    <a:pt x="190766" y="165100"/>
                  </a:lnTo>
                  <a:lnTo>
                    <a:pt x="191706" y="161290"/>
                  </a:lnTo>
                  <a:lnTo>
                    <a:pt x="192024" y="160020"/>
                  </a:lnTo>
                  <a:lnTo>
                    <a:pt x="189445" y="156210"/>
                  </a:lnTo>
                  <a:lnTo>
                    <a:pt x="188595" y="154940"/>
                  </a:lnTo>
                  <a:lnTo>
                    <a:pt x="186309" y="153670"/>
                  </a:lnTo>
                  <a:lnTo>
                    <a:pt x="181737" y="151130"/>
                  </a:lnTo>
                  <a:lnTo>
                    <a:pt x="180022" y="149860"/>
                  </a:lnTo>
                  <a:lnTo>
                    <a:pt x="176593" y="149860"/>
                  </a:lnTo>
                  <a:lnTo>
                    <a:pt x="173164" y="148590"/>
                  </a:lnTo>
                  <a:lnTo>
                    <a:pt x="176593" y="144780"/>
                  </a:lnTo>
                  <a:lnTo>
                    <a:pt x="178308" y="144780"/>
                  </a:lnTo>
                  <a:lnTo>
                    <a:pt x="186880" y="140970"/>
                  </a:lnTo>
                  <a:lnTo>
                    <a:pt x="190309" y="134620"/>
                  </a:lnTo>
                  <a:lnTo>
                    <a:pt x="188595" y="125730"/>
                  </a:lnTo>
                  <a:lnTo>
                    <a:pt x="188595" y="120650"/>
                  </a:lnTo>
                  <a:lnTo>
                    <a:pt x="188595" y="118110"/>
                  </a:lnTo>
                  <a:lnTo>
                    <a:pt x="181737" y="114300"/>
                  </a:lnTo>
                  <a:lnTo>
                    <a:pt x="174879" y="113030"/>
                  </a:lnTo>
                  <a:lnTo>
                    <a:pt x="166306" y="110502"/>
                  </a:lnTo>
                  <a:lnTo>
                    <a:pt x="166306" y="124460"/>
                  </a:lnTo>
                  <a:lnTo>
                    <a:pt x="162877" y="129540"/>
                  </a:lnTo>
                  <a:lnTo>
                    <a:pt x="138874" y="153670"/>
                  </a:lnTo>
                  <a:lnTo>
                    <a:pt x="137160" y="153670"/>
                  </a:lnTo>
                  <a:lnTo>
                    <a:pt x="137160" y="151130"/>
                  </a:lnTo>
                  <a:lnTo>
                    <a:pt x="135445" y="151130"/>
                  </a:lnTo>
                  <a:lnTo>
                    <a:pt x="138874" y="140970"/>
                  </a:lnTo>
                  <a:lnTo>
                    <a:pt x="138874" y="124460"/>
                  </a:lnTo>
                  <a:lnTo>
                    <a:pt x="138874" y="120650"/>
                  </a:lnTo>
                  <a:lnTo>
                    <a:pt x="162877" y="120650"/>
                  </a:lnTo>
                  <a:lnTo>
                    <a:pt x="166306" y="124460"/>
                  </a:lnTo>
                  <a:lnTo>
                    <a:pt x="166306" y="110502"/>
                  </a:lnTo>
                  <a:lnTo>
                    <a:pt x="161988" y="109220"/>
                  </a:lnTo>
                  <a:lnTo>
                    <a:pt x="148945" y="107950"/>
                  </a:lnTo>
                  <a:lnTo>
                    <a:pt x="130327" y="109689"/>
                  </a:lnTo>
                  <a:lnTo>
                    <a:pt x="130327" y="135890"/>
                  </a:lnTo>
                  <a:lnTo>
                    <a:pt x="127939" y="146050"/>
                  </a:lnTo>
                  <a:lnTo>
                    <a:pt x="123304" y="153670"/>
                  </a:lnTo>
                  <a:lnTo>
                    <a:pt x="116586" y="156210"/>
                  </a:lnTo>
                  <a:lnTo>
                    <a:pt x="116586" y="149860"/>
                  </a:lnTo>
                  <a:lnTo>
                    <a:pt x="114871" y="143510"/>
                  </a:lnTo>
                  <a:lnTo>
                    <a:pt x="114871" y="138430"/>
                  </a:lnTo>
                  <a:lnTo>
                    <a:pt x="114871" y="133350"/>
                  </a:lnTo>
                  <a:lnTo>
                    <a:pt x="116586" y="130810"/>
                  </a:lnTo>
                  <a:lnTo>
                    <a:pt x="118300" y="130810"/>
                  </a:lnTo>
                  <a:lnTo>
                    <a:pt x="120015" y="129540"/>
                  </a:lnTo>
                  <a:lnTo>
                    <a:pt x="125158" y="125730"/>
                  </a:lnTo>
                  <a:lnTo>
                    <a:pt x="130302" y="124460"/>
                  </a:lnTo>
                  <a:lnTo>
                    <a:pt x="130327" y="135890"/>
                  </a:lnTo>
                  <a:lnTo>
                    <a:pt x="130327" y="109689"/>
                  </a:lnTo>
                  <a:lnTo>
                    <a:pt x="121729" y="110490"/>
                  </a:lnTo>
                  <a:lnTo>
                    <a:pt x="125158" y="104140"/>
                  </a:lnTo>
                  <a:lnTo>
                    <a:pt x="126873" y="99060"/>
                  </a:lnTo>
                  <a:lnTo>
                    <a:pt x="130302" y="91440"/>
                  </a:lnTo>
                  <a:lnTo>
                    <a:pt x="132016" y="86360"/>
                  </a:lnTo>
                  <a:lnTo>
                    <a:pt x="133731" y="85090"/>
                  </a:lnTo>
                  <a:lnTo>
                    <a:pt x="140589" y="85090"/>
                  </a:lnTo>
                  <a:lnTo>
                    <a:pt x="176593" y="74930"/>
                  </a:lnTo>
                  <a:lnTo>
                    <a:pt x="180022" y="74930"/>
                  </a:lnTo>
                  <a:lnTo>
                    <a:pt x="181737" y="71120"/>
                  </a:lnTo>
                  <a:lnTo>
                    <a:pt x="181737" y="69850"/>
                  </a:lnTo>
                  <a:lnTo>
                    <a:pt x="181737" y="66040"/>
                  </a:lnTo>
                  <a:lnTo>
                    <a:pt x="173164" y="59690"/>
                  </a:lnTo>
                  <a:lnTo>
                    <a:pt x="168021" y="59690"/>
                  </a:lnTo>
                  <a:lnTo>
                    <a:pt x="157886" y="63500"/>
                  </a:lnTo>
                  <a:lnTo>
                    <a:pt x="150876" y="64770"/>
                  </a:lnTo>
                  <a:lnTo>
                    <a:pt x="143852" y="67310"/>
                  </a:lnTo>
                  <a:lnTo>
                    <a:pt x="137160" y="69850"/>
                  </a:lnTo>
                  <a:lnTo>
                    <a:pt x="140347" y="55880"/>
                  </a:lnTo>
                  <a:lnTo>
                    <a:pt x="143370" y="41910"/>
                  </a:lnTo>
                  <a:lnTo>
                    <a:pt x="148005" y="30480"/>
                  </a:lnTo>
                  <a:lnTo>
                    <a:pt x="156019" y="19050"/>
                  </a:lnTo>
                  <a:lnTo>
                    <a:pt x="161163" y="15252"/>
                  </a:lnTo>
                  <a:lnTo>
                    <a:pt x="157734" y="6350"/>
                  </a:lnTo>
                  <a:lnTo>
                    <a:pt x="144018" y="0"/>
                  </a:lnTo>
                  <a:lnTo>
                    <a:pt x="144018" y="5080"/>
                  </a:lnTo>
                  <a:lnTo>
                    <a:pt x="142303" y="10160"/>
                  </a:lnTo>
                  <a:lnTo>
                    <a:pt x="137160" y="22860"/>
                  </a:lnTo>
                  <a:lnTo>
                    <a:pt x="121729" y="64770"/>
                  </a:lnTo>
                  <a:lnTo>
                    <a:pt x="120015" y="71120"/>
                  </a:lnTo>
                  <a:lnTo>
                    <a:pt x="116586" y="74930"/>
                  </a:lnTo>
                  <a:lnTo>
                    <a:pt x="109728" y="74930"/>
                  </a:lnTo>
                  <a:lnTo>
                    <a:pt x="101155" y="76200"/>
                  </a:lnTo>
                  <a:lnTo>
                    <a:pt x="94297" y="76200"/>
                  </a:lnTo>
                  <a:lnTo>
                    <a:pt x="85725" y="78740"/>
                  </a:lnTo>
                  <a:lnTo>
                    <a:pt x="84010" y="78740"/>
                  </a:lnTo>
                  <a:lnTo>
                    <a:pt x="84010" y="80010"/>
                  </a:lnTo>
                  <a:lnTo>
                    <a:pt x="87439" y="83820"/>
                  </a:lnTo>
                  <a:lnTo>
                    <a:pt x="92583" y="86360"/>
                  </a:lnTo>
                  <a:lnTo>
                    <a:pt x="96012" y="88900"/>
                  </a:lnTo>
                  <a:lnTo>
                    <a:pt x="101155" y="90170"/>
                  </a:lnTo>
                  <a:lnTo>
                    <a:pt x="113157" y="90170"/>
                  </a:lnTo>
                  <a:lnTo>
                    <a:pt x="111442" y="94932"/>
                  </a:lnTo>
                  <a:lnTo>
                    <a:pt x="111442" y="158750"/>
                  </a:lnTo>
                  <a:lnTo>
                    <a:pt x="102870" y="161290"/>
                  </a:lnTo>
                  <a:lnTo>
                    <a:pt x="99441" y="160020"/>
                  </a:lnTo>
                  <a:lnTo>
                    <a:pt x="96012" y="149860"/>
                  </a:lnTo>
                  <a:lnTo>
                    <a:pt x="92583" y="144780"/>
                  </a:lnTo>
                  <a:lnTo>
                    <a:pt x="94297" y="143510"/>
                  </a:lnTo>
                  <a:lnTo>
                    <a:pt x="108013" y="138430"/>
                  </a:lnTo>
                  <a:lnTo>
                    <a:pt x="108013" y="144780"/>
                  </a:lnTo>
                  <a:lnTo>
                    <a:pt x="111442" y="158750"/>
                  </a:lnTo>
                  <a:lnTo>
                    <a:pt x="111442" y="94932"/>
                  </a:lnTo>
                  <a:lnTo>
                    <a:pt x="110413" y="97790"/>
                  </a:lnTo>
                  <a:lnTo>
                    <a:pt x="106718" y="104140"/>
                  </a:lnTo>
                  <a:lnTo>
                    <a:pt x="104952" y="111760"/>
                  </a:lnTo>
                  <a:lnTo>
                    <a:pt x="108013" y="119380"/>
                  </a:lnTo>
                  <a:lnTo>
                    <a:pt x="92583" y="129540"/>
                  </a:lnTo>
                  <a:lnTo>
                    <a:pt x="82296" y="124460"/>
                  </a:lnTo>
                  <a:lnTo>
                    <a:pt x="87464" y="111760"/>
                  </a:lnTo>
                  <a:lnTo>
                    <a:pt x="87642" y="102870"/>
                  </a:lnTo>
                  <a:lnTo>
                    <a:pt x="83007" y="92710"/>
                  </a:lnTo>
                  <a:lnTo>
                    <a:pt x="73723" y="81280"/>
                  </a:lnTo>
                  <a:lnTo>
                    <a:pt x="72009" y="80010"/>
                  </a:lnTo>
                  <a:lnTo>
                    <a:pt x="70294" y="76200"/>
                  </a:lnTo>
                  <a:lnTo>
                    <a:pt x="66865" y="74930"/>
                  </a:lnTo>
                  <a:lnTo>
                    <a:pt x="61722" y="71120"/>
                  </a:lnTo>
                  <a:lnTo>
                    <a:pt x="61722" y="66040"/>
                  </a:lnTo>
                  <a:lnTo>
                    <a:pt x="96012" y="38100"/>
                  </a:lnTo>
                  <a:lnTo>
                    <a:pt x="96012" y="34302"/>
                  </a:lnTo>
                  <a:lnTo>
                    <a:pt x="90868" y="27952"/>
                  </a:lnTo>
                  <a:lnTo>
                    <a:pt x="86385" y="22860"/>
                  </a:lnTo>
                  <a:lnTo>
                    <a:pt x="80784" y="21602"/>
                  </a:lnTo>
                  <a:lnTo>
                    <a:pt x="74231" y="21602"/>
                  </a:lnTo>
                  <a:lnTo>
                    <a:pt x="39433" y="50800"/>
                  </a:lnTo>
                  <a:lnTo>
                    <a:pt x="33426" y="69850"/>
                  </a:lnTo>
                  <a:lnTo>
                    <a:pt x="36055" y="77470"/>
                  </a:lnTo>
                  <a:lnTo>
                    <a:pt x="42862" y="86360"/>
                  </a:lnTo>
                  <a:lnTo>
                    <a:pt x="42862" y="90170"/>
                  </a:lnTo>
                  <a:lnTo>
                    <a:pt x="46291" y="91440"/>
                  </a:lnTo>
                  <a:lnTo>
                    <a:pt x="44577" y="93980"/>
                  </a:lnTo>
                  <a:lnTo>
                    <a:pt x="41973" y="101600"/>
                  </a:lnTo>
                  <a:lnTo>
                    <a:pt x="39217" y="109220"/>
                  </a:lnTo>
                  <a:lnTo>
                    <a:pt x="36131" y="115570"/>
                  </a:lnTo>
                  <a:lnTo>
                    <a:pt x="32575" y="123190"/>
                  </a:lnTo>
                  <a:lnTo>
                    <a:pt x="17780" y="147320"/>
                  </a:lnTo>
                  <a:lnTo>
                    <a:pt x="9664" y="158750"/>
                  </a:lnTo>
                  <a:lnTo>
                    <a:pt x="1714" y="170180"/>
                  </a:lnTo>
                  <a:lnTo>
                    <a:pt x="1714" y="171450"/>
                  </a:lnTo>
                  <a:lnTo>
                    <a:pt x="0" y="173990"/>
                  </a:lnTo>
                  <a:lnTo>
                    <a:pt x="0" y="175260"/>
                  </a:lnTo>
                  <a:lnTo>
                    <a:pt x="23139" y="207010"/>
                  </a:lnTo>
                  <a:lnTo>
                    <a:pt x="28384" y="205740"/>
                  </a:lnTo>
                  <a:lnTo>
                    <a:pt x="34290" y="200660"/>
                  </a:lnTo>
                  <a:lnTo>
                    <a:pt x="31978" y="210820"/>
                  </a:lnTo>
                  <a:lnTo>
                    <a:pt x="28016" y="231140"/>
                  </a:lnTo>
                  <a:lnTo>
                    <a:pt x="25717" y="240030"/>
                  </a:lnTo>
                  <a:lnTo>
                    <a:pt x="25768" y="248920"/>
                  </a:lnTo>
                  <a:lnTo>
                    <a:pt x="28714" y="255270"/>
                  </a:lnTo>
                  <a:lnTo>
                    <a:pt x="34874" y="260350"/>
                  </a:lnTo>
                  <a:lnTo>
                    <a:pt x="44577" y="261620"/>
                  </a:lnTo>
                  <a:lnTo>
                    <a:pt x="44577" y="259080"/>
                  </a:lnTo>
                  <a:lnTo>
                    <a:pt x="46291" y="256540"/>
                  </a:lnTo>
                  <a:lnTo>
                    <a:pt x="49149" y="237490"/>
                  </a:lnTo>
                  <a:lnTo>
                    <a:pt x="52501" y="218440"/>
                  </a:lnTo>
                  <a:lnTo>
                    <a:pt x="55930" y="200660"/>
                  </a:lnTo>
                  <a:lnTo>
                    <a:pt x="60007" y="179070"/>
                  </a:lnTo>
                  <a:lnTo>
                    <a:pt x="60007" y="175260"/>
                  </a:lnTo>
                  <a:lnTo>
                    <a:pt x="58293" y="170180"/>
                  </a:lnTo>
                  <a:lnTo>
                    <a:pt x="58293" y="166370"/>
                  </a:lnTo>
                  <a:lnTo>
                    <a:pt x="56578" y="163830"/>
                  </a:lnTo>
                  <a:lnTo>
                    <a:pt x="56578" y="160020"/>
                  </a:lnTo>
                  <a:lnTo>
                    <a:pt x="58293" y="158750"/>
                  </a:lnTo>
                  <a:lnTo>
                    <a:pt x="73723" y="133350"/>
                  </a:lnTo>
                  <a:lnTo>
                    <a:pt x="77304" y="140970"/>
                  </a:lnTo>
                  <a:lnTo>
                    <a:pt x="83845" y="156210"/>
                  </a:lnTo>
                  <a:lnTo>
                    <a:pt x="87439" y="165100"/>
                  </a:lnTo>
                  <a:lnTo>
                    <a:pt x="82296" y="163830"/>
                  </a:lnTo>
                  <a:lnTo>
                    <a:pt x="65151" y="163830"/>
                  </a:lnTo>
                  <a:lnTo>
                    <a:pt x="65151" y="165100"/>
                  </a:lnTo>
                  <a:lnTo>
                    <a:pt x="63436" y="173990"/>
                  </a:lnTo>
                  <a:lnTo>
                    <a:pt x="63436" y="182880"/>
                  </a:lnTo>
                  <a:lnTo>
                    <a:pt x="70294" y="189230"/>
                  </a:lnTo>
                  <a:lnTo>
                    <a:pt x="75438" y="195580"/>
                  </a:lnTo>
                  <a:lnTo>
                    <a:pt x="89154" y="193040"/>
                  </a:lnTo>
                  <a:lnTo>
                    <a:pt x="94297" y="190500"/>
                  </a:lnTo>
                  <a:lnTo>
                    <a:pt x="101155" y="189230"/>
                  </a:lnTo>
                  <a:lnTo>
                    <a:pt x="111442" y="185420"/>
                  </a:lnTo>
                  <a:lnTo>
                    <a:pt x="116586" y="185420"/>
                  </a:lnTo>
                  <a:lnTo>
                    <a:pt x="121729" y="184150"/>
                  </a:lnTo>
                  <a:lnTo>
                    <a:pt x="121691" y="190500"/>
                  </a:lnTo>
                  <a:lnTo>
                    <a:pt x="121373" y="201930"/>
                  </a:lnTo>
                  <a:lnTo>
                    <a:pt x="124079" y="210820"/>
                  </a:lnTo>
                  <a:lnTo>
                    <a:pt x="131610" y="214630"/>
                  </a:lnTo>
                  <a:lnTo>
                    <a:pt x="145732" y="215900"/>
                  </a:lnTo>
                  <a:lnTo>
                    <a:pt x="147447" y="215900"/>
                  </a:lnTo>
                  <a:lnTo>
                    <a:pt x="150876" y="218440"/>
                  </a:lnTo>
                  <a:lnTo>
                    <a:pt x="161163" y="238760"/>
                  </a:lnTo>
                  <a:lnTo>
                    <a:pt x="157734" y="238760"/>
                  </a:lnTo>
                  <a:lnTo>
                    <a:pt x="116497" y="223520"/>
                  </a:lnTo>
                  <a:lnTo>
                    <a:pt x="102870" y="209550"/>
                  </a:lnTo>
                  <a:lnTo>
                    <a:pt x="99441" y="205740"/>
                  </a:lnTo>
                  <a:lnTo>
                    <a:pt x="90868" y="205740"/>
                  </a:lnTo>
                  <a:lnTo>
                    <a:pt x="90868" y="215900"/>
                  </a:lnTo>
                  <a:lnTo>
                    <a:pt x="94297" y="219710"/>
                  </a:lnTo>
                  <a:lnTo>
                    <a:pt x="101155" y="224790"/>
                  </a:lnTo>
                  <a:lnTo>
                    <a:pt x="106299" y="229870"/>
                  </a:lnTo>
                  <a:lnTo>
                    <a:pt x="144653" y="251460"/>
                  </a:lnTo>
                  <a:lnTo>
                    <a:pt x="180022" y="260350"/>
                  </a:lnTo>
                  <a:lnTo>
                    <a:pt x="190309" y="260350"/>
                  </a:lnTo>
                  <a:lnTo>
                    <a:pt x="190309" y="259080"/>
                  </a:lnTo>
                  <a:lnTo>
                    <a:pt x="192024" y="255270"/>
                  </a:lnTo>
                  <a:lnTo>
                    <a:pt x="192024" y="248920"/>
                  </a:lnTo>
                  <a:lnTo>
                    <a:pt x="190309" y="245110"/>
                  </a:lnTo>
                  <a:lnTo>
                    <a:pt x="185724" y="238760"/>
                  </a:lnTo>
                  <a:lnTo>
                    <a:pt x="183896" y="236220"/>
                  </a:lnTo>
                  <a:lnTo>
                    <a:pt x="177660" y="227330"/>
                  </a:lnTo>
                  <a:lnTo>
                    <a:pt x="171742" y="218440"/>
                  </a:lnTo>
                  <a:lnTo>
                    <a:pt x="166306" y="209550"/>
                  </a:lnTo>
                  <a:lnTo>
                    <a:pt x="175348" y="205740"/>
                  </a:lnTo>
                  <a:lnTo>
                    <a:pt x="184734" y="204470"/>
                  </a:lnTo>
                  <a:lnTo>
                    <a:pt x="194754" y="204470"/>
                  </a:lnTo>
                  <a:lnTo>
                    <a:pt x="205740" y="208280"/>
                  </a:lnTo>
                  <a:lnTo>
                    <a:pt x="209169" y="209550"/>
                  </a:lnTo>
                  <a:lnTo>
                    <a:pt x="214312" y="209550"/>
                  </a:lnTo>
                  <a:lnTo>
                    <a:pt x="216027" y="204470"/>
                  </a:lnTo>
                  <a:lnTo>
                    <a:pt x="219456" y="199390"/>
                  </a:lnTo>
                  <a:lnTo>
                    <a:pt x="219456" y="19431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15" name="object 15"/>
            <p:cNvPicPr/>
            <p:nvPr/>
          </p:nvPicPr>
          <p:blipFill>
            <a:blip r:embed="rId8" cstate="print"/>
            <a:stretch>
              <a:fillRect/>
            </a:stretch>
          </p:blipFill>
          <p:spPr>
            <a:xfrm>
              <a:off x="917763" y="6472428"/>
              <a:ext cx="142753" cy="126492"/>
            </a:xfrm>
            <a:prstGeom prst="rect">
              <a:avLst/>
            </a:prstGeom>
          </p:spPr>
        </p:pic>
        <p:pic>
          <p:nvPicPr>
            <p:cNvPr id="16" name="object 16"/>
            <p:cNvPicPr/>
            <p:nvPr/>
          </p:nvPicPr>
          <p:blipFill>
            <a:blip r:embed="rId9" cstate="print"/>
            <a:stretch>
              <a:fillRect/>
            </a:stretch>
          </p:blipFill>
          <p:spPr>
            <a:xfrm>
              <a:off x="1450848" y="6401547"/>
              <a:ext cx="246840" cy="244616"/>
            </a:xfrm>
            <a:prstGeom prst="rect">
              <a:avLst/>
            </a:prstGeom>
          </p:spPr>
        </p:pic>
        <p:sp>
          <p:nvSpPr>
            <p:cNvPr id="17" name="object 17"/>
            <p:cNvSpPr/>
            <p:nvPr/>
          </p:nvSpPr>
          <p:spPr>
            <a:xfrm>
              <a:off x="11149330" y="6120384"/>
              <a:ext cx="12700" cy="737870"/>
            </a:xfrm>
            <a:custGeom>
              <a:avLst/>
              <a:gdLst/>
              <a:ahLst/>
              <a:cxnLst/>
              <a:rect l="l" t="t" r="r" b="b"/>
              <a:pathLst>
                <a:path w="12700" h="737870">
                  <a:moveTo>
                    <a:pt x="12700" y="0"/>
                  </a:moveTo>
                  <a:lnTo>
                    <a:pt x="0" y="0"/>
                  </a:lnTo>
                  <a:lnTo>
                    <a:pt x="0" y="737613"/>
                  </a:lnTo>
                  <a:lnTo>
                    <a:pt x="12700" y="737613"/>
                  </a:lnTo>
                  <a:lnTo>
                    <a:pt x="1270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grpSp>
        <p:nvGrpSpPr>
          <p:cNvPr id="18" name="object 18"/>
          <p:cNvGrpSpPr/>
          <p:nvPr/>
        </p:nvGrpSpPr>
        <p:grpSpPr>
          <a:xfrm>
            <a:off x="1360677" y="0"/>
            <a:ext cx="184912" cy="1061085"/>
            <a:chOff x="1360677" y="0"/>
            <a:chExt cx="184912" cy="1061085"/>
          </a:xfrm>
        </p:grpSpPr>
        <p:sp>
          <p:nvSpPr>
            <p:cNvPr id="19" name="object 19"/>
            <p:cNvSpPr/>
            <p:nvPr/>
          </p:nvSpPr>
          <p:spPr>
            <a:xfrm>
              <a:off x="1379219" y="0"/>
              <a:ext cx="166370" cy="875030"/>
            </a:xfrm>
            <a:custGeom>
              <a:avLst/>
              <a:gdLst/>
              <a:ahLst/>
              <a:cxnLst/>
              <a:rect l="l" t="t" r="r" b="b"/>
              <a:pathLst>
                <a:path w="166369" h="875030">
                  <a:moveTo>
                    <a:pt x="166115" y="0"/>
                  </a:moveTo>
                  <a:lnTo>
                    <a:pt x="0" y="0"/>
                  </a:lnTo>
                  <a:lnTo>
                    <a:pt x="0" y="874776"/>
                  </a:lnTo>
                  <a:lnTo>
                    <a:pt x="166115" y="874776"/>
                  </a:lnTo>
                  <a:lnTo>
                    <a:pt x="166115" y="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 name="object 20"/>
            <p:cNvSpPr/>
            <p:nvPr/>
          </p:nvSpPr>
          <p:spPr>
            <a:xfrm>
              <a:off x="1379219" y="0"/>
              <a:ext cx="166370" cy="875030"/>
            </a:xfrm>
            <a:custGeom>
              <a:avLst/>
              <a:gdLst/>
              <a:ahLst/>
              <a:cxnLst/>
              <a:rect l="l" t="t" r="r" b="b"/>
              <a:pathLst>
                <a:path w="166369" h="875030">
                  <a:moveTo>
                    <a:pt x="0" y="874776"/>
                  </a:moveTo>
                  <a:lnTo>
                    <a:pt x="166115" y="874776"/>
                  </a:lnTo>
                  <a:lnTo>
                    <a:pt x="166115" y="0"/>
                  </a:lnTo>
                  <a:lnTo>
                    <a:pt x="0" y="0"/>
                  </a:lnTo>
                  <a:lnTo>
                    <a:pt x="0" y="874776"/>
                  </a:lnTo>
                  <a:close/>
                </a:path>
              </a:pathLst>
            </a:custGeom>
            <a:ln w="12700">
              <a:solidFill>
                <a:srgbClr val="A03E0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 name="object 21"/>
            <p:cNvSpPr/>
            <p:nvPr/>
          </p:nvSpPr>
          <p:spPr>
            <a:xfrm>
              <a:off x="1360677" y="0"/>
              <a:ext cx="12700" cy="1061085"/>
            </a:xfrm>
            <a:custGeom>
              <a:avLst/>
              <a:gdLst/>
              <a:ahLst/>
              <a:cxnLst/>
              <a:rect l="l" t="t" r="r" b="b"/>
              <a:pathLst>
                <a:path w="12700" h="1061085">
                  <a:moveTo>
                    <a:pt x="0" y="1061085"/>
                  </a:moveTo>
                  <a:lnTo>
                    <a:pt x="12700" y="1061085"/>
                  </a:lnTo>
                  <a:lnTo>
                    <a:pt x="12700" y="0"/>
                  </a:lnTo>
                  <a:lnTo>
                    <a:pt x="0" y="0"/>
                  </a:lnTo>
                  <a:lnTo>
                    <a:pt x="0" y="106108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pic>
        <p:nvPicPr>
          <p:cNvPr id="22" name="object 22"/>
          <p:cNvPicPr/>
          <p:nvPr/>
        </p:nvPicPr>
        <p:blipFill>
          <a:blip r:embed="rId10" cstate="print"/>
          <a:stretch>
            <a:fillRect/>
          </a:stretch>
        </p:blipFill>
        <p:spPr>
          <a:xfrm>
            <a:off x="9837419" y="347472"/>
            <a:ext cx="1969007" cy="432815"/>
          </a:xfrm>
          <a:prstGeom prst="rect">
            <a:avLst/>
          </a:prstGeom>
        </p:spPr>
      </p:pic>
      <p:sp>
        <p:nvSpPr>
          <p:cNvPr id="27" name="object 27"/>
          <p:cNvSpPr txBox="1">
            <a:spLocks noGrp="1"/>
          </p:cNvSpPr>
          <p:nvPr>
            <p:ph type="sldNum" sz="quarter" idx="7"/>
          </p:nvPr>
        </p:nvSpPr>
        <p:spPr>
          <a:xfrm>
            <a:off x="11352530" y="6370208"/>
            <a:ext cx="314325" cy="270587"/>
          </a:xfrm>
          <a:prstGeom prst="rect">
            <a:avLst/>
          </a:prstGeom>
        </p:spPr>
        <p:txBody>
          <a:bodyPr vert="horz" wrap="square" lIns="0" tIns="24130" rIns="0" bIns="0" rtlCol="0">
            <a:spAutoFit/>
          </a:bodyPr>
          <a:lstStyle/>
          <a:p>
            <a:pPr marL="38100" marR="0" lvl="0" indent="0" algn="l" defTabSz="914400" rtl="0" eaLnBrk="1" fontAlgn="auto" latinLnBrk="0" hangingPunct="1">
              <a:lnSpc>
                <a:spcPct val="100000"/>
              </a:lnSpc>
              <a:spcBef>
                <a:spcPts val="190"/>
              </a:spcBef>
              <a:spcAft>
                <a:spcPts val="0"/>
              </a:spcAft>
              <a:buClrTx/>
              <a:buSzTx/>
              <a:buFontTx/>
              <a:buNone/>
              <a:tabLst/>
              <a:defRPr/>
            </a:pPr>
            <a:fld id="{81D60167-4931-47E6-BA6A-407CBD079E47}" type="slidenum">
              <a:rPr kumimoji="0" lang="en-US" altLang="zh-CN" sz="1600" b="0" i="0" u="none" strike="noStrike" kern="1200" cap="none" spc="-5" normalizeH="0" baseline="0" noProof="0" dirty="0">
                <a:ln>
                  <a:noFill/>
                </a:ln>
                <a:solidFill>
                  <a:srgbClr val="F1F1F1"/>
                </a:solidFill>
                <a:effectLst/>
                <a:uLnTx/>
                <a:uFillTx/>
                <a:ea typeface="+mn-ea"/>
              </a:rPr>
              <a:pPr marL="38100" marR="0" lvl="0" indent="0" algn="l" defTabSz="914400" rtl="0" eaLnBrk="1" fontAlgn="auto" latinLnBrk="0" hangingPunct="1">
                <a:lnSpc>
                  <a:spcPct val="100000"/>
                </a:lnSpc>
                <a:spcBef>
                  <a:spcPts val="190"/>
                </a:spcBef>
                <a:spcAft>
                  <a:spcPts val="0"/>
                </a:spcAft>
                <a:buClrTx/>
                <a:buSzTx/>
                <a:buFontTx/>
                <a:buNone/>
                <a:tabLst/>
                <a:defRPr/>
              </a:pPr>
              <a:t>39</a:t>
            </a:fld>
            <a:endParaRPr kumimoji="0" lang="zh-CN" altLang="en-US" sz="1600" b="0" i="0" u="none" strike="noStrike" kern="1200" cap="none" spc="-5" normalizeH="0" baseline="0" noProof="0">
              <a:ln>
                <a:noFill/>
              </a:ln>
              <a:solidFill>
                <a:srgbClr val="F1F1F1"/>
              </a:solidFill>
              <a:effectLst/>
              <a:uLnTx/>
              <a:uFillTx/>
              <a:ea typeface="+mn-ea"/>
            </a:endParaRPr>
          </a:p>
        </p:txBody>
      </p:sp>
      <p:cxnSp>
        <p:nvCxnSpPr>
          <p:cNvPr id="37" name="直接连接符 36">
            <a:extLst>
              <a:ext uri="{FF2B5EF4-FFF2-40B4-BE49-F238E27FC236}">
                <a16:creationId xmlns:a16="http://schemas.microsoft.com/office/drawing/2014/main" id="{397D28C6-F3B1-4057-A403-5D8579FB4EBB}"/>
              </a:ext>
            </a:extLst>
          </p:cNvPr>
          <p:cNvCxnSpPr>
            <a:cxnSpLocks/>
          </p:cNvCxnSpPr>
          <p:nvPr/>
        </p:nvCxnSpPr>
        <p:spPr>
          <a:xfrm flipH="1">
            <a:off x="1528730" y="883665"/>
            <a:ext cx="6858" cy="5313680"/>
          </a:xfrm>
          <a:prstGeom prst="line">
            <a:avLst/>
          </a:prstGeom>
          <a:ln>
            <a:solidFill>
              <a:srgbClr val="006C39"/>
            </a:solidFill>
          </a:ln>
        </p:spPr>
        <p:style>
          <a:lnRef idx="3">
            <a:schemeClr val="accent3"/>
          </a:lnRef>
          <a:fillRef idx="0">
            <a:schemeClr val="accent3"/>
          </a:fillRef>
          <a:effectRef idx="2">
            <a:schemeClr val="accent3"/>
          </a:effectRef>
          <a:fontRef idx="minor">
            <a:schemeClr val="tx1"/>
          </a:fontRef>
        </p:style>
      </p:cxnSp>
      <p:sp>
        <p:nvSpPr>
          <p:cNvPr id="52" name="文本框 51">
            <a:extLst>
              <a:ext uri="{FF2B5EF4-FFF2-40B4-BE49-F238E27FC236}">
                <a16:creationId xmlns:a16="http://schemas.microsoft.com/office/drawing/2014/main" id="{4F3CE774-1F7B-421B-AC19-474E43B904A1}"/>
              </a:ext>
            </a:extLst>
          </p:cNvPr>
          <p:cNvSpPr txBox="1"/>
          <p:nvPr/>
        </p:nvSpPr>
        <p:spPr>
          <a:xfrm>
            <a:off x="595053" y="2249070"/>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2015</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61" name="文本框 60">
            <a:extLst>
              <a:ext uri="{FF2B5EF4-FFF2-40B4-BE49-F238E27FC236}">
                <a16:creationId xmlns:a16="http://schemas.microsoft.com/office/drawing/2014/main" id="{7385408F-1B2F-49DE-B1A5-73B505E9DACF}"/>
              </a:ext>
            </a:extLst>
          </p:cNvPr>
          <p:cNvSpPr txBox="1"/>
          <p:nvPr/>
        </p:nvSpPr>
        <p:spPr>
          <a:xfrm>
            <a:off x="597559" y="4021698"/>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2016</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62" name="图片 61">
            <a:extLst>
              <a:ext uri="{FF2B5EF4-FFF2-40B4-BE49-F238E27FC236}">
                <a16:creationId xmlns:a16="http://schemas.microsoft.com/office/drawing/2014/main" id="{2C4139AE-E6FF-4764-A7B1-F7A60E0D5C34}"/>
              </a:ext>
            </a:extLst>
          </p:cNvPr>
          <p:cNvPicPr>
            <a:picLocks noChangeAspect="1"/>
          </p:cNvPicPr>
          <p:nvPr/>
        </p:nvPicPr>
        <p:blipFill>
          <a:blip r:embed="rId11"/>
          <a:stretch>
            <a:fillRect/>
          </a:stretch>
        </p:blipFill>
        <p:spPr>
          <a:xfrm rot="5400000">
            <a:off x="1799440" y="2161307"/>
            <a:ext cx="121931" cy="713294"/>
          </a:xfrm>
          <a:prstGeom prst="rect">
            <a:avLst/>
          </a:prstGeom>
        </p:spPr>
      </p:pic>
      <p:pic>
        <p:nvPicPr>
          <p:cNvPr id="44" name="图片 43">
            <a:extLst>
              <a:ext uri="{FF2B5EF4-FFF2-40B4-BE49-F238E27FC236}">
                <a16:creationId xmlns:a16="http://schemas.microsoft.com/office/drawing/2014/main" id="{91B42E76-A13F-4F42-BEDA-208B20E495F4}"/>
              </a:ext>
            </a:extLst>
          </p:cNvPr>
          <p:cNvPicPr>
            <a:picLocks noChangeAspect="1"/>
          </p:cNvPicPr>
          <p:nvPr/>
        </p:nvPicPr>
        <p:blipFill>
          <a:blip r:embed="rId11"/>
          <a:stretch>
            <a:fillRect/>
          </a:stretch>
        </p:blipFill>
        <p:spPr>
          <a:xfrm rot="5400000">
            <a:off x="1773870" y="3919510"/>
            <a:ext cx="121931" cy="713294"/>
          </a:xfrm>
          <a:prstGeom prst="rect">
            <a:avLst/>
          </a:prstGeom>
        </p:spPr>
      </p:pic>
      <p:sp>
        <p:nvSpPr>
          <p:cNvPr id="48" name="文本框 47">
            <a:extLst>
              <a:ext uri="{FF2B5EF4-FFF2-40B4-BE49-F238E27FC236}">
                <a16:creationId xmlns:a16="http://schemas.microsoft.com/office/drawing/2014/main" id="{8CAD5C7C-7F0A-44BA-A6FC-0C1D172336B5}"/>
              </a:ext>
            </a:extLst>
          </p:cNvPr>
          <p:cNvSpPr txBox="1"/>
          <p:nvPr/>
        </p:nvSpPr>
        <p:spPr>
          <a:xfrm>
            <a:off x="1948693" y="3658020"/>
            <a:ext cx="2900674"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Attention  </a:t>
            </a:r>
            <a:r>
              <a:rPr kumimoji="0" lang="en-US" altLang="zh-CN" sz="32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Image Caption </a:t>
            </a:r>
            <a:endParaRPr kumimoji="0" lang="en-US" altLang="zh-CN" sz="32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51" name="文本框 50">
            <a:extLst>
              <a:ext uri="{FF2B5EF4-FFF2-40B4-BE49-F238E27FC236}">
                <a16:creationId xmlns:a16="http://schemas.microsoft.com/office/drawing/2014/main" id="{B372E0B0-F8E0-4D27-A0CE-A9434539214F}"/>
              </a:ext>
            </a:extLst>
          </p:cNvPr>
          <p:cNvSpPr txBox="1"/>
          <p:nvPr/>
        </p:nvSpPr>
        <p:spPr>
          <a:xfrm>
            <a:off x="2025259" y="1930231"/>
            <a:ext cx="2466011" cy="1138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Attention </a:t>
            </a:r>
            <a:r>
              <a:rPr kumimoji="0" lang="en-US" altLang="zh-CN" sz="32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Translation</a:t>
            </a:r>
            <a:endPar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35" name="图片 34">
            <a:extLst>
              <a:ext uri="{FF2B5EF4-FFF2-40B4-BE49-F238E27FC236}">
                <a16:creationId xmlns:a16="http://schemas.microsoft.com/office/drawing/2014/main" id="{53656126-73F9-4CDB-BC97-A704EFC3E163}"/>
              </a:ext>
            </a:extLst>
          </p:cNvPr>
          <p:cNvPicPr>
            <a:picLocks noChangeAspect="1"/>
          </p:cNvPicPr>
          <p:nvPr/>
        </p:nvPicPr>
        <p:blipFill>
          <a:blip r:embed="rId12"/>
          <a:stretch>
            <a:fillRect/>
          </a:stretch>
        </p:blipFill>
        <p:spPr>
          <a:xfrm>
            <a:off x="6369619" y="1403447"/>
            <a:ext cx="3788244" cy="46624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3" name="文本框 62">
            <a:extLst>
              <a:ext uri="{FF2B5EF4-FFF2-40B4-BE49-F238E27FC236}">
                <a16:creationId xmlns:a16="http://schemas.microsoft.com/office/drawing/2014/main" id="{FCBC8AF1-FCA5-45E9-B6FE-5D6DEADED195}"/>
              </a:ext>
            </a:extLst>
          </p:cNvPr>
          <p:cNvSpPr txBox="1"/>
          <p:nvPr/>
        </p:nvSpPr>
        <p:spPr>
          <a:xfrm>
            <a:off x="6320641" y="883130"/>
            <a:ext cx="432992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Show, Attend and  Tell</a:t>
            </a:r>
            <a:endParaRPr kumimoji="0" lang="zh-CN" altLang="en-US" sz="32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endParaRPr>
          </a:p>
        </p:txBody>
      </p:sp>
      <p:sp>
        <p:nvSpPr>
          <p:cNvPr id="66" name="object 2">
            <a:extLst>
              <a:ext uri="{FF2B5EF4-FFF2-40B4-BE49-F238E27FC236}">
                <a16:creationId xmlns:a16="http://schemas.microsoft.com/office/drawing/2014/main" id="{12BF6720-3A70-4ACA-9127-DE0934C5A619}"/>
              </a:ext>
            </a:extLst>
          </p:cNvPr>
          <p:cNvSpPr txBox="1">
            <a:spLocks noGrp="1"/>
          </p:cNvSpPr>
          <p:nvPr>
            <p:ph type="title"/>
          </p:nvPr>
        </p:nvSpPr>
        <p:spPr>
          <a:xfrm>
            <a:off x="1685670" y="323468"/>
            <a:ext cx="468395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cs typeface="微软雅黑"/>
              </a:rPr>
              <a:t>发展</a:t>
            </a:r>
            <a:r>
              <a:rPr lang="en-US" altLang="zh-CN" sz="2800" b="1" spc="-5">
                <a:solidFill>
                  <a:srgbClr val="006C39"/>
                </a:solidFill>
                <a:effectLst>
                  <a:outerShdw blurRad="38100" dist="38100" dir="2700000" algn="tl">
                    <a:srgbClr val="000000">
                      <a:alpha val="43137"/>
                    </a:srgbClr>
                  </a:outerShdw>
                </a:effectLst>
                <a:cs typeface="微软雅黑"/>
              </a:rPr>
              <a:t>——Attention </a:t>
            </a:r>
            <a:r>
              <a:rPr lang="zh-CN" altLang="en-US" sz="2800" b="1" spc="-5">
                <a:solidFill>
                  <a:srgbClr val="006C39"/>
                </a:solidFill>
                <a:effectLst>
                  <a:outerShdw blurRad="38100" dist="38100" dir="2700000" algn="tl">
                    <a:srgbClr val="000000">
                      <a:alpha val="43137"/>
                    </a:srgbClr>
                  </a:outerShdw>
                </a:effectLst>
                <a:cs typeface="微软雅黑"/>
              </a:rPr>
              <a:t>引入</a:t>
            </a:r>
            <a:endParaRPr lang="zh-CN" altLang="en-US" sz="2800">
              <a:solidFill>
                <a:srgbClr val="006C39"/>
              </a:solidFill>
              <a:effectLst>
                <a:outerShdw blurRad="38100" dist="38100" dir="2700000" algn="tl">
                  <a:srgbClr val="000000">
                    <a:alpha val="43137"/>
                  </a:srgbClr>
                </a:outerShdw>
              </a:effectLst>
              <a:cs typeface="微软雅黑"/>
            </a:endParaRPr>
          </a:p>
        </p:txBody>
      </p:sp>
      <p:sp>
        <p:nvSpPr>
          <p:cNvPr id="38" name="object 3">
            <a:extLst>
              <a:ext uri="{FF2B5EF4-FFF2-40B4-BE49-F238E27FC236}">
                <a16:creationId xmlns:a16="http://schemas.microsoft.com/office/drawing/2014/main" id="{587C3CE9-C1BE-413F-8220-2ABBE5EDA54C}"/>
              </a:ext>
            </a:extLst>
          </p:cNvPr>
          <p:cNvSpPr txBox="1"/>
          <p:nvPr/>
        </p:nvSpPr>
        <p:spPr>
          <a:xfrm>
            <a:off x="514927" y="188619"/>
            <a:ext cx="780473"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Century Gothic"/>
                <a:ea typeface="宋体" panose="02010600030101010101" pitchFamily="2" charset="-122"/>
                <a:cs typeface="Century Gothic"/>
              </a:rPr>
              <a:t>3.4</a:t>
            </a:r>
            <a:endParaRPr kumimoji="0" sz="3600" b="0" i="0" u="none" strike="noStrike" kern="1200" cap="none" spc="0" normalizeH="0" baseline="0" noProof="0">
              <a:ln>
                <a:noFill/>
              </a:ln>
              <a:solidFill>
                <a:prstClr val="black"/>
              </a:solidFill>
              <a:effectLst/>
              <a:uLnTx/>
              <a:uFillTx/>
              <a:latin typeface="Century Gothic"/>
              <a:ea typeface="+mn-ea"/>
              <a:cs typeface="Century Gothic"/>
            </a:endParaRPr>
          </a:p>
        </p:txBody>
      </p:sp>
    </p:spTree>
    <p:extLst>
      <p:ext uri="{BB962C8B-B14F-4D97-AF65-F5344CB8AC3E}">
        <p14:creationId xmlns:p14="http://schemas.microsoft.com/office/powerpoint/2010/main" val="3933294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50669" y="863346"/>
            <a:ext cx="10318750" cy="0"/>
          </a:xfrm>
          <a:custGeom>
            <a:avLst/>
            <a:gdLst/>
            <a:ahLst/>
            <a:cxnLst/>
            <a:rect l="l" t="t" r="r" b="b"/>
            <a:pathLst>
              <a:path w="10318750">
                <a:moveTo>
                  <a:pt x="0" y="0"/>
                </a:moveTo>
                <a:lnTo>
                  <a:pt x="10318623" y="0"/>
                </a:lnTo>
              </a:path>
            </a:pathLst>
          </a:custGeom>
          <a:ln w="28575">
            <a:solidFill>
              <a:srgbClr val="A1A1A1"/>
            </a:solidFill>
          </a:ln>
        </p:spPr>
        <p:txBody>
          <a:bodyPr wrap="square" lIns="0" tIns="0" rIns="0" bIns="0" rtlCol="0"/>
          <a:lstStyle/>
          <a:p>
            <a:endParaRPr lang="zh-CN" altLang="en-US">
              <a:latin typeface="Times New Roman" panose="02020603050405020304" pitchFamily="18" charset="0"/>
            </a:endParaRPr>
          </a:p>
        </p:txBody>
      </p:sp>
      <p:sp>
        <p:nvSpPr>
          <p:cNvPr id="3" name="object 3"/>
          <p:cNvSpPr/>
          <p:nvPr/>
        </p:nvSpPr>
        <p:spPr>
          <a:xfrm>
            <a:off x="11163300" y="6187440"/>
            <a:ext cx="706120" cy="670560"/>
          </a:xfrm>
          <a:custGeom>
            <a:avLst/>
            <a:gdLst/>
            <a:ahLst/>
            <a:cxnLst/>
            <a:rect l="l" t="t" r="r" b="b"/>
            <a:pathLst>
              <a:path w="706120" h="670559">
                <a:moveTo>
                  <a:pt x="0" y="670560"/>
                </a:moveTo>
                <a:lnTo>
                  <a:pt x="705611" y="670560"/>
                </a:lnTo>
                <a:lnTo>
                  <a:pt x="705611" y="0"/>
                </a:lnTo>
                <a:lnTo>
                  <a:pt x="0" y="0"/>
                </a:lnTo>
                <a:lnTo>
                  <a:pt x="0" y="670560"/>
                </a:lnTo>
                <a:close/>
              </a:path>
            </a:pathLst>
          </a:custGeom>
          <a:solidFill>
            <a:srgbClr val="A03E0A"/>
          </a:solidFill>
        </p:spPr>
        <p:txBody>
          <a:bodyPr wrap="square" lIns="0" tIns="0" rIns="0" bIns="0" rtlCol="0"/>
          <a:lstStyle/>
          <a:p>
            <a:endParaRPr lang="zh-CN" altLang="en-US">
              <a:latin typeface="Times New Roman" panose="02020603050405020304" pitchFamily="18" charset="0"/>
            </a:endParaRPr>
          </a:p>
        </p:txBody>
      </p:sp>
      <p:grpSp>
        <p:nvGrpSpPr>
          <p:cNvPr id="4" name="object 4"/>
          <p:cNvGrpSpPr/>
          <p:nvPr/>
        </p:nvGrpSpPr>
        <p:grpSpPr>
          <a:xfrm>
            <a:off x="318515" y="0"/>
            <a:ext cx="1049020" cy="873760"/>
            <a:chOff x="318515" y="0"/>
            <a:chExt cx="1049020" cy="873760"/>
          </a:xfrm>
        </p:grpSpPr>
        <p:sp>
          <p:nvSpPr>
            <p:cNvPr id="5" name="object 5"/>
            <p:cNvSpPr/>
            <p:nvPr/>
          </p:nvSpPr>
          <p:spPr>
            <a:xfrm>
              <a:off x="318515" y="0"/>
              <a:ext cx="1049020" cy="873760"/>
            </a:xfrm>
            <a:custGeom>
              <a:avLst/>
              <a:gdLst/>
              <a:ahLst/>
              <a:cxnLst/>
              <a:rect l="l" t="t" r="r" b="b"/>
              <a:pathLst>
                <a:path w="1049020" h="873760">
                  <a:moveTo>
                    <a:pt x="1048512" y="0"/>
                  </a:moveTo>
                  <a:lnTo>
                    <a:pt x="0" y="0"/>
                  </a:lnTo>
                  <a:lnTo>
                    <a:pt x="0" y="873251"/>
                  </a:lnTo>
                  <a:lnTo>
                    <a:pt x="1048512" y="873251"/>
                  </a:lnTo>
                  <a:lnTo>
                    <a:pt x="1048512" y="0"/>
                  </a:lnTo>
                  <a:close/>
                </a:path>
              </a:pathLst>
            </a:custGeom>
            <a:solidFill>
              <a:srgbClr val="006C39"/>
            </a:solidFill>
          </p:spPr>
          <p:txBody>
            <a:bodyPr wrap="square" lIns="0" tIns="0" rIns="0" bIns="0" rtlCol="0"/>
            <a:lstStyle/>
            <a:p>
              <a:endParaRPr>
                <a:latin typeface="Times New Roman" panose="02020603050405020304" pitchFamily="18" charset="0"/>
              </a:endParaRPr>
            </a:p>
          </p:txBody>
        </p:sp>
        <p:sp>
          <p:nvSpPr>
            <p:cNvPr id="6" name="object 6"/>
            <p:cNvSpPr/>
            <p:nvPr/>
          </p:nvSpPr>
          <p:spPr>
            <a:xfrm>
              <a:off x="318515" y="0"/>
              <a:ext cx="1049020" cy="873760"/>
            </a:xfrm>
            <a:custGeom>
              <a:avLst/>
              <a:gdLst/>
              <a:ahLst/>
              <a:cxnLst/>
              <a:rect l="l" t="t" r="r" b="b"/>
              <a:pathLst>
                <a:path w="1049020" h="873760">
                  <a:moveTo>
                    <a:pt x="0" y="873251"/>
                  </a:moveTo>
                  <a:lnTo>
                    <a:pt x="1048512" y="873251"/>
                  </a:lnTo>
                  <a:lnTo>
                    <a:pt x="1048512" y="0"/>
                  </a:lnTo>
                  <a:lnTo>
                    <a:pt x="0" y="0"/>
                  </a:lnTo>
                  <a:lnTo>
                    <a:pt x="0" y="873251"/>
                  </a:lnTo>
                  <a:close/>
                </a:path>
              </a:pathLst>
            </a:custGeom>
            <a:ln w="12700">
              <a:solidFill>
                <a:srgbClr val="006C39"/>
              </a:solidFill>
            </a:ln>
          </p:spPr>
          <p:txBody>
            <a:bodyPr wrap="square" lIns="0" tIns="0" rIns="0" bIns="0" rtlCol="0"/>
            <a:lstStyle/>
            <a:p>
              <a:endParaRPr>
                <a:latin typeface="Times New Roman" panose="02020603050405020304" pitchFamily="18" charset="0"/>
              </a:endParaRPr>
            </a:p>
          </p:txBody>
        </p:sp>
      </p:grpSp>
      <p:grpSp>
        <p:nvGrpSpPr>
          <p:cNvPr id="7" name="object 7"/>
          <p:cNvGrpSpPr/>
          <p:nvPr/>
        </p:nvGrpSpPr>
        <p:grpSpPr>
          <a:xfrm>
            <a:off x="318515" y="6120384"/>
            <a:ext cx="10845165" cy="737870"/>
            <a:chOff x="318515" y="6120384"/>
            <a:chExt cx="10845165" cy="737870"/>
          </a:xfrm>
        </p:grpSpPr>
        <p:sp>
          <p:nvSpPr>
            <p:cNvPr id="8" name="object 8"/>
            <p:cNvSpPr/>
            <p:nvPr/>
          </p:nvSpPr>
          <p:spPr>
            <a:xfrm>
              <a:off x="318515" y="6187440"/>
              <a:ext cx="10845165" cy="670560"/>
            </a:xfrm>
            <a:custGeom>
              <a:avLst/>
              <a:gdLst/>
              <a:ahLst/>
              <a:cxnLst/>
              <a:rect l="l" t="t" r="r" b="b"/>
              <a:pathLst>
                <a:path w="10845165" h="670559">
                  <a:moveTo>
                    <a:pt x="10844784" y="0"/>
                  </a:moveTo>
                  <a:lnTo>
                    <a:pt x="0" y="0"/>
                  </a:lnTo>
                  <a:lnTo>
                    <a:pt x="0" y="670560"/>
                  </a:lnTo>
                  <a:lnTo>
                    <a:pt x="10844784" y="670560"/>
                  </a:lnTo>
                  <a:lnTo>
                    <a:pt x="10844784" y="0"/>
                  </a:lnTo>
                  <a:close/>
                </a:path>
              </a:pathLst>
            </a:custGeom>
            <a:solidFill>
              <a:srgbClr val="006C39"/>
            </a:solidFill>
          </p:spPr>
          <p:txBody>
            <a:bodyPr wrap="square" lIns="0" tIns="0" rIns="0" bIns="0" rtlCol="0"/>
            <a:lstStyle/>
            <a:p>
              <a:endParaRPr>
                <a:latin typeface="Times New Roman" panose="02020603050405020304" pitchFamily="18" charset="0"/>
              </a:endParaRPr>
            </a:p>
          </p:txBody>
        </p:sp>
        <p:pic>
          <p:nvPicPr>
            <p:cNvPr id="9" name="object 9"/>
            <p:cNvPicPr/>
            <p:nvPr/>
          </p:nvPicPr>
          <p:blipFill>
            <a:blip r:embed="rId2" cstate="print"/>
            <a:stretch>
              <a:fillRect/>
            </a:stretch>
          </p:blipFill>
          <p:spPr>
            <a:xfrm>
              <a:off x="2663951" y="6418326"/>
              <a:ext cx="213360" cy="240029"/>
            </a:xfrm>
            <a:prstGeom prst="rect">
              <a:avLst/>
            </a:prstGeom>
          </p:spPr>
        </p:pic>
        <p:pic>
          <p:nvPicPr>
            <p:cNvPr id="10" name="object 10"/>
            <p:cNvPicPr/>
            <p:nvPr/>
          </p:nvPicPr>
          <p:blipFill>
            <a:blip r:embed="rId3" cstate="print"/>
            <a:stretch>
              <a:fillRect/>
            </a:stretch>
          </p:blipFill>
          <p:spPr>
            <a:xfrm>
              <a:off x="3019043" y="6464183"/>
              <a:ext cx="118004" cy="178932"/>
            </a:xfrm>
            <a:prstGeom prst="rect">
              <a:avLst/>
            </a:prstGeom>
          </p:spPr>
        </p:pic>
        <p:pic>
          <p:nvPicPr>
            <p:cNvPr id="11" name="object 11"/>
            <p:cNvPicPr/>
            <p:nvPr/>
          </p:nvPicPr>
          <p:blipFill>
            <a:blip r:embed="rId4" cstate="print"/>
            <a:stretch>
              <a:fillRect/>
            </a:stretch>
          </p:blipFill>
          <p:spPr>
            <a:xfrm>
              <a:off x="2055876" y="6402324"/>
              <a:ext cx="214344" cy="270075"/>
            </a:xfrm>
            <a:prstGeom prst="rect">
              <a:avLst/>
            </a:prstGeom>
          </p:spPr>
        </p:pic>
        <p:pic>
          <p:nvPicPr>
            <p:cNvPr id="12" name="object 12"/>
            <p:cNvPicPr/>
            <p:nvPr/>
          </p:nvPicPr>
          <p:blipFill>
            <a:blip r:embed="rId5" cstate="print"/>
            <a:stretch>
              <a:fillRect/>
            </a:stretch>
          </p:blipFill>
          <p:spPr>
            <a:xfrm>
              <a:off x="2396690" y="6463284"/>
              <a:ext cx="125196" cy="149351"/>
            </a:xfrm>
            <a:prstGeom prst="rect">
              <a:avLst/>
            </a:prstGeom>
          </p:spPr>
        </p:pic>
        <p:pic>
          <p:nvPicPr>
            <p:cNvPr id="13" name="object 13"/>
            <p:cNvPicPr/>
            <p:nvPr/>
          </p:nvPicPr>
          <p:blipFill>
            <a:blip r:embed="rId6" cstate="print"/>
            <a:stretch>
              <a:fillRect/>
            </a:stretch>
          </p:blipFill>
          <p:spPr>
            <a:xfrm>
              <a:off x="1173479" y="6432804"/>
              <a:ext cx="190531" cy="204215"/>
            </a:xfrm>
            <a:prstGeom prst="rect">
              <a:avLst/>
            </a:prstGeom>
          </p:spPr>
        </p:pic>
        <p:sp>
          <p:nvSpPr>
            <p:cNvPr id="14" name="object 14"/>
            <p:cNvSpPr/>
            <p:nvPr/>
          </p:nvSpPr>
          <p:spPr>
            <a:xfrm>
              <a:off x="598932" y="6399784"/>
              <a:ext cx="219710" cy="276860"/>
            </a:xfrm>
            <a:custGeom>
              <a:avLst/>
              <a:gdLst/>
              <a:ahLst/>
              <a:cxnLst/>
              <a:rect l="l" t="t" r="r" b="b"/>
              <a:pathLst>
                <a:path w="219709" h="276859">
                  <a:moveTo>
                    <a:pt x="86868" y="213918"/>
                  </a:moveTo>
                  <a:lnTo>
                    <a:pt x="85153" y="208813"/>
                  </a:lnTo>
                  <a:lnTo>
                    <a:pt x="74866" y="203708"/>
                  </a:lnTo>
                  <a:lnTo>
                    <a:pt x="67144" y="234124"/>
                  </a:lnTo>
                  <a:lnTo>
                    <a:pt x="59436" y="263245"/>
                  </a:lnTo>
                  <a:lnTo>
                    <a:pt x="59436" y="266649"/>
                  </a:lnTo>
                  <a:lnTo>
                    <a:pt x="62865" y="270052"/>
                  </a:lnTo>
                  <a:lnTo>
                    <a:pt x="69723" y="273456"/>
                  </a:lnTo>
                  <a:lnTo>
                    <a:pt x="74866" y="276860"/>
                  </a:lnTo>
                  <a:lnTo>
                    <a:pt x="79362" y="249008"/>
                  </a:lnTo>
                  <a:lnTo>
                    <a:pt x="81851" y="235470"/>
                  </a:lnTo>
                  <a:lnTo>
                    <a:pt x="85153" y="222415"/>
                  </a:lnTo>
                  <a:lnTo>
                    <a:pt x="86868" y="213918"/>
                  </a:lnTo>
                  <a:close/>
                </a:path>
                <a:path w="219709" h="276859">
                  <a:moveTo>
                    <a:pt x="219456" y="194310"/>
                  </a:moveTo>
                  <a:lnTo>
                    <a:pt x="212598" y="190500"/>
                  </a:lnTo>
                  <a:lnTo>
                    <a:pt x="202311" y="187960"/>
                  </a:lnTo>
                  <a:lnTo>
                    <a:pt x="195453" y="185420"/>
                  </a:lnTo>
                  <a:lnTo>
                    <a:pt x="170802" y="187960"/>
                  </a:lnTo>
                  <a:lnTo>
                    <a:pt x="159042" y="191770"/>
                  </a:lnTo>
                  <a:lnTo>
                    <a:pt x="147447" y="198120"/>
                  </a:lnTo>
                  <a:lnTo>
                    <a:pt x="145732" y="199390"/>
                  </a:lnTo>
                  <a:lnTo>
                    <a:pt x="140589" y="199390"/>
                  </a:lnTo>
                  <a:lnTo>
                    <a:pt x="141097" y="191770"/>
                  </a:lnTo>
                  <a:lnTo>
                    <a:pt x="144653" y="185420"/>
                  </a:lnTo>
                  <a:lnTo>
                    <a:pt x="146113" y="184150"/>
                  </a:lnTo>
                  <a:lnTo>
                    <a:pt x="150469" y="180340"/>
                  </a:lnTo>
                  <a:lnTo>
                    <a:pt x="157734" y="176530"/>
                  </a:lnTo>
                  <a:lnTo>
                    <a:pt x="164592" y="176530"/>
                  </a:lnTo>
                  <a:lnTo>
                    <a:pt x="171450" y="175260"/>
                  </a:lnTo>
                  <a:lnTo>
                    <a:pt x="183451" y="175260"/>
                  </a:lnTo>
                  <a:lnTo>
                    <a:pt x="188595" y="173990"/>
                  </a:lnTo>
                  <a:lnTo>
                    <a:pt x="190766" y="165100"/>
                  </a:lnTo>
                  <a:lnTo>
                    <a:pt x="191706" y="161290"/>
                  </a:lnTo>
                  <a:lnTo>
                    <a:pt x="192024" y="160020"/>
                  </a:lnTo>
                  <a:lnTo>
                    <a:pt x="189445" y="156210"/>
                  </a:lnTo>
                  <a:lnTo>
                    <a:pt x="188595" y="154940"/>
                  </a:lnTo>
                  <a:lnTo>
                    <a:pt x="186309" y="153670"/>
                  </a:lnTo>
                  <a:lnTo>
                    <a:pt x="181737" y="151130"/>
                  </a:lnTo>
                  <a:lnTo>
                    <a:pt x="180022" y="149860"/>
                  </a:lnTo>
                  <a:lnTo>
                    <a:pt x="176593" y="149860"/>
                  </a:lnTo>
                  <a:lnTo>
                    <a:pt x="173164" y="148590"/>
                  </a:lnTo>
                  <a:lnTo>
                    <a:pt x="176593" y="144780"/>
                  </a:lnTo>
                  <a:lnTo>
                    <a:pt x="178308" y="144780"/>
                  </a:lnTo>
                  <a:lnTo>
                    <a:pt x="186880" y="140970"/>
                  </a:lnTo>
                  <a:lnTo>
                    <a:pt x="190309" y="134620"/>
                  </a:lnTo>
                  <a:lnTo>
                    <a:pt x="188595" y="125730"/>
                  </a:lnTo>
                  <a:lnTo>
                    <a:pt x="188595" y="120650"/>
                  </a:lnTo>
                  <a:lnTo>
                    <a:pt x="188595" y="118110"/>
                  </a:lnTo>
                  <a:lnTo>
                    <a:pt x="181737" y="114300"/>
                  </a:lnTo>
                  <a:lnTo>
                    <a:pt x="174879" y="113030"/>
                  </a:lnTo>
                  <a:lnTo>
                    <a:pt x="166306" y="110502"/>
                  </a:lnTo>
                  <a:lnTo>
                    <a:pt x="166306" y="124460"/>
                  </a:lnTo>
                  <a:lnTo>
                    <a:pt x="162877" y="129540"/>
                  </a:lnTo>
                  <a:lnTo>
                    <a:pt x="138874" y="153670"/>
                  </a:lnTo>
                  <a:lnTo>
                    <a:pt x="137160" y="153670"/>
                  </a:lnTo>
                  <a:lnTo>
                    <a:pt x="137160" y="151130"/>
                  </a:lnTo>
                  <a:lnTo>
                    <a:pt x="135445" y="151130"/>
                  </a:lnTo>
                  <a:lnTo>
                    <a:pt x="138874" y="140970"/>
                  </a:lnTo>
                  <a:lnTo>
                    <a:pt x="138874" y="124460"/>
                  </a:lnTo>
                  <a:lnTo>
                    <a:pt x="138874" y="120650"/>
                  </a:lnTo>
                  <a:lnTo>
                    <a:pt x="162877" y="120650"/>
                  </a:lnTo>
                  <a:lnTo>
                    <a:pt x="166306" y="124460"/>
                  </a:lnTo>
                  <a:lnTo>
                    <a:pt x="166306" y="110502"/>
                  </a:lnTo>
                  <a:lnTo>
                    <a:pt x="161988" y="109220"/>
                  </a:lnTo>
                  <a:lnTo>
                    <a:pt x="148945" y="107950"/>
                  </a:lnTo>
                  <a:lnTo>
                    <a:pt x="130327" y="109689"/>
                  </a:lnTo>
                  <a:lnTo>
                    <a:pt x="130327" y="135890"/>
                  </a:lnTo>
                  <a:lnTo>
                    <a:pt x="127939" y="146050"/>
                  </a:lnTo>
                  <a:lnTo>
                    <a:pt x="123304" y="153670"/>
                  </a:lnTo>
                  <a:lnTo>
                    <a:pt x="116586" y="156210"/>
                  </a:lnTo>
                  <a:lnTo>
                    <a:pt x="116586" y="149860"/>
                  </a:lnTo>
                  <a:lnTo>
                    <a:pt x="114871" y="143510"/>
                  </a:lnTo>
                  <a:lnTo>
                    <a:pt x="114871" y="138430"/>
                  </a:lnTo>
                  <a:lnTo>
                    <a:pt x="114871" y="133350"/>
                  </a:lnTo>
                  <a:lnTo>
                    <a:pt x="116586" y="130810"/>
                  </a:lnTo>
                  <a:lnTo>
                    <a:pt x="118300" y="130810"/>
                  </a:lnTo>
                  <a:lnTo>
                    <a:pt x="120015" y="129540"/>
                  </a:lnTo>
                  <a:lnTo>
                    <a:pt x="125158" y="125730"/>
                  </a:lnTo>
                  <a:lnTo>
                    <a:pt x="130302" y="124460"/>
                  </a:lnTo>
                  <a:lnTo>
                    <a:pt x="130327" y="135890"/>
                  </a:lnTo>
                  <a:lnTo>
                    <a:pt x="130327" y="109689"/>
                  </a:lnTo>
                  <a:lnTo>
                    <a:pt x="121729" y="110490"/>
                  </a:lnTo>
                  <a:lnTo>
                    <a:pt x="125158" y="104140"/>
                  </a:lnTo>
                  <a:lnTo>
                    <a:pt x="126873" y="99060"/>
                  </a:lnTo>
                  <a:lnTo>
                    <a:pt x="130302" y="91440"/>
                  </a:lnTo>
                  <a:lnTo>
                    <a:pt x="132016" y="86360"/>
                  </a:lnTo>
                  <a:lnTo>
                    <a:pt x="133731" y="85090"/>
                  </a:lnTo>
                  <a:lnTo>
                    <a:pt x="140589" y="85090"/>
                  </a:lnTo>
                  <a:lnTo>
                    <a:pt x="176593" y="74930"/>
                  </a:lnTo>
                  <a:lnTo>
                    <a:pt x="180022" y="74930"/>
                  </a:lnTo>
                  <a:lnTo>
                    <a:pt x="181737" y="71120"/>
                  </a:lnTo>
                  <a:lnTo>
                    <a:pt x="181737" y="69850"/>
                  </a:lnTo>
                  <a:lnTo>
                    <a:pt x="181737" y="66040"/>
                  </a:lnTo>
                  <a:lnTo>
                    <a:pt x="173164" y="59690"/>
                  </a:lnTo>
                  <a:lnTo>
                    <a:pt x="168021" y="59690"/>
                  </a:lnTo>
                  <a:lnTo>
                    <a:pt x="157886" y="63500"/>
                  </a:lnTo>
                  <a:lnTo>
                    <a:pt x="150876" y="64770"/>
                  </a:lnTo>
                  <a:lnTo>
                    <a:pt x="143852" y="67310"/>
                  </a:lnTo>
                  <a:lnTo>
                    <a:pt x="137160" y="69850"/>
                  </a:lnTo>
                  <a:lnTo>
                    <a:pt x="140347" y="55880"/>
                  </a:lnTo>
                  <a:lnTo>
                    <a:pt x="143370" y="41910"/>
                  </a:lnTo>
                  <a:lnTo>
                    <a:pt x="148005" y="30480"/>
                  </a:lnTo>
                  <a:lnTo>
                    <a:pt x="156019" y="19050"/>
                  </a:lnTo>
                  <a:lnTo>
                    <a:pt x="161163" y="15252"/>
                  </a:lnTo>
                  <a:lnTo>
                    <a:pt x="157734" y="6350"/>
                  </a:lnTo>
                  <a:lnTo>
                    <a:pt x="144018" y="0"/>
                  </a:lnTo>
                  <a:lnTo>
                    <a:pt x="144018" y="5080"/>
                  </a:lnTo>
                  <a:lnTo>
                    <a:pt x="142303" y="10160"/>
                  </a:lnTo>
                  <a:lnTo>
                    <a:pt x="137160" y="22860"/>
                  </a:lnTo>
                  <a:lnTo>
                    <a:pt x="121729" y="64770"/>
                  </a:lnTo>
                  <a:lnTo>
                    <a:pt x="120015" y="71120"/>
                  </a:lnTo>
                  <a:lnTo>
                    <a:pt x="116586" y="74930"/>
                  </a:lnTo>
                  <a:lnTo>
                    <a:pt x="109728" y="74930"/>
                  </a:lnTo>
                  <a:lnTo>
                    <a:pt x="101155" y="76200"/>
                  </a:lnTo>
                  <a:lnTo>
                    <a:pt x="94297" y="76200"/>
                  </a:lnTo>
                  <a:lnTo>
                    <a:pt x="85725" y="78740"/>
                  </a:lnTo>
                  <a:lnTo>
                    <a:pt x="84010" y="78740"/>
                  </a:lnTo>
                  <a:lnTo>
                    <a:pt x="84010" y="80010"/>
                  </a:lnTo>
                  <a:lnTo>
                    <a:pt x="87439" y="83820"/>
                  </a:lnTo>
                  <a:lnTo>
                    <a:pt x="92583" y="86360"/>
                  </a:lnTo>
                  <a:lnTo>
                    <a:pt x="96012" y="88900"/>
                  </a:lnTo>
                  <a:lnTo>
                    <a:pt x="101155" y="90170"/>
                  </a:lnTo>
                  <a:lnTo>
                    <a:pt x="113157" y="90170"/>
                  </a:lnTo>
                  <a:lnTo>
                    <a:pt x="111442" y="94932"/>
                  </a:lnTo>
                  <a:lnTo>
                    <a:pt x="111442" y="158750"/>
                  </a:lnTo>
                  <a:lnTo>
                    <a:pt x="102870" y="161290"/>
                  </a:lnTo>
                  <a:lnTo>
                    <a:pt x="99441" y="160020"/>
                  </a:lnTo>
                  <a:lnTo>
                    <a:pt x="96012" y="149860"/>
                  </a:lnTo>
                  <a:lnTo>
                    <a:pt x="92583" y="144780"/>
                  </a:lnTo>
                  <a:lnTo>
                    <a:pt x="94297" y="143510"/>
                  </a:lnTo>
                  <a:lnTo>
                    <a:pt x="108013" y="138430"/>
                  </a:lnTo>
                  <a:lnTo>
                    <a:pt x="108013" y="144780"/>
                  </a:lnTo>
                  <a:lnTo>
                    <a:pt x="111442" y="158750"/>
                  </a:lnTo>
                  <a:lnTo>
                    <a:pt x="111442" y="94932"/>
                  </a:lnTo>
                  <a:lnTo>
                    <a:pt x="110413" y="97790"/>
                  </a:lnTo>
                  <a:lnTo>
                    <a:pt x="106718" y="104140"/>
                  </a:lnTo>
                  <a:lnTo>
                    <a:pt x="104952" y="111760"/>
                  </a:lnTo>
                  <a:lnTo>
                    <a:pt x="108013" y="119380"/>
                  </a:lnTo>
                  <a:lnTo>
                    <a:pt x="92583" y="129540"/>
                  </a:lnTo>
                  <a:lnTo>
                    <a:pt x="82296" y="124460"/>
                  </a:lnTo>
                  <a:lnTo>
                    <a:pt x="87464" y="111760"/>
                  </a:lnTo>
                  <a:lnTo>
                    <a:pt x="87642" y="102870"/>
                  </a:lnTo>
                  <a:lnTo>
                    <a:pt x="83007" y="92710"/>
                  </a:lnTo>
                  <a:lnTo>
                    <a:pt x="73723" y="81280"/>
                  </a:lnTo>
                  <a:lnTo>
                    <a:pt x="72009" y="80010"/>
                  </a:lnTo>
                  <a:lnTo>
                    <a:pt x="70294" y="76200"/>
                  </a:lnTo>
                  <a:lnTo>
                    <a:pt x="66865" y="74930"/>
                  </a:lnTo>
                  <a:lnTo>
                    <a:pt x="61722" y="71120"/>
                  </a:lnTo>
                  <a:lnTo>
                    <a:pt x="61722" y="66040"/>
                  </a:lnTo>
                  <a:lnTo>
                    <a:pt x="96012" y="38100"/>
                  </a:lnTo>
                  <a:lnTo>
                    <a:pt x="96012" y="34302"/>
                  </a:lnTo>
                  <a:lnTo>
                    <a:pt x="90868" y="27952"/>
                  </a:lnTo>
                  <a:lnTo>
                    <a:pt x="86385" y="22860"/>
                  </a:lnTo>
                  <a:lnTo>
                    <a:pt x="80784" y="21602"/>
                  </a:lnTo>
                  <a:lnTo>
                    <a:pt x="74231" y="21602"/>
                  </a:lnTo>
                  <a:lnTo>
                    <a:pt x="39433" y="50800"/>
                  </a:lnTo>
                  <a:lnTo>
                    <a:pt x="33426" y="69850"/>
                  </a:lnTo>
                  <a:lnTo>
                    <a:pt x="36055" y="77470"/>
                  </a:lnTo>
                  <a:lnTo>
                    <a:pt x="42862" y="86360"/>
                  </a:lnTo>
                  <a:lnTo>
                    <a:pt x="42862" y="90170"/>
                  </a:lnTo>
                  <a:lnTo>
                    <a:pt x="46291" y="91440"/>
                  </a:lnTo>
                  <a:lnTo>
                    <a:pt x="44577" y="93980"/>
                  </a:lnTo>
                  <a:lnTo>
                    <a:pt x="41973" y="101600"/>
                  </a:lnTo>
                  <a:lnTo>
                    <a:pt x="39217" y="109220"/>
                  </a:lnTo>
                  <a:lnTo>
                    <a:pt x="36131" y="115570"/>
                  </a:lnTo>
                  <a:lnTo>
                    <a:pt x="32575" y="123190"/>
                  </a:lnTo>
                  <a:lnTo>
                    <a:pt x="17780" y="147320"/>
                  </a:lnTo>
                  <a:lnTo>
                    <a:pt x="9664" y="158750"/>
                  </a:lnTo>
                  <a:lnTo>
                    <a:pt x="1714" y="170180"/>
                  </a:lnTo>
                  <a:lnTo>
                    <a:pt x="1714" y="171450"/>
                  </a:lnTo>
                  <a:lnTo>
                    <a:pt x="0" y="173990"/>
                  </a:lnTo>
                  <a:lnTo>
                    <a:pt x="0" y="175260"/>
                  </a:lnTo>
                  <a:lnTo>
                    <a:pt x="23139" y="207010"/>
                  </a:lnTo>
                  <a:lnTo>
                    <a:pt x="28384" y="205740"/>
                  </a:lnTo>
                  <a:lnTo>
                    <a:pt x="34290" y="200660"/>
                  </a:lnTo>
                  <a:lnTo>
                    <a:pt x="31978" y="210820"/>
                  </a:lnTo>
                  <a:lnTo>
                    <a:pt x="28016" y="231140"/>
                  </a:lnTo>
                  <a:lnTo>
                    <a:pt x="25717" y="240030"/>
                  </a:lnTo>
                  <a:lnTo>
                    <a:pt x="25768" y="248920"/>
                  </a:lnTo>
                  <a:lnTo>
                    <a:pt x="28714" y="255270"/>
                  </a:lnTo>
                  <a:lnTo>
                    <a:pt x="34874" y="260350"/>
                  </a:lnTo>
                  <a:lnTo>
                    <a:pt x="44577" y="261620"/>
                  </a:lnTo>
                  <a:lnTo>
                    <a:pt x="44577" y="259080"/>
                  </a:lnTo>
                  <a:lnTo>
                    <a:pt x="46291" y="256540"/>
                  </a:lnTo>
                  <a:lnTo>
                    <a:pt x="49149" y="237490"/>
                  </a:lnTo>
                  <a:lnTo>
                    <a:pt x="52501" y="218440"/>
                  </a:lnTo>
                  <a:lnTo>
                    <a:pt x="55930" y="200660"/>
                  </a:lnTo>
                  <a:lnTo>
                    <a:pt x="60007" y="179070"/>
                  </a:lnTo>
                  <a:lnTo>
                    <a:pt x="60007" y="175260"/>
                  </a:lnTo>
                  <a:lnTo>
                    <a:pt x="58293" y="170180"/>
                  </a:lnTo>
                  <a:lnTo>
                    <a:pt x="58293" y="166370"/>
                  </a:lnTo>
                  <a:lnTo>
                    <a:pt x="56578" y="163830"/>
                  </a:lnTo>
                  <a:lnTo>
                    <a:pt x="56578" y="160020"/>
                  </a:lnTo>
                  <a:lnTo>
                    <a:pt x="58293" y="158750"/>
                  </a:lnTo>
                  <a:lnTo>
                    <a:pt x="73723" y="133350"/>
                  </a:lnTo>
                  <a:lnTo>
                    <a:pt x="77304" y="140970"/>
                  </a:lnTo>
                  <a:lnTo>
                    <a:pt x="83845" y="156210"/>
                  </a:lnTo>
                  <a:lnTo>
                    <a:pt x="87439" y="165100"/>
                  </a:lnTo>
                  <a:lnTo>
                    <a:pt x="82296" y="163830"/>
                  </a:lnTo>
                  <a:lnTo>
                    <a:pt x="65151" y="163830"/>
                  </a:lnTo>
                  <a:lnTo>
                    <a:pt x="65151" y="165100"/>
                  </a:lnTo>
                  <a:lnTo>
                    <a:pt x="63436" y="173990"/>
                  </a:lnTo>
                  <a:lnTo>
                    <a:pt x="63436" y="182880"/>
                  </a:lnTo>
                  <a:lnTo>
                    <a:pt x="70294" y="189230"/>
                  </a:lnTo>
                  <a:lnTo>
                    <a:pt x="75438" y="195580"/>
                  </a:lnTo>
                  <a:lnTo>
                    <a:pt x="89154" y="193040"/>
                  </a:lnTo>
                  <a:lnTo>
                    <a:pt x="94297" y="190500"/>
                  </a:lnTo>
                  <a:lnTo>
                    <a:pt x="101155" y="189230"/>
                  </a:lnTo>
                  <a:lnTo>
                    <a:pt x="111442" y="185420"/>
                  </a:lnTo>
                  <a:lnTo>
                    <a:pt x="116586" y="185420"/>
                  </a:lnTo>
                  <a:lnTo>
                    <a:pt x="121729" y="184150"/>
                  </a:lnTo>
                  <a:lnTo>
                    <a:pt x="121691" y="190500"/>
                  </a:lnTo>
                  <a:lnTo>
                    <a:pt x="121373" y="201930"/>
                  </a:lnTo>
                  <a:lnTo>
                    <a:pt x="124079" y="210820"/>
                  </a:lnTo>
                  <a:lnTo>
                    <a:pt x="131610" y="214630"/>
                  </a:lnTo>
                  <a:lnTo>
                    <a:pt x="145732" y="215900"/>
                  </a:lnTo>
                  <a:lnTo>
                    <a:pt x="147447" y="215900"/>
                  </a:lnTo>
                  <a:lnTo>
                    <a:pt x="150876" y="218440"/>
                  </a:lnTo>
                  <a:lnTo>
                    <a:pt x="161163" y="238760"/>
                  </a:lnTo>
                  <a:lnTo>
                    <a:pt x="157734" y="238760"/>
                  </a:lnTo>
                  <a:lnTo>
                    <a:pt x="116497" y="223520"/>
                  </a:lnTo>
                  <a:lnTo>
                    <a:pt x="102870" y="209550"/>
                  </a:lnTo>
                  <a:lnTo>
                    <a:pt x="99441" y="205740"/>
                  </a:lnTo>
                  <a:lnTo>
                    <a:pt x="90868" y="205740"/>
                  </a:lnTo>
                  <a:lnTo>
                    <a:pt x="90868" y="215900"/>
                  </a:lnTo>
                  <a:lnTo>
                    <a:pt x="94297" y="219710"/>
                  </a:lnTo>
                  <a:lnTo>
                    <a:pt x="101155" y="224790"/>
                  </a:lnTo>
                  <a:lnTo>
                    <a:pt x="106299" y="229870"/>
                  </a:lnTo>
                  <a:lnTo>
                    <a:pt x="144653" y="251460"/>
                  </a:lnTo>
                  <a:lnTo>
                    <a:pt x="180022" y="260350"/>
                  </a:lnTo>
                  <a:lnTo>
                    <a:pt x="190309" y="260350"/>
                  </a:lnTo>
                  <a:lnTo>
                    <a:pt x="190309" y="259080"/>
                  </a:lnTo>
                  <a:lnTo>
                    <a:pt x="192024" y="255270"/>
                  </a:lnTo>
                  <a:lnTo>
                    <a:pt x="192024" y="248920"/>
                  </a:lnTo>
                  <a:lnTo>
                    <a:pt x="190309" y="245110"/>
                  </a:lnTo>
                  <a:lnTo>
                    <a:pt x="185724" y="238760"/>
                  </a:lnTo>
                  <a:lnTo>
                    <a:pt x="183896" y="236220"/>
                  </a:lnTo>
                  <a:lnTo>
                    <a:pt x="177660" y="227330"/>
                  </a:lnTo>
                  <a:lnTo>
                    <a:pt x="171742" y="218440"/>
                  </a:lnTo>
                  <a:lnTo>
                    <a:pt x="166306" y="209550"/>
                  </a:lnTo>
                  <a:lnTo>
                    <a:pt x="175348" y="205740"/>
                  </a:lnTo>
                  <a:lnTo>
                    <a:pt x="184734" y="204470"/>
                  </a:lnTo>
                  <a:lnTo>
                    <a:pt x="194754" y="204470"/>
                  </a:lnTo>
                  <a:lnTo>
                    <a:pt x="205740" y="208280"/>
                  </a:lnTo>
                  <a:lnTo>
                    <a:pt x="209169" y="209550"/>
                  </a:lnTo>
                  <a:lnTo>
                    <a:pt x="214312" y="209550"/>
                  </a:lnTo>
                  <a:lnTo>
                    <a:pt x="216027" y="204470"/>
                  </a:lnTo>
                  <a:lnTo>
                    <a:pt x="219456" y="199390"/>
                  </a:lnTo>
                  <a:lnTo>
                    <a:pt x="219456" y="194310"/>
                  </a:lnTo>
                  <a:close/>
                </a:path>
              </a:pathLst>
            </a:custGeom>
            <a:solidFill>
              <a:srgbClr val="FFFFFF"/>
            </a:solidFill>
          </p:spPr>
          <p:txBody>
            <a:bodyPr wrap="square" lIns="0" tIns="0" rIns="0" bIns="0" rtlCol="0"/>
            <a:lstStyle/>
            <a:p>
              <a:endParaRPr>
                <a:latin typeface="Times New Roman" panose="02020603050405020304" pitchFamily="18" charset="0"/>
              </a:endParaRPr>
            </a:p>
          </p:txBody>
        </p:sp>
        <p:pic>
          <p:nvPicPr>
            <p:cNvPr id="15" name="object 15"/>
            <p:cNvPicPr/>
            <p:nvPr/>
          </p:nvPicPr>
          <p:blipFill>
            <a:blip r:embed="rId7" cstate="print"/>
            <a:stretch>
              <a:fillRect/>
            </a:stretch>
          </p:blipFill>
          <p:spPr>
            <a:xfrm>
              <a:off x="917763" y="6472428"/>
              <a:ext cx="142753" cy="126492"/>
            </a:xfrm>
            <a:prstGeom prst="rect">
              <a:avLst/>
            </a:prstGeom>
          </p:spPr>
        </p:pic>
        <p:pic>
          <p:nvPicPr>
            <p:cNvPr id="16" name="object 16"/>
            <p:cNvPicPr/>
            <p:nvPr/>
          </p:nvPicPr>
          <p:blipFill>
            <a:blip r:embed="rId8" cstate="print"/>
            <a:stretch>
              <a:fillRect/>
            </a:stretch>
          </p:blipFill>
          <p:spPr>
            <a:xfrm>
              <a:off x="1450848" y="6401547"/>
              <a:ext cx="246840" cy="244616"/>
            </a:xfrm>
            <a:prstGeom prst="rect">
              <a:avLst/>
            </a:prstGeom>
          </p:spPr>
        </p:pic>
        <p:sp>
          <p:nvSpPr>
            <p:cNvPr id="17" name="object 17"/>
            <p:cNvSpPr/>
            <p:nvPr/>
          </p:nvSpPr>
          <p:spPr>
            <a:xfrm>
              <a:off x="11149330" y="6120384"/>
              <a:ext cx="12700" cy="737870"/>
            </a:xfrm>
            <a:custGeom>
              <a:avLst/>
              <a:gdLst/>
              <a:ahLst/>
              <a:cxnLst/>
              <a:rect l="l" t="t" r="r" b="b"/>
              <a:pathLst>
                <a:path w="12700" h="737870">
                  <a:moveTo>
                    <a:pt x="12700" y="0"/>
                  </a:moveTo>
                  <a:lnTo>
                    <a:pt x="0" y="0"/>
                  </a:lnTo>
                  <a:lnTo>
                    <a:pt x="0" y="737613"/>
                  </a:lnTo>
                  <a:lnTo>
                    <a:pt x="12700" y="737613"/>
                  </a:lnTo>
                  <a:lnTo>
                    <a:pt x="12700" y="0"/>
                  </a:lnTo>
                  <a:close/>
                </a:path>
              </a:pathLst>
            </a:custGeom>
            <a:solidFill>
              <a:srgbClr val="FFFFFF"/>
            </a:solidFill>
          </p:spPr>
          <p:txBody>
            <a:bodyPr wrap="square" lIns="0" tIns="0" rIns="0" bIns="0" rtlCol="0"/>
            <a:lstStyle/>
            <a:p>
              <a:endParaRPr>
                <a:latin typeface="Times New Roman" panose="02020603050405020304" pitchFamily="18" charset="0"/>
              </a:endParaRPr>
            </a:p>
          </p:txBody>
        </p:sp>
      </p:grpSp>
      <p:grpSp>
        <p:nvGrpSpPr>
          <p:cNvPr id="18" name="object 18"/>
          <p:cNvGrpSpPr/>
          <p:nvPr/>
        </p:nvGrpSpPr>
        <p:grpSpPr>
          <a:xfrm>
            <a:off x="1360677" y="0"/>
            <a:ext cx="184912" cy="1061085"/>
            <a:chOff x="1360677" y="0"/>
            <a:chExt cx="184912" cy="1061085"/>
          </a:xfrm>
        </p:grpSpPr>
        <p:sp>
          <p:nvSpPr>
            <p:cNvPr id="19" name="object 19"/>
            <p:cNvSpPr/>
            <p:nvPr/>
          </p:nvSpPr>
          <p:spPr>
            <a:xfrm>
              <a:off x="1379219" y="0"/>
              <a:ext cx="166370" cy="875030"/>
            </a:xfrm>
            <a:custGeom>
              <a:avLst/>
              <a:gdLst/>
              <a:ahLst/>
              <a:cxnLst/>
              <a:rect l="l" t="t" r="r" b="b"/>
              <a:pathLst>
                <a:path w="166369" h="875030">
                  <a:moveTo>
                    <a:pt x="166115" y="0"/>
                  </a:moveTo>
                  <a:lnTo>
                    <a:pt x="0" y="0"/>
                  </a:lnTo>
                  <a:lnTo>
                    <a:pt x="0" y="874776"/>
                  </a:lnTo>
                  <a:lnTo>
                    <a:pt x="166115" y="874776"/>
                  </a:lnTo>
                  <a:lnTo>
                    <a:pt x="166115" y="0"/>
                  </a:lnTo>
                  <a:close/>
                </a:path>
              </a:pathLst>
            </a:custGeom>
            <a:solidFill>
              <a:srgbClr val="A03E0A"/>
            </a:solidFill>
          </p:spPr>
          <p:txBody>
            <a:bodyPr wrap="square" lIns="0" tIns="0" rIns="0" bIns="0" rtlCol="0"/>
            <a:lstStyle/>
            <a:p>
              <a:endParaRPr>
                <a:latin typeface="Times New Roman" panose="02020603050405020304" pitchFamily="18" charset="0"/>
              </a:endParaRPr>
            </a:p>
          </p:txBody>
        </p:sp>
        <p:sp>
          <p:nvSpPr>
            <p:cNvPr id="20" name="object 20"/>
            <p:cNvSpPr/>
            <p:nvPr/>
          </p:nvSpPr>
          <p:spPr>
            <a:xfrm>
              <a:off x="1379219" y="0"/>
              <a:ext cx="166370" cy="875030"/>
            </a:xfrm>
            <a:custGeom>
              <a:avLst/>
              <a:gdLst/>
              <a:ahLst/>
              <a:cxnLst/>
              <a:rect l="l" t="t" r="r" b="b"/>
              <a:pathLst>
                <a:path w="166369" h="875030">
                  <a:moveTo>
                    <a:pt x="0" y="874776"/>
                  </a:moveTo>
                  <a:lnTo>
                    <a:pt x="166115" y="874776"/>
                  </a:lnTo>
                  <a:lnTo>
                    <a:pt x="166115" y="0"/>
                  </a:lnTo>
                  <a:lnTo>
                    <a:pt x="0" y="0"/>
                  </a:lnTo>
                  <a:lnTo>
                    <a:pt x="0" y="874776"/>
                  </a:lnTo>
                  <a:close/>
                </a:path>
              </a:pathLst>
            </a:custGeom>
            <a:ln w="12700">
              <a:solidFill>
                <a:srgbClr val="A03E0A"/>
              </a:solidFill>
            </a:ln>
          </p:spPr>
          <p:txBody>
            <a:bodyPr wrap="square" lIns="0" tIns="0" rIns="0" bIns="0" rtlCol="0"/>
            <a:lstStyle/>
            <a:p>
              <a:endParaRPr>
                <a:latin typeface="Times New Roman" panose="02020603050405020304" pitchFamily="18" charset="0"/>
              </a:endParaRPr>
            </a:p>
          </p:txBody>
        </p:sp>
        <p:sp>
          <p:nvSpPr>
            <p:cNvPr id="21" name="object 21"/>
            <p:cNvSpPr/>
            <p:nvPr/>
          </p:nvSpPr>
          <p:spPr>
            <a:xfrm>
              <a:off x="1360677" y="0"/>
              <a:ext cx="12700" cy="1061085"/>
            </a:xfrm>
            <a:custGeom>
              <a:avLst/>
              <a:gdLst/>
              <a:ahLst/>
              <a:cxnLst/>
              <a:rect l="l" t="t" r="r" b="b"/>
              <a:pathLst>
                <a:path w="12700" h="1061085">
                  <a:moveTo>
                    <a:pt x="0" y="1061085"/>
                  </a:moveTo>
                  <a:lnTo>
                    <a:pt x="12700" y="1061085"/>
                  </a:lnTo>
                  <a:lnTo>
                    <a:pt x="12700" y="0"/>
                  </a:lnTo>
                  <a:lnTo>
                    <a:pt x="0" y="0"/>
                  </a:lnTo>
                  <a:lnTo>
                    <a:pt x="0" y="1061085"/>
                  </a:lnTo>
                  <a:close/>
                </a:path>
              </a:pathLst>
            </a:custGeom>
            <a:solidFill>
              <a:srgbClr val="FFFFFF"/>
            </a:solidFill>
          </p:spPr>
          <p:txBody>
            <a:bodyPr wrap="square" lIns="0" tIns="0" rIns="0" bIns="0" rtlCol="0"/>
            <a:lstStyle/>
            <a:p>
              <a:endParaRPr>
                <a:latin typeface="Times New Roman" panose="02020603050405020304" pitchFamily="18" charset="0"/>
              </a:endParaRPr>
            </a:p>
          </p:txBody>
        </p:sp>
      </p:grpSp>
      <p:pic>
        <p:nvPicPr>
          <p:cNvPr id="22" name="object 22"/>
          <p:cNvPicPr/>
          <p:nvPr/>
        </p:nvPicPr>
        <p:blipFill>
          <a:blip r:embed="rId9" cstate="print"/>
          <a:stretch>
            <a:fillRect/>
          </a:stretch>
        </p:blipFill>
        <p:spPr>
          <a:xfrm>
            <a:off x="9837419" y="347472"/>
            <a:ext cx="1969007" cy="432815"/>
          </a:xfrm>
          <a:prstGeom prst="rect">
            <a:avLst/>
          </a:prstGeom>
        </p:spPr>
      </p:pic>
      <p:sp>
        <p:nvSpPr>
          <p:cNvPr id="23" name="object 23"/>
          <p:cNvSpPr txBox="1">
            <a:spLocks noGrp="1"/>
          </p:cNvSpPr>
          <p:nvPr>
            <p:ph type="title"/>
          </p:nvPr>
        </p:nvSpPr>
        <p:spPr>
          <a:xfrm>
            <a:off x="1685670" y="323468"/>
            <a:ext cx="4410330" cy="443070"/>
          </a:xfrm>
          <a:prstGeom prst="rect">
            <a:avLst/>
          </a:prstGeom>
        </p:spPr>
        <p:txBody>
          <a:bodyPr vert="horz" wrap="square" lIns="0" tIns="12065" rIns="0" bIns="0" rtlCol="0">
            <a:spAutoFit/>
          </a:bodyPr>
          <a:lstStyle/>
          <a:p>
            <a:pPr marL="12700">
              <a:spcBef>
                <a:spcPts val="95"/>
              </a:spcBef>
            </a:pPr>
            <a:r>
              <a:rPr lang="zh-CN" altLang="en-US" sz="2800" b="1" spc="-5" dirty="0">
                <a:solidFill>
                  <a:srgbClr val="006C39"/>
                </a:solidFill>
                <a:effectLst>
                  <a:outerShdw blurRad="38100" dist="38100" dir="2700000" algn="tl">
                    <a:srgbClr val="000000">
                      <a:alpha val="43137"/>
                    </a:srgbClr>
                  </a:outerShdw>
                </a:effectLst>
              </a:rPr>
              <a:t>什么是</a:t>
            </a:r>
            <a:r>
              <a:rPr lang="en-US" altLang="zh-CN" sz="2800" b="1" spc="-5" dirty="0">
                <a:solidFill>
                  <a:srgbClr val="006C39"/>
                </a:solidFill>
                <a:effectLst>
                  <a:outerShdw blurRad="38100" dist="38100" dir="2700000" algn="tl">
                    <a:srgbClr val="000000">
                      <a:alpha val="43137"/>
                    </a:srgbClr>
                  </a:outerShdw>
                </a:effectLst>
              </a:rPr>
              <a:t>Image caption</a:t>
            </a:r>
            <a:r>
              <a:rPr lang="zh-CN" altLang="en-US" sz="2800" b="1" spc="-5" dirty="0">
                <a:solidFill>
                  <a:srgbClr val="006C39"/>
                </a:solidFill>
                <a:effectLst>
                  <a:outerShdw blurRad="38100" dist="38100" dir="2700000" algn="tl">
                    <a:srgbClr val="000000">
                      <a:alpha val="43137"/>
                    </a:srgbClr>
                  </a:outerShdw>
                </a:effectLst>
              </a:rPr>
              <a:t>？</a:t>
            </a:r>
            <a:endParaRPr lang="en-US" sz="2800" b="1" spc="-5" dirty="0">
              <a:solidFill>
                <a:srgbClr val="006C39"/>
              </a:solidFill>
              <a:effectLst>
                <a:outerShdw blurRad="38100" dist="38100" dir="2700000" algn="tl">
                  <a:srgbClr val="000000">
                    <a:alpha val="43137"/>
                  </a:srgbClr>
                </a:outerShdw>
              </a:effectLst>
            </a:endParaRPr>
          </a:p>
        </p:txBody>
      </p:sp>
      <p:sp>
        <p:nvSpPr>
          <p:cNvPr id="24" name="object 24"/>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Century Gothic"/>
                <a:cs typeface="Century Gothic"/>
              </a:rPr>
              <a:t>1</a:t>
            </a:r>
            <a:endParaRPr sz="3600">
              <a:latin typeface="Century Gothic"/>
              <a:cs typeface="Century Gothic"/>
            </a:endParaRPr>
          </a:p>
        </p:txBody>
      </p:sp>
      <p:sp>
        <p:nvSpPr>
          <p:cNvPr id="26" name="object 26"/>
          <p:cNvSpPr txBox="1"/>
          <p:nvPr/>
        </p:nvSpPr>
        <p:spPr>
          <a:xfrm>
            <a:off x="7526781" y="2687421"/>
            <a:ext cx="3168015" cy="1340110"/>
          </a:xfrm>
          <a:prstGeom prst="rect">
            <a:avLst/>
          </a:prstGeom>
        </p:spPr>
        <p:txBody>
          <a:bodyPr vert="horz" wrap="square" lIns="0" tIns="12700" rIns="0" bIns="0" rtlCol="0">
            <a:spAutoFit/>
          </a:bodyPr>
          <a:lstStyle/>
          <a:p>
            <a:pPr marL="355600" marR="5080" indent="-342900" algn="just">
              <a:lnSpc>
                <a:spcPct val="150100"/>
              </a:lnSpc>
              <a:spcBef>
                <a:spcPts val="100"/>
              </a:spcBef>
              <a:buFont typeface="Arial"/>
              <a:buChar char="•"/>
              <a:tabLst>
                <a:tab pos="355600" algn="l"/>
              </a:tabLst>
            </a:pPr>
            <a:r>
              <a:rPr lang="zh-CN" altLang="en-US" sz="2000" dirty="0">
                <a:solidFill>
                  <a:srgbClr val="511F05"/>
                </a:solidFill>
                <a:latin typeface="宋体" panose="02010600030101010101" pitchFamily="2" charset="-122"/>
                <a:cs typeface="微软雅黑"/>
              </a:rPr>
              <a:t>篮球场上有三个小人，一个人在灌篮，两个人在对抗</a:t>
            </a:r>
            <a:endParaRPr lang="zh-CN" altLang="en-US" sz="2000" dirty="0">
              <a:latin typeface="宋体" panose="02010600030101010101" pitchFamily="2" charset="-122"/>
              <a:cs typeface="微软雅黑"/>
            </a:endParaRPr>
          </a:p>
        </p:txBody>
      </p:sp>
      <p:sp>
        <p:nvSpPr>
          <p:cNvPr id="27" name="object 27"/>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4</a:t>
            </a:fld>
            <a:endParaRPr spc="-5" dirty="0"/>
          </a:p>
        </p:txBody>
      </p:sp>
      <p:pic>
        <p:nvPicPr>
          <p:cNvPr id="29" name="图片 28">
            <a:extLst>
              <a:ext uri="{FF2B5EF4-FFF2-40B4-BE49-F238E27FC236}">
                <a16:creationId xmlns:a16="http://schemas.microsoft.com/office/drawing/2014/main" id="{3A7CB715-2E36-4B0B-80A4-9DFE0E3870BC}"/>
              </a:ext>
            </a:extLst>
          </p:cNvPr>
          <p:cNvPicPr>
            <a:picLocks noChangeAspect="1"/>
          </p:cNvPicPr>
          <p:nvPr/>
        </p:nvPicPr>
        <p:blipFill rotWithShape="1">
          <a:blip r:embed="rId10">
            <a:extLst>
              <a:ext uri="{28A0092B-C50C-407E-A947-70E740481C1C}">
                <a14:useLocalDpi xmlns:a14="http://schemas.microsoft.com/office/drawing/2010/main" val="0"/>
              </a:ext>
            </a:extLst>
          </a:blip>
          <a:srcRect t="1" b="7595"/>
          <a:stretch/>
        </p:blipFill>
        <p:spPr>
          <a:xfrm>
            <a:off x="1173479" y="1521000"/>
            <a:ext cx="5972919" cy="3816000"/>
          </a:xfrm>
          <a:prstGeom prst="rect">
            <a:avLst/>
          </a:prstGeom>
        </p:spPr>
      </p:pic>
      <p:sp>
        <p:nvSpPr>
          <p:cNvPr id="30" name="矩形 29">
            <a:extLst>
              <a:ext uri="{FF2B5EF4-FFF2-40B4-BE49-F238E27FC236}">
                <a16:creationId xmlns:a16="http://schemas.microsoft.com/office/drawing/2014/main" id="{4953986C-B1B6-4450-B872-2B742AE6E417}"/>
              </a:ext>
            </a:extLst>
          </p:cNvPr>
          <p:cNvSpPr/>
          <p:nvPr/>
        </p:nvSpPr>
        <p:spPr>
          <a:xfrm>
            <a:off x="7447540" y="4438808"/>
            <a:ext cx="4358886" cy="923330"/>
          </a:xfrm>
          <a:prstGeom prst="rect">
            <a:avLst/>
          </a:prstGeom>
          <a:noFill/>
        </p:spPr>
        <p:txBody>
          <a:bodyPr wrap="none" lIns="91440" tIns="45720" rIns="91440" bIns="45720">
            <a:spAutoFit/>
          </a:bodyPr>
          <a:lstStyle/>
          <a:p>
            <a:pPr algn="ctr"/>
            <a:r>
              <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rPr>
              <a:t>看图说话！！</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a:extLst>
              <a:ext uri="{FF2B5EF4-FFF2-40B4-BE49-F238E27FC236}">
                <a16:creationId xmlns:a16="http://schemas.microsoft.com/office/drawing/2014/main" id="{B22E2DDB-1AB8-492C-8B5B-EF246085E398}"/>
              </a:ext>
            </a:extLst>
          </p:cNvPr>
          <p:cNvPicPr>
            <a:picLocks noChangeAspect="1"/>
          </p:cNvPicPr>
          <p:nvPr/>
        </p:nvPicPr>
        <p:blipFill>
          <a:blip r:embed="rId2"/>
          <a:stretch>
            <a:fillRect/>
          </a:stretch>
        </p:blipFill>
        <p:spPr>
          <a:xfrm>
            <a:off x="316865" y="901826"/>
            <a:ext cx="4130721" cy="5342979"/>
          </a:xfrm>
          <a:prstGeom prst="rect">
            <a:avLst/>
          </a:prstGeom>
          <a:ln>
            <a:noFill/>
          </a:ln>
          <a:effectLst>
            <a:outerShdw blurRad="190500" algn="tl" rotWithShape="0">
              <a:srgbClr val="000000">
                <a:alpha val="70000"/>
              </a:srgbClr>
            </a:outerShdw>
          </a:effectLst>
        </p:spPr>
      </p:pic>
      <p:sp>
        <p:nvSpPr>
          <p:cNvPr id="2" name="object 2"/>
          <p:cNvSpPr/>
          <p:nvPr/>
        </p:nvSpPr>
        <p:spPr>
          <a:xfrm>
            <a:off x="1550669" y="863346"/>
            <a:ext cx="10318750" cy="0"/>
          </a:xfrm>
          <a:custGeom>
            <a:avLst/>
            <a:gdLst/>
            <a:ahLst/>
            <a:cxnLst/>
            <a:rect l="l" t="t" r="r" b="b"/>
            <a:pathLst>
              <a:path w="10318750">
                <a:moveTo>
                  <a:pt x="0" y="0"/>
                </a:moveTo>
                <a:lnTo>
                  <a:pt x="10318623" y="0"/>
                </a:lnTo>
              </a:path>
            </a:pathLst>
          </a:custGeom>
          <a:ln w="28575">
            <a:solidFill>
              <a:srgbClr val="A1A1A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 name="object 3"/>
          <p:cNvSpPr/>
          <p:nvPr/>
        </p:nvSpPr>
        <p:spPr>
          <a:xfrm>
            <a:off x="11163300" y="6187440"/>
            <a:ext cx="706120" cy="670560"/>
          </a:xfrm>
          <a:custGeom>
            <a:avLst/>
            <a:gdLst/>
            <a:ahLst/>
            <a:cxnLst/>
            <a:rect l="l" t="t" r="r" b="b"/>
            <a:pathLst>
              <a:path w="706120" h="670559">
                <a:moveTo>
                  <a:pt x="0" y="670560"/>
                </a:moveTo>
                <a:lnTo>
                  <a:pt x="705611" y="670560"/>
                </a:lnTo>
                <a:lnTo>
                  <a:pt x="705611" y="0"/>
                </a:lnTo>
                <a:lnTo>
                  <a:pt x="0" y="0"/>
                </a:lnTo>
                <a:lnTo>
                  <a:pt x="0" y="67056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nvGrpSpPr>
          <p:cNvPr id="4" name="object 4"/>
          <p:cNvGrpSpPr/>
          <p:nvPr/>
        </p:nvGrpSpPr>
        <p:grpSpPr>
          <a:xfrm>
            <a:off x="318515" y="0"/>
            <a:ext cx="1049020" cy="873760"/>
            <a:chOff x="318515" y="0"/>
            <a:chExt cx="1049020" cy="873760"/>
          </a:xfrm>
        </p:grpSpPr>
        <p:sp>
          <p:nvSpPr>
            <p:cNvPr id="5" name="object 5"/>
            <p:cNvSpPr/>
            <p:nvPr/>
          </p:nvSpPr>
          <p:spPr>
            <a:xfrm>
              <a:off x="318515" y="0"/>
              <a:ext cx="1049020" cy="873760"/>
            </a:xfrm>
            <a:custGeom>
              <a:avLst/>
              <a:gdLst/>
              <a:ahLst/>
              <a:cxnLst/>
              <a:rect l="l" t="t" r="r" b="b"/>
              <a:pathLst>
                <a:path w="1049020" h="873760">
                  <a:moveTo>
                    <a:pt x="1048512" y="0"/>
                  </a:moveTo>
                  <a:lnTo>
                    <a:pt x="0" y="0"/>
                  </a:lnTo>
                  <a:lnTo>
                    <a:pt x="0" y="873251"/>
                  </a:lnTo>
                  <a:lnTo>
                    <a:pt x="1048512" y="873251"/>
                  </a:lnTo>
                  <a:lnTo>
                    <a:pt x="1048512"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sp>
          <p:nvSpPr>
            <p:cNvPr id="6" name="object 6"/>
            <p:cNvSpPr/>
            <p:nvPr/>
          </p:nvSpPr>
          <p:spPr>
            <a:xfrm>
              <a:off x="318515" y="0"/>
              <a:ext cx="1049020" cy="873760"/>
            </a:xfrm>
            <a:custGeom>
              <a:avLst/>
              <a:gdLst/>
              <a:ahLst/>
              <a:cxnLst/>
              <a:rect l="l" t="t" r="r" b="b"/>
              <a:pathLst>
                <a:path w="1049020" h="873760">
                  <a:moveTo>
                    <a:pt x="0" y="873251"/>
                  </a:moveTo>
                  <a:lnTo>
                    <a:pt x="1048512" y="873251"/>
                  </a:lnTo>
                  <a:lnTo>
                    <a:pt x="1048512" y="0"/>
                  </a:lnTo>
                  <a:lnTo>
                    <a:pt x="0" y="0"/>
                  </a:lnTo>
                  <a:lnTo>
                    <a:pt x="0" y="873251"/>
                  </a:lnTo>
                  <a:close/>
                </a:path>
              </a:pathLst>
            </a:custGeom>
            <a:ln w="12700">
              <a:solidFill>
                <a:srgbClr val="006C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grpSp>
      <p:grpSp>
        <p:nvGrpSpPr>
          <p:cNvPr id="7" name="object 7"/>
          <p:cNvGrpSpPr/>
          <p:nvPr/>
        </p:nvGrpSpPr>
        <p:grpSpPr>
          <a:xfrm>
            <a:off x="318515" y="6120384"/>
            <a:ext cx="10845165" cy="737870"/>
            <a:chOff x="318515" y="6120384"/>
            <a:chExt cx="10845165" cy="737870"/>
          </a:xfrm>
        </p:grpSpPr>
        <p:sp>
          <p:nvSpPr>
            <p:cNvPr id="8" name="object 8"/>
            <p:cNvSpPr/>
            <p:nvPr/>
          </p:nvSpPr>
          <p:spPr>
            <a:xfrm>
              <a:off x="318515" y="6187440"/>
              <a:ext cx="10845165" cy="670560"/>
            </a:xfrm>
            <a:custGeom>
              <a:avLst/>
              <a:gdLst/>
              <a:ahLst/>
              <a:cxnLst/>
              <a:rect l="l" t="t" r="r" b="b"/>
              <a:pathLst>
                <a:path w="10845165" h="670559">
                  <a:moveTo>
                    <a:pt x="10844784" y="0"/>
                  </a:moveTo>
                  <a:lnTo>
                    <a:pt x="0" y="0"/>
                  </a:lnTo>
                  <a:lnTo>
                    <a:pt x="0" y="670560"/>
                  </a:lnTo>
                  <a:lnTo>
                    <a:pt x="10844784" y="670560"/>
                  </a:lnTo>
                  <a:lnTo>
                    <a:pt x="10844784"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9" name="object 9"/>
            <p:cNvPicPr/>
            <p:nvPr/>
          </p:nvPicPr>
          <p:blipFill>
            <a:blip r:embed="rId3" cstate="print"/>
            <a:stretch>
              <a:fillRect/>
            </a:stretch>
          </p:blipFill>
          <p:spPr>
            <a:xfrm>
              <a:off x="2663951" y="6418326"/>
              <a:ext cx="213360" cy="240029"/>
            </a:xfrm>
            <a:prstGeom prst="rect">
              <a:avLst/>
            </a:prstGeom>
          </p:spPr>
        </p:pic>
        <p:pic>
          <p:nvPicPr>
            <p:cNvPr id="10" name="object 10"/>
            <p:cNvPicPr/>
            <p:nvPr/>
          </p:nvPicPr>
          <p:blipFill>
            <a:blip r:embed="rId4" cstate="print"/>
            <a:stretch>
              <a:fillRect/>
            </a:stretch>
          </p:blipFill>
          <p:spPr>
            <a:xfrm>
              <a:off x="3019043" y="6464183"/>
              <a:ext cx="118004" cy="178932"/>
            </a:xfrm>
            <a:prstGeom prst="rect">
              <a:avLst/>
            </a:prstGeom>
          </p:spPr>
        </p:pic>
        <p:pic>
          <p:nvPicPr>
            <p:cNvPr id="11" name="object 11"/>
            <p:cNvPicPr/>
            <p:nvPr/>
          </p:nvPicPr>
          <p:blipFill>
            <a:blip r:embed="rId5" cstate="print"/>
            <a:stretch>
              <a:fillRect/>
            </a:stretch>
          </p:blipFill>
          <p:spPr>
            <a:xfrm>
              <a:off x="2055876" y="6402324"/>
              <a:ext cx="214344" cy="270075"/>
            </a:xfrm>
            <a:prstGeom prst="rect">
              <a:avLst/>
            </a:prstGeom>
          </p:spPr>
        </p:pic>
        <p:pic>
          <p:nvPicPr>
            <p:cNvPr id="12" name="object 12"/>
            <p:cNvPicPr/>
            <p:nvPr/>
          </p:nvPicPr>
          <p:blipFill>
            <a:blip r:embed="rId6" cstate="print"/>
            <a:stretch>
              <a:fillRect/>
            </a:stretch>
          </p:blipFill>
          <p:spPr>
            <a:xfrm>
              <a:off x="2396690" y="6463284"/>
              <a:ext cx="125196" cy="149351"/>
            </a:xfrm>
            <a:prstGeom prst="rect">
              <a:avLst/>
            </a:prstGeom>
          </p:spPr>
        </p:pic>
        <p:pic>
          <p:nvPicPr>
            <p:cNvPr id="13" name="object 13"/>
            <p:cNvPicPr/>
            <p:nvPr/>
          </p:nvPicPr>
          <p:blipFill>
            <a:blip r:embed="rId7" cstate="print"/>
            <a:stretch>
              <a:fillRect/>
            </a:stretch>
          </p:blipFill>
          <p:spPr>
            <a:xfrm>
              <a:off x="1173479" y="6432804"/>
              <a:ext cx="190531" cy="204215"/>
            </a:xfrm>
            <a:prstGeom prst="rect">
              <a:avLst/>
            </a:prstGeom>
          </p:spPr>
        </p:pic>
        <p:sp>
          <p:nvSpPr>
            <p:cNvPr id="14" name="object 14"/>
            <p:cNvSpPr/>
            <p:nvPr/>
          </p:nvSpPr>
          <p:spPr>
            <a:xfrm>
              <a:off x="598932" y="6399784"/>
              <a:ext cx="219710" cy="276860"/>
            </a:xfrm>
            <a:custGeom>
              <a:avLst/>
              <a:gdLst/>
              <a:ahLst/>
              <a:cxnLst/>
              <a:rect l="l" t="t" r="r" b="b"/>
              <a:pathLst>
                <a:path w="219709" h="276859">
                  <a:moveTo>
                    <a:pt x="86868" y="213918"/>
                  </a:moveTo>
                  <a:lnTo>
                    <a:pt x="85153" y="208813"/>
                  </a:lnTo>
                  <a:lnTo>
                    <a:pt x="74866" y="203708"/>
                  </a:lnTo>
                  <a:lnTo>
                    <a:pt x="67144" y="234124"/>
                  </a:lnTo>
                  <a:lnTo>
                    <a:pt x="59436" y="263245"/>
                  </a:lnTo>
                  <a:lnTo>
                    <a:pt x="59436" y="266649"/>
                  </a:lnTo>
                  <a:lnTo>
                    <a:pt x="62865" y="270052"/>
                  </a:lnTo>
                  <a:lnTo>
                    <a:pt x="69723" y="273456"/>
                  </a:lnTo>
                  <a:lnTo>
                    <a:pt x="74866" y="276860"/>
                  </a:lnTo>
                  <a:lnTo>
                    <a:pt x="79362" y="249008"/>
                  </a:lnTo>
                  <a:lnTo>
                    <a:pt x="81851" y="235470"/>
                  </a:lnTo>
                  <a:lnTo>
                    <a:pt x="85153" y="222415"/>
                  </a:lnTo>
                  <a:lnTo>
                    <a:pt x="86868" y="213918"/>
                  </a:lnTo>
                  <a:close/>
                </a:path>
                <a:path w="219709" h="276859">
                  <a:moveTo>
                    <a:pt x="219456" y="194310"/>
                  </a:moveTo>
                  <a:lnTo>
                    <a:pt x="212598" y="190500"/>
                  </a:lnTo>
                  <a:lnTo>
                    <a:pt x="202311" y="187960"/>
                  </a:lnTo>
                  <a:lnTo>
                    <a:pt x="195453" y="185420"/>
                  </a:lnTo>
                  <a:lnTo>
                    <a:pt x="170802" y="187960"/>
                  </a:lnTo>
                  <a:lnTo>
                    <a:pt x="159042" y="191770"/>
                  </a:lnTo>
                  <a:lnTo>
                    <a:pt x="147447" y="198120"/>
                  </a:lnTo>
                  <a:lnTo>
                    <a:pt x="145732" y="199390"/>
                  </a:lnTo>
                  <a:lnTo>
                    <a:pt x="140589" y="199390"/>
                  </a:lnTo>
                  <a:lnTo>
                    <a:pt x="141097" y="191770"/>
                  </a:lnTo>
                  <a:lnTo>
                    <a:pt x="144653" y="185420"/>
                  </a:lnTo>
                  <a:lnTo>
                    <a:pt x="146113" y="184150"/>
                  </a:lnTo>
                  <a:lnTo>
                    <a:pt x="150469" y="180340"/>
                  </a:lnTo>
                  <a:lnTo>
                    <a:pt x="157734" y="176530"/>
                  </a:lnTo>
                  <a:lnTo>
                    <a:pt x="164592" y="176530"/>
                  </a:lnTo>
                  <a:lnTo>
                    <a:pt x="171450" y="175260"/>
                  </a:lnTo>
                  <a:lnTo>
                    <a:pt x="183451" y="175260"/>
                  </a:lnTo>
                  <a:lnTo>
                    <a:pt x="188595" y="173990"/>
                  </a:lnTo>
                  <a:lnTo>
                    <a:pt x="190766" y="165100"/>
                  </a:lnTo>
                  <a:lnTo>
                    <a:pt x="191706" y="161290"/>
                  </a:lnTo>
                  <a:lnTo>
                    <a:pt x="192024" y="160020"/>
                  </a:lnTo>
                  <a:lnTo>
                    <a:pt x="189445" y="156210"/>
                  </a:lnTo>
                  <a:lnTo>
                    <a:pt x="188595" y="154940"/>
                  </a:lnTo>
                  <a:lnTo>
                    <a:pt x="186309" y="153670"/>
                  </a:lnTo>
                  <a:lnTo>
                    <a:pt x="181737" y="151130"/>
                  </a:lnTo>
                  <a:lnTo>
                    <a:pt x="180022" y="149860"/>
                  </a:lnTo>
                  <a:lnTo>
                    <a:pt x="176593" y="149860"/>
                  </a:lnTo>
                  <a:lnTo>
                    <a:pt x="173164" y="148590"/>
                  </a:lnTo>
                  <a:lnTo>
                    <a:pt x="176593" y="144780"/>
                  </a:lnTo>
                  <a:lnTo>
                    <a:pt x="178308" y="144780"/>
                  </a:lnTo>
                  <a:lnTo>
                    <a:pt x="186880" y="140970"/>
                  </a:lnTo>
                  <a:lnTo>
                    <a:pt x="190309" y="134620"/>
                  </a:lnTo>
                  <a:lnTo>
                    <a:pt x="188595" y="125730"/>
                  </a:lnTo>
                  <a:lnTo>
                    <a:pt x="188595" y="120650"/>
                  </a:lnTo>
                  <a:lnTo>
                    <a:pt x="188595" y="118110"/>
                  </a:lnTo>
                  <a:lnTo>
                    <a:pt x="181737" y="114300"/>
                  </a:lnTo>
                  <a:lnTo>
                    <a:pt x="174879" y="113030"/>
                  </a:lnTo>
                  <a:lnTo>
                    <a:pt x="166306" y="110502"/>
                  </a:lnTo>
                  <a:lnTo>
                    <a:pt x="166306" y="124460"/>
                  </a:lnTo>
                  <a:lnTo>
                    <a:pt x="162877" y="129540"/>
                  </a:lnTo>
                  <a:lnTo>
                    <a:pt x="138874" y="153670"/>
                  </a:lnTo>
                  <a:lnTo>
                    <a:pt x="137160" y="153670"/>
                  </a:lnTo>
                  <a:lnTo>
                    <a:pt x="137160" y="151130"/>
                  </a:lnTo>
                  <a:lnTo>
                    <a:pt x="135445" y="151130"/>
                  </a:lnTo>
                  <a:lnTo>
                    <a:pt x="138874" y="140970"/>
                  </a:lnTo>
                  <a:lnTo>
                    <a:pt x="138874" y="124460"/>
                  </a:lnTo>
                  <a:lnTo>
                    <a:pt x="138874" y="120650"/>
                  </a:lnTo>
                  <a:lnTo>
                    <a:pt x="162877" y="120650"/>
                  </a:lnTo>
                  <a:lnTo>
                    <a:pt x="166306" y="124460"/>
                  </a:lnTo>
                  <a:lnTo>
                    <a:pt x="166306" y="110502"/>
                  </a:lnTo>
                  <a:lnTo>
                    <a:pt x="161988" y="109220"/>
                  </a:lnTo>
                  <a:lnTo>
                    <a:pt x="148945" y="107950"/>
                  </a:lnTo>
                  <a:lnTo>
                    <a:pt x="130327" y="109689"/>
                  </a:lnTo>
                  <a:lnTo>
                    <a:pt x="130327" y="135890"/>
                  </a:lnTo>
                  <a:lnTo>
                    <a:pt x="127939" y="146050"/>
                  </a:lnTo>
                  <a:lnTo>
                    <a:pt x="123304" y="153670"/>
                  </a:lnTo>
                  <a:lnTo>
                    <a:pt x="116586" y="156210"/>
                  </a:lnTo>
                  <a:lnTo>
                    <a:pt x="116586" y="149860"/>
                  </a:lnTo>
                  <a:lnTo>
                    <a:pt x="114871" y="143510"/>
                  </a:lnTo>
                  <a:lnTo>
                    <a:pt x="114871" y="138430"/>
                  </a:lnTo>
                  <a:lnTo>
                    <a:pt x="114871" y="133350"/>
                  </a:lnTo>
                  <a:lnTo>
                    <a:pt x="116586" y="130810"/>
                  </a:lnTo>
                  <a:lnTo>
                    <a:pt x="118300" y="130810"/>
                  </a:lnTo>
                  <a:lnTo>
                    <a:pt x="120015" y="129540"/>
                  </a:lnTo>
                  <a:lnTo>
                    <a:pt x="125158" y="125730"/>
                  </a:lnTo>
                  <a:lnTo>
                    <a:pt x="130302" y="124460"/>
                  </a:lnTo>
                  <a:lnTo>
                    <a:pt x="130327" y="135890"/>
                  </a:lnTo>
                  <a:lnTo>
                    <a:pt x="130327" y="109689"/>
                  </a:lnTo>
                  <a:lnTo>
                    <a:pt x="121729" y="110490"/>
                  </a:lnTo>
                  <a:lnTo>
                    <a:pt x="125158" y="104140"/>
                  </a:lnTo>
                  <a:lnTo>
                    <a:pt x="126873" y="99060"/>
                  </a:lnTo>
                  <a:lnTo>
                    <a:pt x="130302" y="91440"/>
                  </a:lnTo>
                  <a:lnTo>
                    <a:pt x="132016" y="86360"/>
                  </a:lnTo>
                  <a:lnTo>
                    <a:pt x="133731" y="85090"/>
                  </a:lnTo>
                  <a:lnTo>
                    <a:pt x="140589" y="85090"/>
                  </a:lnTo>
                  <a:lnTo>
                    <a:pt x="176593" y="74930"/>
                  </a:lnTo>
                  <a:lnTo>
                    <a:pt x="180022" y="74930"/>
                  </a:lnTo>
                  <a:lnTo>
                    <a:pt x="181737" y="71120"/>
                  </a:lnTo>
                  <a:lnTo>
                    <a:pt x="181737" y="69850"/>
                  </a:lnTo>
                  <a:lnTo>
                    <a:pt x="181737" y="66040"/>
                  </a:lnTo>
                  <a:lnTo>
                    <a:pt x="173164" y="59690"/>
                  </a:lnTo>
                  <a:lnTo>
                    <a:pt x="168021" y="59690"/>
                  </a:lnTo>
                  <a:lnTo>
                    <a:pt x="157886" y="63500"/>
                  </a:lnTo>
                  <a:lnTo>
                    <a:pt x="150876" y="64770"/>
                  </a:lnTo>
                  <a:lnTo>
                    <a:pt x="143852" y="67310"/>
                  </a:lnTo>
                  <a:lnTo>
                    <a:pt x="137160" y="69850"/>
                  </a:lnTo>
                  <a:lnTo>
                    <a:pt x="140347" y="55880"/>
                  </a:lnTo>
                  <a:lnTo>
                    <a:pt x="143370" y="41910"/>
                  </a:lnTo>
                  <a:lnTo>
                    <a:pt x="148005" y="30480"/>
                  </a:lnTo>
                  <a:lnTo>
                    <a:pt x="156019" y="19050"/>
                  </a:lnTo>
                  <a:lnTo>
                    <a:pt x="161163" y="15252"/>
                  </a:lnTo>
                  <a:lnTo>
                    <a:pt x="157734" y="6350"/>
                  </a:lnTo>
                  <a:lnTo>
                    <a:pt x="144018" y="0"/>
                  </a:lnTo>
                  <a:lnTo>
                    <a:pt x="144018" y="5080"/>
                  </a:lnTo>
                  <a:lnTo>
                    <a:pt x="142303" y="10160"/>
                  </a:lnTo>
                  <a:lnTo>
                    <a:pt x="137160" y="22860"/>
                  </a:lnTo>
                  <a:lnTo>
                    <a:pt x="121729" y="64770"/>
                  </a:lnTo>
                  <a:lnTo>
                    <a:pt x="120015" y="71120"/>
                  </a:lnTo>
                  <a:lnTo>
                    <a:pt x="116586" y="74930"/>
                  </a:lnTo>
                  <a:lnTo>
                    <a:pt x="109728" y="74930"/>
                  </a:lnTo>
                  <a:lnTo>
                    <a:pt x="101155" y="76200"/>
                  </a:lnTo>
                  <a:lnTo>
                    <a:pt x="94297" y="76200"/>
                  </a:lnTo>
                  <a:lnTo>
                    <a:pt x="85725" y="78740"/>
                  </a:lnTo>
                  <a:lnTo>
                    <a:pt x="84010" y="78740"/>
                  </a:lnTo>
                  <a:lnTo>
                    <a:pt x="84010" y="80010"/>
                  </a:lnTo>
                  <a:lnTo>
                    <a:pt x="87439" y="83820"/>
                  </a:lnTo>
                  <a:lnTo>
                    <a:pt x="92583" y="86360"/>
                  </a:lnTo>
                  <a:lnTo>
                    <a:pt x="96012" y="88900"/>
                  </a:lnTo>
                  <a:lnTo>
                    <a:pt x="101155" y="90170"/>
                  </a:lnTo>
                  <a:lnTo>
                    <a:pt x="113157" y="90170"/>
                  </a:lnTo>
                  <a:lnTo>
                    <a:pt x="111442" y="94932"/>
                  </a:lnTo>
                  <a:lnTo>
                    <a:pt x="111442" y="158750"/>
                  </a:lnTo>
                  <a:lnTo>
                    <a:pt x="102870" y="161290"/>
                  </a:lnTo>
                  <a:lnTo>
                    <a:pt x="99441" y="160020"/>
                  </a:lnTo>
                  <a:lnTo>
                    <a:pt x="96012" y="149860"/>
                  </a:lnTo>
                  <a:lnTo>
                    <a:pt x="92583" y="144780"/>
                  </a:lnTo>
                  <a:lnTo>
                    <a:pt x="94297" y="143510"/>
                  </a:lnTo>
                  <a:lnTo>
                    <a:pt x="108013" y="138430"/>
                  </a:lnTo>
                  <a:lnTo>
                    <a:pt x="108013" y="144780"/>
                  </a:lnTo>
                  <a:lnTo>
                    <a:pt x="111442" y="158750"/>
                  </a:lnTo>
                  <a:lnTo>
                    <a:pt x="111442" y="94932"/>
                  </a:lnTo>
                  <a:lnTo>
                    <a:pt x="110413" y="97790"/>
                  </a:lnTo>
                  <a:lnTo>
                    <a:pt x="106718" y="104140"/>
                  </a:lnTo>
                  <a:lnTo>
                    <a:pt x="104952" y="111760"/>
                  </a:lnTo>
                  <a:lnTo>
                    <a:pt x="108013" y="119380"/>
                  </a:lnTo>
                  <a:lnTo>
                    <a:pt x="92583" y="129540"/>
                  </a:lnTo>
                  <a:lnTo>
                    <a:pt x="82296" y="124460"/>
                  </a:lnTo>
                  <a:lnTo>
                    <a:pt x="87464" y="111760"/>
                  </a:lnTo>
                  <a:lnTo>
                    <a:pt x="87642" y="102870"/>
                  </a:lnTo>
                  <a:lnTo>
                    <a:pt x="83007" y="92710"/>
                  </a:lnTo>
                  <a:lnTo>
                    <a:pt x="73723" y="81280"/>
                  </a:lnTo>
                  <a:lnTo>
                    <a:pt x="72009" y="80010"/>
                  </a:lnTo>
                  <a:lnTo>
                    <a:pt x="70294" y="76200"/>
                  </a:lnTo>
                  <a:lnTo>
                    <a:pt x="66865" y="74930"/>
                  </a:lnTo>
                  <a:lnTo>
                    <a:pt x="61722" y="71120"/>
                  </a:lnTo>
                  <a:lnTo>
                    <a:pt x="61722" y="66040"/>
                  </a:lnTo>
                  <a:lnTo>
                    <a:pt x="96012" y="38100"/>
                  </a:lnTo>
                  <a:lnTo>
                    <a:pt x="96012" y="34302"/>
                  </a:lnTo>
                  <a:lnTo>
                    <a:pt x="90868" y="27952"/>
                  </a:lnTo>
                  <a:lnTo>
                    <a:pt x="86385" y="22860"/>
                  </a:lnTo>
                  <a:lnTo>
                    <a:pt x="80784" y="21602"/>
                  </a:lnTo>
                  <a:lnTo>
                    <a:pt x="74231" y="21602"/>
                  </a:lnTo>
                  <a:lnTo>
                    <a:pt x="39433" y="50800"/>
                  </a:lnTo>
                  <a:lnTo>
                    <a:pt x="33426" y="69850"/>
                  </a:lnTo>
                  <a:lnTo>
                    <a:pt x="36055" y="77470"/>
                  </a:lnTo>
                  <a:lnTo>
                    <a:pt x="42862" y="86360"/>
                  </a:lnTo>
                  <a:lnTo>
                    <a:pt x="42862" y="90170"/>
                  </a:lnTo>
                  <a:lnTo>
                    <a:pt x="46291" y="91440"/>
                  </a:lnTo>
                  <a:lnTo>
                    <a:pt x="44577" y="93980"/>
                  </a:lnTo>
                  <a:lnTo>
                    <a:pt x="41973" y="101600"/>
                  </a:lnTo>
                  <a:lnTo>
                    <a:pt x="39217" y="109220"/>
                  </a:lnTo>
                  <a:lnTo>
                    <a:pt x="36131" y="115570"/>
                  </a:lnTo>
                  <a:lnTo>
                    <a:pt x="32575" y="123190"/>
                  </a:lnTo>
                  <a:lnTo>
                    <a:pt x="17780" y="147320"/>
                  </a:lnTo>
                  <a:lnTo>
                    <a:pt x="9664" y="158750"/>
                  </a:lnTo>
                  <a:lnTo>
                    <a:pt x="1714" y="170180"/>
                  </a:lnTo>
                  <a:lnTo>
                    <a:pt x="1714" y="171450"/>
                  </a:lnTo>
                  <a:lnTo>
                    <a:pt x="0" y="173990"/>
                  </a:lnTo>
                  <a:lnTo>
                    <a:pt x="0" y="175260"/>
                  </a:lnTo>
                  <a:lnTo>
                    <a:pt x="23139" y="207010"/>
                  </a:lnTo>
                  <a:lnTo>
                    <a:pt x="28384" y="205740"/>
                  </a:lnTo>
                  <a:lnTo>
                    <a:pt x="34290" y="200660"/>
                  </a:lnTo>
                  <a:lnTo>
                    <a:pt x="31978" y="210820"/>
                  </a:lnTo>
                  <a:lnTo>
                    <a:pt x="28016" y="231140"/>
                  </a:lnTo>
                  <a:lnTo>
                    <a:pt x="25717" y="240030"/>
                  </a:lnTo>
                  <a:lnTo>
                    <a:pt x="25768" y="248920"/>
                  </a:lnTo>
                  <a:lnTo>
                    <a:pt x="28714" y="255270"/>
                  </a:lnTo>
                  <a:lnTo>
                    <a:pt x="34874" y="260350"/>
                  </a:lnTo>
                  <a:lnTo>
                    <a:pt x="44577" y="261620"/>
                  </a:lnTo>
                  <a:lnTo>
                    <a:pt x="44577" y="259080"/>
                  </a:lnTo>
                  <a:lnTo>
                    <a:pt x="46291" y="256540"/>
                  </a:lnTo>
                  <a:lnTo>
                    <a:pt x="49149" y="237490"/>
                  </a:lnTo>
                  <a:lnTo>
                    <a:pt x="52501" y="218440"/>
                  </a:lnTo>
                  <a:lnTo>
                    <a:pt x="55930" y="200660"/>
                  </a:lnTo>
                  <a:lnTo>
                    <a:pt x="60007" y="179070"/>
                  </a:lnTo>
                  <a:lnTo>
                    <a:pt x="60007" y="175260"/>
                  </a:lnTo>
                  <a:lnTo>
                    <a:pt x="58293" y="170180"/>
                  </a:lnTo>
                  <a:lnTo>
                    <a:pt x="58293" y="166370"/>
                  </a:lnTo>
                  <a:lnTo>
                    <a:pt x="56578" y="163830"/>
                  </a:lnTo>
                  <a:lnTo>
                    <a:pt x="56578" y="160020"/>
                  </a:lnTo>
                  <a:lnTo>
                    <a:pt x="58293" y="158750"/>
                  </a:lnTo>
                  <a:lnTo>
                    <a:pt x="73723" y="133350"/>
                  </a:lnTo>
                  <a:lnTo>
                    <a:pt x="77304" y="140970"/>
                  </a:lnTo>
                  <a:lnTo>
                    <a:pt x="83845" y="156210"/>
                  </a:lnTo>
                  <a:lnTo>
                    <a:pt x="87439" y="165100"/>
                  </a:lnTo>
                  <a:lnTo>
                    <a:pt x="82296" y="163830"/>
                  </a:lnTo>
                  <a:lnTo>
                    <a:pt x="65151" y="163830"/>
                  </a:lnTo>
                  <a:lnTo>
                    <a:pt x="65151" y="165100"/>
                  </a:lnTo>
                  <a:lnTo>
                    <a:pt x="63436" y="173990"/>
                  </a:lnTo>
                  <a:lnTo>
                    <a:pt x="63436" y="182880"/>
                  </a:lnTo>
                  <a:lnTo>
                    <a:pt x="70294" y="189230"/>
                  </a:lnTo>
                  <a:lnTo>
                    <a:pt x="75438" y="195580"/>
                  </a:lnTo>
                  <a:lnTo>
                    <a:pt x="89154" y="193040"/>
                  </a:lnTo>
                  <a:lnTo>
                    <a:pt x="94297" y="190500"/>
                  </a:lnTo>
                  <a:lnTo>
                    <a:pt x="101155" y="189230"/>
                  </a:lnTo>
                  <a:lnTo>
                    <a:pt x="111442" y="185420"/>
                  </a:lnTo>
                  <a:lnTo>
                    <a:pt x="116586" y="185420"/>
                  </a:lnTo>
                  <a:lnTo>
                    <a:pt x="121729" y="184150"/>
                  </a:lnTo>
                  <a:lnTo>
                    <a:pt x="121691" y="190500"/>
                  </a:lnTo>
                  <a:lnTo>
                    <a:pt x="121373" y="201930"/>
                  </a:lnTo>
                  <a:lnTo>
                    <a:pt x="124079" y="210820"/>
                  </a:lnTo>
                  <a:lnTo>
                    <a:pt x="131610" y="214630"/>
                  </a:lnTo>
                  <a:lnTo>
                    <a:pt x="145732" y="215900"/>
                  </a:lnTo>
                  <a:lnTo>
                    <a:pt x="147447" y="215900"/>
                  </a:lnTo>
                  <a:lnTo>
                    <a:pt x="150876" y="218440"/>
                  </a:lnTo>
                  <a:lnTo>
                    <a:pt x="161163" y="238760"/>
                  </a:lnTo>
                  <a:lnTo>
                    <a:pt x="157734" y="238760"/>
                  </a:lnTo>
                  <a:lnTo>
                    <a:pt x="116497" y="223520"/>
                  </a:lnTo>
                  <a:lnTo>
                    <a:pt x="102870" y="209550"/>
                  </a:lnTo>
                  <a:lnTo>
                    <a:pt x="99441" y="205740"/>
                  </a:lnTo>
                  <a:lnTo>
                    <a:pt x="90868" y="205740"/>
                  </a:lnTo>
                  <a:lnTo>
                    <a:pt x="90868" y="215900"/>
                  </a:lnTo>
                  <a:lnTo>
                    <a:pt x="94297" y="219710"/>
                  </a:lnTo>
                  <a:lnTo>
                    <a:pt x="101155" y="224790"/>
                  </a:lnTo>
                  <a:lnTo>
                    <a:pt x="106299" y="229870"/>
                  </a:lnTo>
                  <a:lnTo>
                    <a:pt x="144653" y="251460"/>
                  </a:lnTo>
                  <a:lnTo>
                    <a:pt x="180022" y="260350"/>
                  </a:lnTo>
                  <a:lnTo>
                    <a:pt x="190309" y="260350"/>
                  </a:lnTo>
                  <a:lnTo>
                    <a:pt x="190309" y="259080"/>
                  </a:lnTo>
                  <a:lnTo>
                    <a:pt x="192024" y="255270"/>
                  </a:lnTo>
                  <a:lnTo>
                    <a:pt x="192024" y="248920"/>
                  </a:lnTo>
                  <a:lnTo>
                    <a:pt x="190309" y="245110"/>
                  </a:lnTo>
                  <a:lnTo>
                    <a:pt x="185724" y="238760"/>
                  </a:lnTo>
                  <a:lnTo>
                    <a:pt x="183896" y="236220"/>
                  </a:lnTo>
                  <a:lnTo>
                    <a:pt x="177660" y="227330"/>
                  </a:lnTo>
                  <a:lnTo>
                    <a:pt x="171742" y="218440"/>
                  </a:lnTo>
                  <a:lnTo>
                    <a:pt x="166306" y="209550"/>
                  </a:lnTo>
                  <a:lnTo>
                    <a:pt x="175348" y="205740"/>
                  </a:lnTo>
                  <a:lnTo>
                    <a:pt x="184734" y="204470"/>
                  </a:lnTo>
                  <a:lnTo>
                    <a:pt x="194754" y="204470"/>
                  </a:lnTo>
                  <a:lnTo>
                    <a:pt x="205740" y="208280"/>
                  </a:lnTo>
                  <a:lnTo>
                    <a:pt x="209169" y="209550"/>
                  </a:lnTo>
                  <a:lnTo>
                    <a:pt x="214312" y="209550"/>
                  </a:lnTo>
                  <a:lnTo>
                    <a:pt x="216027" y="204470"/>
                  </a:lnTo>
                  <a:lnTo>
                    <a:pt x="219456" y="199390"/>
                  </a:lnTo>
                  <a:lnTo>
                    <a:pt x="219456" y="19431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15" name="object 15"/>
            <p:cNvPicPr/>
            <p:nvPr/>
          </p:nvPicPr>
          <p:blipFill>
            <a:blip r:embed="rId8" cstate="print"/>
            <a:stretch>
              <a:fillRect/>
            </a:stretch>
          </p:blipFill>
          <p:spPr>
            <a:xfrm>
              <a:off x="917763" y="6472428"/>
              <a:ext cx="142753" cy="126492"/>
            </a:xfrm>
            <a:prstGeom prst="rect">
              <a:avLst/>
            </a:prstGeom>
          </p:spPr>
        </p:pic>
        <p:pic>
          <p:nvPicPr>
            <p:cNvPr id="16" name="object 16"/>
            <p:cNvPicPr/>
            <p:nvPr/>
          </p:nvPicPr>
          <p:blipFill>
            <a:blip r:embed="rId9" cstate="print"/>
            <a:stretch>
              <a:fillRect/>
            </a:stretch>
          </p:blipFill>
          <p:spPr>
            <a:xfrm>
              <a:off x="1450848" y="6401547"/>
              <a:ext cx="246840" cy="244616"/>
            </a:xfrm>
            <a:prstGeom prst="rect">
              <a:avLst/>
            </a:prstGeom>
          </p:spPr>
        </p:pic>
        <p:sp>
          <p:nvSpPr>
            <p:cNvPr id="17" name="object 17"/>
            <p:cNvSpPr/>
            <p:nvPr/>
          </p:nvSpPr>
          <p:spPr>
            <a:xfrm>
              <a:off x="11149330" y="6120384"/>
              <a:ext cx="12700" cy="737870"/>
            </a:xfrm>
            <a:custGeom>
              <a:avLst/>
              <a:gdLst/>
              <a:ahLst/>
              <a:cxnLst/>
              <a:rect l="l" t="t" r="r" b="b"/>
              <a:pathLst>
                <a:path w="12700" h="737870">
                  <a:moveTo>
                    <a:pt x="12700" y="0"/>
                  </a:moveTo>
                  <a:lnTo>
                    <a:pt x="0" y="0"/>
                  </a:lnTo>
                  <a:lnTo>
                    <a:pt x="0" y="737613"/>
                  </a:lnTo>
                  <a:lnTo>
                    <a:pt x="12700" y="737613"/>
                  </a:lnTo>
                  <a:lnTo>
                    <a:pt x="1270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grpSp>
        <p:nvGrpSpPr>
          <p:cNvPr id="18" name="object 18"/>
          <p:cNvGrpSpPr/>
          <p:nvPr/>
        </p:nvGrpSpPr>
        <p:grpSpPr>
          <a:xfrm>
            <a:off x="1360677" y="0"/>
            <a:ext cx="184912" cy="1061085"/>
            <a:chOff x="1360677" y="0"/>
            <a:chExt cx="184912" cy="1061085"/>
          </a:xfrm>
        </p:grpSpPr>
        <p:sp>
          <p:nvSpPr>
            <p:cNvPr id="19" name="object 19"/>
            <p:cNvSpPr/>
            <p:nvPr/>
          </p:nvSpPr>
          <p:spPr>
            <a:xfrm>
              <a:off x="1379219" y="0"/>
              <a:ext cx="166370" cy="875030"/>
            </a:xfrm>
            <a:custGeom>
              <a:avLst/>
              <a:gdLst/>
              <a:ahLst/>
              <a:cxnLst/>
              <a:rect l="l" t="t" r="r" b="b"/>
              <a:pathLst>
                <a:path w="166369" h="875030">
                  <a:moveTo>
                    <a:pt x="166115" y="0"/>
                  </a:moveTo>
                  <a:lnTo>
                    <a:pt x="0" y="0"/>
                  </a:lnTo>
                  <a:lnTo>
                    <a:pt x="0" y="874776"/>
                  </a:lnTo>
                  <a:lnTo>
                    <a:pt x="166115" y="874776"/>
                  </a:lnTo>
                  <a:lnTo>
                    <a:pt x="166115" y="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 name="object 20"/>
            <p:cNvSpPr/>
            <p:nvPr/>
          </p:nvSpPr>
          <p:spPr>
            <a:xfrm>
              <a:off x="1379219" y="0"/>
              <a:ext cx="166370" cy="875030"/>
            </a:xfrm>
            <a:custGeom>
              <a:avLst/>
              <a:gdLst/>
              <a:ahLst/>
              <a:cxnLst/>
              <a:rect l="l" t="t" r="r" b="b"/>
              <a:pathLst>
                <a:path w="166369" h="875030">
                  <a:moveTo>
                    <a:pt x="0" y="874776"/>
                  </a:moveTo>
                  <a:lnTo>
                    <a:pt x="166115" y="874776"/>
                  </a:lnTo>
                  <a:lnTo>
                    <a:pt x="166115" y="0"/>
                  </a:lnTo>
                  <a:lnTo>
                    <a:pt x="0" y="0"/>
                  </a:lnTo>
                  <a:lnTo>
                    <a:pt x="0" y="874776"/>
                  </a:lnTo>
                  <a:close/>
                </a:path>
              </a:pathLst>
            </a:custGeom>
            <a:ln w="12700">
              <a:solidFill>
                <a:srgbClr val="A03E0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 name="object 21"/>
            <p:cNvSpPr/>
            <p:nvPr/>
          </p:nvSpPr>
          <p:spPr>
            <a:xfrm>
              <a:off x="1360677" y="0"/>
              <a:ext cx="12700" cy="1061085"/>
            </a:xfrm>
            <a:custGeom>
              <a:avLst/>
              <a:gdLst/>
              <a:ahLst/>
              <a:cxnLst/>
              <a:rect l="l" t="t" r="r" b="b"/>
              <a:pathLst>
                <a:path w="12700" h="1061085">
                  <a:moveTo>
                    <a:pt x="0" y="1061085"/>
                  </a:moveTo>
                  <a:lnTo>
                    <a:pt x="12700" y="1061085"/>
                  </a:lnTo>
                  <a:lnTo>
                    <a:pt x="12700" y="0"/>
                  </a:lnTo>
                  <a:lnTo>
                    <a:pt x="0" y="0"/>
                  </a:lnTo>
                  <a:lnTo>
                    <a:pt x="0" y="106108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pic>
        <p:nvPicPr>
          <p:cNvPr id="22" name="object 22"/>
          <p:cNvPicPr/>
          <p:nvPr/>
        </p:nvPicPr>
        <p:blipFill>
          <a:blip r:embed="rId10" cstate="print"/>
          <a:stretch>
            <a:fillRect/>
          </a:stretch>
        </p:blipFill>
        <p:spPr>
          <a:xfrm>
            <a:off x="9837419" y="347472"/>
            <a:ext cx="1969007" cy="432815"/>
          </a:xfrm>
          <a:prstGeom prst="rect">
            <a:avLst/>
          </a:prstGeom>
        </p:spPr>
      </p:pic>
      <p:sp>
        <p:nvSpPr>
          <p:cNvPr id="27" name="object 27"/>
          <p:cNvSpPr txBox="1">
            <a:spLocks noGrp="1"/>
          </p:cNvSpPr>
          <p:nvPr>
            <p:ph type="sldNum" sz="quarter" idx="7"/>
          </p:nvPr>
        </p:nvSpPr>
        <p:spPr>
          <a:xfrm>
            <a:off x="11352530" y="6370208"/>
            <a:ext cx="314325" cy="270587"/>
          </a:xfrm>
          <a:prstGeom prst="rect">
            <a:avLst/>
          </a:prstGeom>
        </p:spPr>
        <p:txBody>
          <a:bodyPr vert="horz" wrap="square" lIns="0" tIns="24130" rIns="0" bIns="0" rtlCol="0">
            <a:spAutoFit/>
          </a:bodyPr>
          <a:lstStyle/>
          <a:p>
            <a:pPr marL="38100" marR="0" lvl="0" indent="0" algn="l" defTabSz="914400" rtl="0" eaLnBrk="1" fontAlgn="auto" latinLnBrk="0" hangingPunct="1">
              <a:lnSpc>
                <a:spcPct val="100000"/>
              </a:lnSpc>
              <a:spcBef>
                <a:spcPts val="190"/>
              </a:spcBef>
              <a:spcAft>
                <a:spcPts val="0"/>
              </a:spcAft>
              <a:buClrTx/>
              <a:buSzTx/>
              <a:buFontTx/>
              <a:buNone/>
              <a:tabLst/>
              <a:defRPr/>
            </a:pPr>
            <a:fld id="{81D60167-4931-47E6-BA6A-407CBD079E47}" type="slidenum">
              <a:rPr kumimoji="0" lang="en-US" altLang="zh-CN" sz="1600" b="0" i="0" u="none" strike="noStrike" kern="1200" cap="none" spc="-5" normalizeH="0" baseline="0" noProof="0" dirty="0">
                <a:ln>
                  <a:noFill/>
                </a:ln>
                <a:solidFill>
                  <a:srgbClr val="F1F1F1"/>
                </a:solidFill>
                <a:effectLst/>
                <a:uLnTx/>
                <a:uFillTx/>
                <a:ea typeface="+mn-ea"/>
              </a:rPr>
              <a:pPr marL="38100" marR="0" lvl="0" indent="0" algn="l" defTabSz="914400" rtl="0" eaLnBrk="1" fontAlgn="auto" latinLnBrk="0" hangingPunct="1">
                <a:lnSpc>
                  <a:spcPct val="100000"/>
                </a:lnSpc>
                <a:spcBef>
                  <a:spcPts val="190"/>
                </a:spcBef>
                <a:spcAft>
                  <a:spcPts val="0"/>
                </a:spcAft>
                <a:buClrTx/>
                <a:buSzTx/>
                <a:buFontTx/>
                <a:buNone/>
                <a:tabLst/>
                <a:defRPr/>
              </a:pPr>
              <a:t>40</a:t>
            </a:fld>
            <a:endParaRPr kumimoji="0" lang="zh-CN" altLang="en-US" sz="1600" b="0" i="0" u="none" strike="noStrike" kern="1200" cap="none" spc="-5" normalizeH="0" baseline="0" noProof="0">
              <a:ln>
                <a:noFill/>
              </a:ln>
              <a:solidFill>
                <a:srgbClr val="F1F1F1"/>
              </a:solidFill>
              <a:effectLst/>
              <a:uLnTx/>
              <a:uFillTx/>
              <a:ea typeface="+mn-ea"/>
            </a:endParaRPr>
          </a:p>
        </p:txBody>
      </p:sp>
      <p:cxnSp>
        <p:nvCxnSpPr>
          <p:cNvPr id="37" name="直接连接符 36">
            <a:extLst>
              <a:ext uri="{FF2B5EF4-FFF2-40B4-BE49-F238E27FC236}">
                <a16:creationId xmlns:a16="http://schemas.microsoft.com/office/drawing/2014/main" id="{397D28C6-F3B1-4057-A403-5D8579FB4EBB}"/>
              </a:ext>
            </a:extLst>
          </p:cNvPr>
          <p:cNvCxnSpPr>
            <a:cxnSpLocks/>
          </p:cNvCxnSpPr>
          <p:nvPr/>
        </p:nvCxnSpPr>
        <p:spPr>
          <a:xfrm flipH="1">
            <a:off x="1528730" y="883665"/>
            <a:ext cx="6858" cy="5313680"/>
          </a:xfrm>
          <a:prstGeom prst="line">
            <a:avLst/>
          </a:prstGeom>
          <a:ln>
            <a:solidFill>
              <a:srgbClr val="006C39"/>
            </a:solidFill>
          </a:ln>
        </p:spPr>
        <p:style>
          <a:lnRef idx="3">
            <a:schemeClr val="accent3"/>
          </a:lnRef>
          <a:fillRef idx="0">
            <a:schemeClr val="accent3"/>
          </a:fillRef>
          <a:effectRef idx="2">
            <a:schemeClr val="accent3"/>
          </a:effectRef>
          <a:fontRef idx="minor">
            <a:schemeClr val="tx1"/>
          </a:fontRef>
        </p:style>
      </p:cxnSp>
      <p:sp>
        <p:nvSpPr>
          <p:cNvPr id="52" name="文本框 51">
            <a:extLst>
              <a:ext uri="{FF2B5EF4-FFF2-40B4-BE49-F238E27FC236}">
                <a16:creationId xmlns:a16="http://schemas.microsoft.com/office/drawing/2014/main" id="{4F3CE774-1F7B-421B-AC19-474E43B904A1}"/>
              </a:ext>
            </a:extLst>
          </p:cNvPr>
          <p:cNvSpPr txBox="1"/>
          <p:nvPr/>
        </p:nvSpPr>
        <p:spPr>
          <a:xfrm>
            <a:off x="595053" y="2249070"/>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2015</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61" name="文本框 60">
            <a:extLst>
              <a:ext uri="{FF2B5EF4-FFF2-40B4-BE49-F238E27FC236}">
                <a16:creationId xmlns:a16="http://schemas.microsoft.com/office/drawing/2014/main" id="{7385408F-1B2F-49DE-B1A5-73B505E9DACF}"/>
              </a:ext>
            </a:extLst>
          </p:cNvPr>
          <p:cNvSpPr txBox="1"/>
          <p:nvPr/>
        </p:nvSpPr>
        <p:spPr>
          <a:xfrm>
            <a:off x="597559" y="4021698"/>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2016</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62" name="图片 61">
            <a:extLst>
              <a:ext uri="{FF2B5EF4-FFF2-40B4-BE49-F238E27FC236}">
                <a16:creationId xmlns:a16="http://schemas.microsoft.com/office/drawing/2014/main" id="{2C4139AE-E6FF-4764-A7B1-F7A60E0D5C34}"/>
              </a:ext>
            </a:extLst>
          </p:cNvPr>
          <p:cNvPicPr>
            <a:picLocks noChangeAspect="1"/>
          </p:cNvPicPr>
          <p:nvPr/>
        </p:nvPicPr>
        <p:blipFill>
          <a:blip r:embed="rId11"/>
          <a:stretch>
            <a:fillRect/>
          </a:stretch>
        </p:blipFill>
        <p:spPr>
          <a:xfrm rot="5400000">
            <a:off x="1799440" y="2161307"/>
            <a:ext cx="121931" cy="713294"/>
          </a:xfrm>
          <a:prstGeom prst="rect">
            <a:avLst/>
          </a:prstGeom>
        </p:spPr>
      </p:pic>
      <p:pic>
        <p:nvPicPr>
          <p:cNvPr id="44" name="图片 43">
            <a:extLst>
              <a:ext uri="{FF2B5EF4-FFF2-40B4-BE49-F238E27FC236}">
                <a16:creationId xmlns:a16="http://schemas.microsoft.com/office/drawing/2014/main" id="{91B42E76-A13F-4F42-BEDA-208B20E495F4}"/>
              </a:ext>
            </a:extLst>
          </p:cNvPr>
          <p:cNvPicPr>
            <a:picLocks noChangeAspect="1"/>
          </p:cNvPicPr>
          <p:nvPr/>
        </p:nvPicPr>
        <p:blipFill>
          <a:blip r:embed="rId11"/>
          <a:stretch>
            <a:fillRect/>
          </a:stretch>
        </p:blipFill>
        <p:spPr>
          <a:xfrm rot="5400000">
            <a:off x="1773870" y="3919510"/>
            <a:ext cx="121931" cy="713294"/>
          </a:xfrm>
          <a:prstGeom prst="rect">
            <a:avLst/>
          </a:prstGeom>
        </p:spPr>
      </p:pic>
      <p:sp>
        <p:nvSpPr>
          <p:cNvPr id="48" name="文本框 47">
            <a:extLst>
              <a:ext uri="{FF2B5EF4-FFF2-40B4-BE49-F238E27FC236}">
                <a16:creationId xmlns:a16="http://schemas.microsoft.com/office/drawing/2014/main" id="{8CAD5C7C-7F0A-44BA-A6FC-0C1D172336B5}"/>
              </a:ext>
            </a:extLst>
          </p:cNvPr>
          <p:cNvSpPr txBox="1"/>
          <p:nvPr/>
        </p:nvSpPr>
        <p:spPr>
          <a:xfrm>
            <a:off x="1948693" y="3658020"/>
            <a:ext cx="2741684"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Attention  </a:t>
            </a:r>
            <a:r>
              <a:rPr kumimoji="0" lang="en-US" altLang="zh-CN" sz="32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Image Caption </a:t>
            </a:r>
            <a:endParaRPr kumimoji="0" lang="en-US" altLang="zh-CN" sz="32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51" name="文本框 50">
            <a:extLst>
              <a:ext uri="{FF2B5EF4-FFF2-40B4-BE49-F238E27FC236}">
                <a16:creationId xmlns:a16="http://schemas.microsoft.com/office/drawing/2014/main" id="{B372E0B0-F8E0-4D27-A0CE-A9434539214F}"/>
              </a:ext>
            </a:extLst>
          </p:cNvPr>
          <p:cNvSpPr txBox="1"/>
          <p:nvPr/>
        </p:nvSpPr>
        <p:spPr>
          <a:xfrm>
            <a:off x="2025259" y="1930231"/>
            <a:ext cx="2466011" cy="1138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Attention </a:t>
            </a:r>
            <a:r>
              <a:rPr kumimoji="0" lang="en-US" altLang="zh-CN" sz="32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Translation</a:t>
            </a:r>
            <a:endPar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53" name="文本框 52">
            <a:extLst>
              <a:ext uri="{FF2B5EF4-FFF2-40B4-BE49-F238E27FC236}">
                <a16:creationId xmlns:a16="http://schemas.microsoft.com/office/drawing/2014/main" id="{65C09604-0285-4310-86B6-0B761E7C8FF2}"/>
              </a:ext>
            </a:extLst>
          </p:cNvPr>
          <p:cNvSpPr txBox="1"/>
          <p:nvPr/>
        </p:nvSpPr>
        <p:spPr>
          <a:xfrm>
            <a:off x="8077200" y="979481"/>
            <a:ext cx="421835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Show, Attend and Tell</a:t>
            </a:r>
            <a:endParaRPr kumimoji="0" lang="zh-CN" altLang="en-US" sz="28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endParaRPr>
          </a:p>
        </p:txBody>
      </p:sp>
      <p:pic>
        <p:nvPicPr>
          <p:cNvPr id="30" name="图片 29">
            <a:extLst>
              <a:ext uri="{FF2B5EF4-FFF2-40B4-BE49-F238E27FC236}">
                <a16:creationId xmlns:a16="http://schemas.microsoft.com/office/drawing/2014/main" id="{3D9B46CA-0A92-45E6-8D29-F797D9343F52}"/>
              </a:ext>
            </a:extLst>
          </p:cNvPr>
          <p:cNvPicPr>
            <a:picLocks noChangeAspect="1"/>
          </p:cNvPicPr>
          <p:nvPr/>
        </p:nvPicPr>
        <p:blipFill>
          <a:blip r:embed="rId12"/>
          <a:stretch>
            <a:fillRect/>
          </a:stretch>
        </p:blipFill>
        <p:spPr>
          <a:xfrm>
            <a:off x="5101161" y="1572339"/>
            <a:ext cx="1805010" cy="4625627"/>
          </a:xfrm>
          <a:prstGeom prst="rect">
            <a:avLst/>
          </a:prstGeom>
        </p:spPr>
      </p:pic>
      <p:sp>
        <p:nvSpPr>
          <p:cNvPr id="55" name="文本框 54">
            <a:extLst>
              <a:ext uri="{FF2B5EF4-FFF2-40B4-BE49-F238E27FC236}">
                <a16:creationId xmlns:a16="http://schemas.microsoft.com/office/drawing/2014/main" id="{5BE0091F-0D9C-42E7-B3DE-773F6A39DA8C}"/>
              </a:ext>
            </a:extLst>
          </p:cNvPr>
          <p:cNvSpPr txBox="1"/>
          <p:nvPr/>
        </p:nvSpPr>
        <p:spPr>
          <a:xfrm>
            <a:off x="4719420" y="998089"/>
            <a:ext cx="266068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Show and Tell</a:t>
            </a:r>
            <a:endParaRPr kumimoji="0" lang="zh-CN" altLang="en-US" sz="32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endParaRPr>
          </a:p>
        </p:txBody>
      </p:sp>
      <p:sp>
        <p:nvSpPr>
          <p:cNvPr id="31" name="箭头: 右 30">
            <a:extLst>
              <a:ext uri="{FF2B5EF4-FFF2-40B4-BE49-F238E27FC236}">
                <a16:creationId xmlns:a16="http://schemas.microsoft.com/office/drawing/2014/main" id="{D4D4C847-477E-48EB-BCDE-1C0F6E360039}"/>
              </a:ext>
            </a:extLst>
          </p:cNvPr>
          <p:cNvSpPr/>
          <p:nvPr/>
        </p:nvSpPr>
        <p:spPr>
          <a:xfrm>
            <a:off x="7844842" y="3658020"/>
            <a:ext cx="924898" cy="351910"/>
          </a:xfrm>
          <a:prstGeom prst="rightArrow">
            <a:avLst/>
          </a:prstGeom>
          <a:solidFill>
            <a:srgbClr val="006C39"/>
          </a:solidFill>
          <a:ln>
            <a:solidFill>
              <a:srgbClr val="006C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56" name="文本框 55">
            <a:extLst>
              <a:ext uri="{FF2B5EF4-FFF2-40B4-BE49-F238E27FC236}">
                <a16:creationId xmlns:a16="http://schemas.microsoft.com/office/drawing/2014/main" id="{15AD967E-DB67-4489-870A-8B00DCCF9B4A}"/>
              </a:ext>
            </a:extLst>
          </p:cNvPr>
          <p:cNvSpPr txBox="1"/>
          <p:nvPr/>
        </p:nvSpPr>
        <p:spPr>
          <a:xfrm>
            <a:off x="6924254" y="3583709"/>
            <a:ext cx="98405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2014</a:t>
            </a:r>
            <a:endParaRPr kumimoji="0" lang="zh-CN" altLang="en-US" sz="28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endParaRPr>
          </a:p>
        </p:txBody>
      </p:sp>
      <p:sp>
        <p:nvSpPr>
          <p:cNvPr id="58" name="文本框 57">
            <a:extLst>
              <a:ext uri="{FF2B5EF4-FFF2-40B4-BE49-F238E27FC236}">
                <a16:creationId xmlns:a16="http://schemas.microsoft.com/office/drawing/2014/main" id="{BA2E859D-8C5F-4A57-98E9-A6458326DE4E}"/>
              </a:ext>
            </a:extLst>
          </p:cNvPr>
          <p:cNvSpPr txBox="1"/>
          <p:nvPr/>
        </p:nvSpPr>
        <p:spPr>
          <a:xfrm>
            <a:off x="8736193" y="3573742"/>
            <a:ext cx="98405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2016</a:t>
            </a:r>
            <a:endParaRPr kumimoji="0" lang="zh-CN" altLang="en-US" sz="28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endParaRPr>
          </a:p>
        </p:txBody>
      </p:sp>
      <p:pic>
        <p:nvPicPr>
          <p:cNvPr id="23" name="图片 22">
            <a:extLst>
              <a:ext uri="{FF2B5EF4-FFF2-40B4-BE49-F238E27FC236}">
                <a16:creationId xmlns:a16="http://schemas.microsoft.com/office/drawing/2014/main" id="{1EA485DC-632E-45F2-B8A0-EB96C3F66416}"/>
              </a:ext>
            </a:extLst>
          </p:cNvPr>
          <p:cNvPicPr>
            <a:picLocks noChangeAspect="1"/>
          </p:cNvPicPr>
          <p:nvPr/>
        </p:nvPicPr>
        <p:blipFill>
          <a:blip r:embed="rId13"/>
          <a:stretch>
            <a:fillRect/>
          </a:stretch>
        </p:blipFill>
        <p:spPr>
          <a:xfrm>
            <a:off x="9629930" y="1551254"/>
            <a:ext cx="1811938" cy="4643381"/>
          </a:xfrm>
          <a:prstGeom prst="rect">
            <a:avLst/>
          </a:prstGeom>
        </p:spPr>
      </p:pic>
      <p:sp>
        <p:nvSpPr>
          <p:cNvPr id="42" name="object 2">
            <a:extLst>
              <a:ext uri="{FF2B5EF4-FFF2-40B4-BE49-F238E27FC236}">
                <a16:creationId xmlns:a16="http://schemas.microsoft.com/office/drawing/2014/main" id="{801A22AB-0DD9-4BB4-9D75-024B41CD48D3}"/>
              </a:ext>
            </a:extLst>
          </p:cNvPr>
          <p:cNvSpPr txBox="1">
            <a:spLocks noGrp="1"/>
          </p:cNvSpPr>
          <p:nvPr>
            <p:ph type="title"/>
          </p:nvPr>
        </p:nvSpPr>
        <p:spPr>
          <a:xfrm>
            <a:off x="1685669" y="323468"/>
            <a:ext cx="5966272" cy="873957"/>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cs typeface="微软雅黑"/>
              </a:rPr>
              <a:t>发展</a:t>
            </a:r>
            <a:r>
              <a:rPr lang="en-US" altLang="zh-CN" sz="2800" b="1" spc="-5">
                <a:solidFill>
                  <a:srgbClr val="006C39"/>
                </a:solidFill>
                <a:effectLst>
                  <a:outerShdw blurRad="38100" dist="38100" dir="2700000" algn="tl">
                    <a:srgbClr val="000000">
                      <a:alpha val="43137"/>
                    </a:srgbClr>
                  </a:outerShdw>
                </a:effectLst>
                <a:cs typeface="微软雅黑"/>
              </a:rPr>
              <a:t>——Show, Attend and Tell</a:t>
            </a:r>
            <a:br>
              <a:rPr lang="en-US" altLang="zh-CN" sz="2800" b="1" spc="-5">
                <a:solidFill>
                  <a:srgbClr val="006C39"/>
                </a:solidFill>
                <a:effectLst>
                  <a:outerShdw blurRad="38100" dist="38100" dir="2700000" algn="tl">
                    <a:srgbClr val="000000">
                      <a:alpha val="43137"/>
                    </a:srgbClr>
                  </a:outerShdw>
                </a:effectLst>
                <a:cs typeface="微软雅黑"/>
              </a:rPr>
            </a:br>
            <a:endParaRPr lang="en-US" sz="2800">
              <a:solidFill>
                <a:srgbClr val="006C39"/>
              </a:solidFill>
              <a:effectLst>
                <a:outerShdw blurRad="38100" dist="38100" dir="2700000" algn="tl">
                  <a:srgbClr val="000000">
                    <a:alpha val="43137"/>
                  </a:srgbClr>
                </a:outerShdw>
              </a:effectLst>
              <a:cs typeface="微软雅黑"/>
            </a:endParaRPr>
          </a:p>
        </p:txBody>
      </p:sp>
      <p:sp>
        <p:nvSpPr>
          <p:cNvPr id="43" name="object 3">
            <a:extLst>
              <a:ext uri="{FF2B5EF4-FFF2-40B4-BE49-F238E27FC236}">
                <a16:creationId xmlns:a16="http://schemas.microsoft.com/office/drawing/2014/main" id="{515D43AB-0BF8-4B05-9212-A1D3413BCE41}"/>
              </a:ext>
            </a:extLst>
          </p:cNvPr>
          <p:cNvSpPr txBox="1"/>
          <p:nvPr/>
        </p:nvSpPr>
        <p:spPr>
          <a:xfrm>
            <a:off x="514927" y="188619"/>
            <a:ext cx="780473"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Century Gothic"/>
                <a:ea typeface="宋体" panose="02010600030101010101" pitchFamily="2" charset="-122"/>
                <a:cs typeface="Century Gothic"/>
              </a:rPr>
              <a:t>3.4</a:t>
            </a:r>
            <a:endParaRPr kumimoji="0" sz="3600" b="0" i="0" u="none" strike="noStrike" kern="1200" cap="none" spc="0" normalizeH="0" baseline="0" noProof="0">
              <a:ln>
                <a:noFill/>
              </a:ln>
              <a:solidFill>
                <a:prstClr val="black"/>
              </a:solidFill>
              <a:effectLst/>
              <a:uLnTx/>
              <a:uFillTx/>
              <a:latin typeface="Century Gothic"/>
              <a:ea typeface="+mn-ea"/>
              <a:cs typeface="Century Gothic"/>
            </a:endParaRPr>
          </a:p>
        </p:txBody>
      </p:sp>
    </p:spTree>
    <p:extLst>
      <p:ext uri="{BB962C8B-B14F-4D97-AF65-F5344CB8AC3E}">
        <p14:creationId xmlns:p14="http://schemas.microsoft.com/office/powerpoint/2010/main" val="2007822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a:extLst>
              <a:ext uri="{FF2B5EF4-FFF2-40B4-BE49-F238E27FC236}">
                <a16:creationId xmlns:a16="http://schemas.microsoft.com/office/drawing/2014/main" id="{B22E2DDB-1AB8-492C-8B5B-EF246085E398}"/>
              </a:ext>
            </a:extLst>
          </p:cNvPr>
          <p:cNvPicPr>
            <a:picLocks noChangeAspect="1"/>
          </p:cNvPicPr>
          <p:nvPr/>
        </p:nvPicPr>
        <p:blipFill>
          <a:blip r:embed="rId2"/>
          <a:stretch>
            <a:fillRect/>
          </a:stretch>
        </p:blipFill>
        <p:spPr>
          <a:xfrm>
            <a:off x="316865" y="901826"/>
            <a:ext cx="4130721" cy="5342979"/>
          </a:xfrm>
          <a:prstGeom prst="rect">
            <a:avLst/>
          </a:prstGeom>
          <a:ln>
            <a:noFill/>
          </a:ln>
          <a:effectLst>
            <a:outerShdw blurRad="190500" algn="tl" rotWithShape="0">
              <a:srgbClr val="000000">
                <a:alpha val="70000"/>
              </a:srgbClr>
            </a:outerShdw>
          </a:effectLst>
        </p:spPr>
      </p:pic>
      <p:sp>
        <p:nvSpPr>
          <p:cNvPr id="2" name="object 2"/>
          <p:cNvSpPr/>
          <p:nvPr/>
        </p:nvSpPr>
        <p:spPr>
          <a:xfrm>
            <a:off x="1550669" y="863346"/>
            <a:ext cx="10318750" cy="0"/>
          </a:xfrm>
          <a:custGeom>
            <a:avLst/>
            <a:gdLst/>
            <a:ahLst/>
            <a:cxnLst/>
            <a:rect l="l" t="t" r="r" b="b"/>
            <a:pathLst>
              <a:path w="10318750">
                <a:moveTo>
                  <a:pt x="0" y="0"/>
                </a:moveTo>
                <a:lnTo>
                  <a:pt x="10318623" y="0"/>
                </a:lnTo>
              </a:path>
            </a:pathLst>
          </a:custGeom>
          <a:ln w="28575">
            <a:solidFill>
              <a:srgbClr val="A1A1A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 name="object 3"/>
          <p:cNvSpPr/>
          <p:nvPr/>
        </p:nvSpPr>
        <p:spPr>
          <a:xfrm>
            <a:off x="11163300" y="6187440"/>
            <a:ext cx="706120" cy="670560"/>
          </a:xfrm>
          <a:custGeom>
            <a:avLst/>
            <a:gdLst/>
            <a:ahLst/>
            <a:cxnLst/>
            <a:rect l="l" t="t" r="r" b="b"/>
            <a:pathLst>
              <a:path w="706120" h="670559">
                <a:moveTo>
                  <a:pt x="0" y="670560"/>
                </a:moveTo>
                <a:lnTo>
                  <a:pt x="705611" y="670560"/>
                </a:lnTo>
                <a:lnTo>
                  <a:pt x="705611" y="0"/>
                </a:lnTo>
                <a:lnTo>
                  <a:pt x="0" y="0"/>
                </a:lnTo>
                <a:lnTo>
                  <a:pt x="0" y="67056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nvGrpSpPr>
          <p:cNvPr id="4" name="object 4"/>
          <p:cNvGrpSpPr/>
          <p:nvPr/>
        </p:nvGrpSpPr>
        <p:grpSpPr>
          <a:xfrm>
            <a:off x="318515" y="0"/>
            <a:ext cx="1049020" cy="873760"/>
            <a:chOff x="318515" y="0"/>
            <a:chExt cx="1049020" cy="873760"/>
          </a:xfrm>
        </p:grpSpPr>
        <p:sp>
          <p:nvSpPr>
            <p:cNvPr id="5" name="object 5"/>
            <p:cNvSpPr/>
            <p:nvPr/>
          </p:nvSpPr>
          <p:spPr>
            <a:xfrm>
              <a:off x="318515" y="0"/>
              <a:ext cx="1049020" cy="873760"/>
            </a:xfrm>
            <a:custGeom>
              <a:avLst/>
              <a:gdLst/>
              <a:ahLst/>
              <a:cxnLst/>
              <a:rect l="l" t="t" r="r" b="b"/>
              <a:pathLst>
                <a:path w="1049020" h="873760">
                  <a:moveTo>
                    <a:pt x="1048512" y="0"/>
                  </a:moveTo>
                  <a:lnTo>
                    <a:pt x="0" y="0"/>
                  </a:lnTo>
                  <a:lnTo>
                    <a:pt x="0" y="873251"/>
                  </a:lnTo>
                  <a:lnTo>
                    <a:pt x="1048512" y="873251"/>
                  </a:lnTo>
                  <a:lnTo>
                    <a:pt x="1048512"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sp>
          <p:nvSpPr>
            <p:cNvPr id="6" name="object 6"/>
            <p:cNvSpPr/>
            <p:nvPr/>
          </p:nvSpPr>
          <p:spPr>
            <a:xfrm>
              <a:off x="318515" y="0"/>
              <a:ext cx="1049020" cy="873760"/>
            </a:xfrm>
            <a:custGeom>
              <a:avLst/>
              <a:gdLst/>
              <a:ahLst/>
              <a:cxnLst/>
              <a:rect l="l" t="t" r="r" b="b"/>
              <a:pathLst>
                <a:path w="1049020" h="873760">
                  <a:moveTo>
                    <a:pt x="0" y="873251"/>
                  </a:moveTo>
                  <a:lnTo>
                    <a:pt x="1048512" y="873251"/>
                  </a:lnTo>
                  <a:lnTo>
                    <a:pt x="1048512" y="0"/>
                  </a:lnTo>
                  <a:lnTo>
                    <a:pt x="0" y="0"/>
                  </a:lnTo>
                  <a:lnTo>
                    <a:pt x="0" y="873251"/>
                  </a:lnTo>
                  <a:close/>
                </a:path>
              </a:pathLst>
            </a:custGeom>
            <a:ln w="12700">
              <a:solidFill>
                <a:srgbClr val="006C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grpSp>
      <p:grpSp>
        <p:nvGrpSpPr>
          <p:cNvPr id="7" name="object 7"/>
          <p:cNvGrpSpPr/>
          <p:nvPr/>
        </p:nvGrpSpPr>
        <p:grpSpPr>
          <a:xfrm>
            <a:off x="318515" y="6120384"/>
            <a:ext cx="10845165" cy="737870"/>
            <a:chOff x="318515" y="6120384"/>
            <a:chExt cx="10845165" cy="737870"/>
          </a:xfrm>
        </p:grpSpPr>
        <p:sp>
          <p:nvSpPr>
            <p:cNvPr id="8" name="object 8"/>
            <p:cNvSpPr/>
            <p:nvPr/>
          </p:nvSpPr>
          <p:spPr>
            <a:xfrm>
              <a:off x="318515" y="6187440"/>
              <a:ext cx="10845165" cy="670560"/>
            </a:xfrm>
            <a:custGeom>
              <a:avLst/>
              <a:gdLst/>
              <a:ahLst/>
              <a:cxnLst/>
              <a:rect l="l" t="t" r="r" b="b"/>
              <a:pathLst>
                <a:path w="10845165" h="670559">
                  <a:moveTo>
                    <a:pt x="10844784" y="0"/>
                  </a:moveTo>
                  <a:lnTo>
                    <a:pt x="0" y="0"/>
                  </a:lnTo>
                  <a:lnTo>
                    <a:pt x="0" y="670560"/>
                  </a:lnTo>
                  <a:lnTo>
                    <a:pt x="10844784" y="670560"/>
                  </a:lnTo>
                  <a:lnTo>
                    <a:pt x="10844784"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9" name="object 9"/>
            <p:cNvPicPr/>
            <p:nvPr/>
          </p:nvPicPr>
          <p:blipFill>
            <a:blip r:embed="rId3" cstate="print"/>
            <a:stretch>
              <a:fillRect/>
            </a:stretch>
          </p:blipFill>
          <p:spPr>
            <a:xfrm>
              <a:off x="2663951" y="6418326"/>
              <a:ext cx="213360" cy="240029"/>
            </a:xfrm>
            <a:prstGeom prst="rect">
              <a:avLst/>
            </a:prstGeom>
          </p:spPr>
        </p:pic>
        <p:pic>
          <p:nvPicPr>
            <p:cNvPr id="10" name="object 10"/>
            <p:cNvPicPr/>
            <p:nvPr/>
          </p:nvPicPr>
          <p:blipFill>
            <a:blip r:embed="rId4" cstate="print"/>
            <a:stretch>
              <a:fillRect/>
            </a:stretch>
          </p:blipFill>
          <p:spPr>
            <a:xfrm>
              <a:off x="3019043" y="6464183"/>
              <a:ext cx="118004" cy="178932"/>
            </a:xfrm>
            <a:prstGeom prst="rect">
              <a:avLst/>
            </a:prstGeom>
          </p:spPr>
        </p:pic>
        <p:pic>
          <p:nvPicPr>
            <p:cNvPr id="11" name="object 11"/>
            <p:cNvPicPr/>
            <p:nvPr/>
          </p:nvPicPr>
          <p:blipFill>
            <a:blip r:embed="rId5" cstate="print"/>
            <a:stretch>
              <a:fillRect/>
            </a:stretch>
          </p:blipFill>
          <p:spPr>
            <a:xfrm>
              <a:off x="2055876" y="6402324"/>
              <a:ext cx="214344" cy="270075"/>
            </a:xfrm>
            <a:prstGeom prst="rect">
              <a:avLst/>
            </a:prstGeom>
          </p:spPr>
        </p:pic>
        <p:pic>
          <p:nvPicPr>
            <p:cNvPr id="12" name="object 12"/>
            <p:cNvPicPr/>
            <p:nvPr/>
          </p:nvPicPr>
          <p:blipFill>
            <a:blip r:embed="rId6" cstate="print"/>
            <a:stretch>
              <a:fillRect/>
            </a:stretch>
          </p:blipFill>
          <p:spPr>
            <a:xfrm>
              <a:off x="2396690" y="6463284"/>
              <a:ext cx="125196" cy="149351"/>
            </a:xfrm>
            <a:prstGeom prst="rect">
              <a:avLst/>
            </a:prstGeom>
          </p:spPr>
        </p:pic>
        <p:pic>
          <p:nvPicPr>
            <p:cNvPr id="13" name="object 13"/>
            <p:cNvPicPr/>
            <p:nvPr/>
          </p:nvPicPr>
          <p:blipFill>
            <a:blip r:embed="rId7" cstate="print"/>
            <a:stretch>
              <a:fillRect/>
            </a:stretch>
          </p:blipFill>
          <p:spPr>
            <a:xfrm>
              <a:off x="1173479" y="6432804"/>
              <a:ext cx="190531" cy="204215"/>
            </a:xfrm>
            <a:prstGeom prst="rect">
              <a:avLst/>
            </a:prstGeom>
          </p:spPr>
        </p:pic>
        <p:sp>
          <p:nvSpPr>
            <p:cNvPr id="14" name="object 14"/>
            <p:cNvSpPr/>
            <p:nvPr/>
          </p:nvSpPr>
          <p:spPr>
            <a:xfrm>
              <a:off x="598932" y="6399784"/>
              <a:ext cx="219710" cy="276860"/>
            </a:xfrm>
            <a:custGeom>
              <a:avLst/>
              <a:gdLst/>
              <a:ahLst/>
              <a:cxnLst/>
              <a:rect l="l" t="t" r="r" b="b"/>
              <a:pathLst>
                <a:path w="219709" h="276859">
                  <a:moveTo>
                    <a:pt x="86868" y="213918"/>
                  </a:moveTo>
                  <a:lnTo>
                    <a:pt x="85153" y="208813"/>
                  </a:lnTo>
                  <a:lnTo>
                    <a:pt x="74866" y="203708"/>
                  </a:lnTo>
                  <a:lnTo>
                    <a:pt x="67144" y="234124"/>
                  </a:lnTo>
                  <a:lnTo>
                    <a:pt x="59436" y="263245"/>
                  </a:lnTo>
                  <a:lnTo>
                    <a:pt x="59436" y="266649"/>
                  </a:lnTo>
                  <a:lnTo>
                    <a:pt x="62865" y="270052"/>
                  </a:lnTo>
                  <a:lnTo>
                    <a:pt x="69723" y="273456"/>
                  </a:lnTo>
                  <a:lnTo>
                    <a:pt x="74866" y="276860"/>
                  </a:lnTo>
                  <a:lnTo>
                    <a:pt x="79362" y="249008"/>
                  </a:lnTo>
                  <a:lnTo>
                    <a:pt x="81851" y="235470"/>
                  </a:lnTo>
                  <a:lnTo>
                    <a:pt x="85153" y="222415"/>
                  </a:lnTo>
                  <a:lnTo>
                    <a:pt x="86868" y="213918"/>
                  </a:lnTo>
                  <a:close/>
                </a:path>
                <a:path w="219709" h="276859">
                  <a:moveTo>
                    <a:pt x="219456" y="194310"/>
                  </a:moveTo>
                  <a:lnTo>
                    <a:pt x="212598" y="190500"/>
                  </a:lnTo>
                  <a:lnTo>
                    <a:pt x="202311" y="187960"/>
                  </a:lnTo>
                  <a:lnTo>
                    <a:pt x="195453" y="185420"/>
                  </a:lnTo>
                  <a:lnTo>
                    <a:pt x="170802" y="187960"/>
                  </a:lnTo>
                  <a:lnTo>
                    <a:pt x="159042" y="191770"/>
                  </a:lnTo>
                  <a:lnTo>
                    <a:pt x="147447" y="198120"/>
                  </a:lnTo>
                  <a:lnTo>
                    <a:pt x="145732" y="199390"/>
                  </a:lnTo>
                  <a:lnTo>
                    <a:pt x="140589" y="199390"/>
                  </a:lnTo>
                  <a:lnTo>
                    <a:pt x="141097" y="191770"/>
                  </a:lnTo>
                  <a:lnTo>
                    <a:pt x="144653" y="185420"/>
                  </a:lnTo>
                  <a:lnTo>
                    <a:pt x="146113" y="184150"/>
                  </a:lnTo>
                  <a:lnTo>
                    <a:pt x="150469" y="180340"/>
                  </a:lnTo>
                  <a:lnTo>
                    <a:pt x="157734" y="176530"/>
                  </a:lnTo>
                  <a:lnTo>
                    <a:pt x="164592" y="176530"/>
                  </a:lnTo>
                  <a:lnTo>
                    <a:pt x="171450" y="175260"/>
                  </a:lnTo>
                  <a:lnTo>
                    <a:pt x="183451" y="175260"/>
                  </a:lnTo>
                  <a:lnTo>
                    <a:pt x="188595" y="173990"/>
                  </a:lnTo>
                  <a:lnTo>
                    <a:pt x="190766" y="165100"/>
                  </a:lnTo>
                  <a:lnTo>
                    <a:pt x="191706" y="161290"/>
                  </a:lnTo>
                  <a:lnTo>
                    <a:pt x="192024" y="160020"/>
                  </a:lnTo>
                  <a:lnTo>
                    <a:pt x="189445" y="156210"/>
                  </a:lnTo>
                  <a:lnTo>
                    <a:pt x="188595" y="154940"/>
                  </a:lnTo>
                  <a:lnTo>
                    <a:pt x="186309" y="153670"/>
                  </a:lnTo>
                  <a:lnTo>
                    <a:pt x="181737" y="151130"/>
                  </a:lnTo>
                  <a:lnTo>
                    <a:pt x="180022" y="149860"/>
                  </a:lnTo>
                  <a:lnTo>
                    <a:pt x="176593" y="149860"/>
                  </a:lnTo>
                  <a:lnTo>
                    <a:pt x="173164" y="148590"/>
                  </a:lnTo>
                  <a:lnTo>
                    <a:pt x="176593" y="144780"/>
                  </a:lnTo>
                  <a:lnTo>
                    <a:pt x="178308" y="144780"/>
                  </a:lnTo>
                  <a:lnTo>
                    <a:pt x="186880" y="140970"/>
                  </a:lnTo>
                  <a:lnTo>
                    <a:pt x="190309" y="134620"/>
                  </a:lnTo>
                  <a:lnTo>
                    <a:pt x="188595" y="125730"/>
                  </a:lnTo>
                  <a:lnTo>
                    <a:pt x="188595" y="120650"/>
                  </a:lnTo>
                  <a:lnTo>
                    <a:pt x="188595" y="118110"/>
                  </a:lnTo>
                  <a:lnTo>
                    <a:pt x="181737" y="114300"/>
                  </a:lnTo>
                  <a:lnTo>
                    <a:pt x="174879" y="113030"/>
                  </a:lnTo>
                  <a:lnTo>
                    <a:pt x="166306" y="110502"/>
                  </a:lnTo>
                  <a:lnTo>
                    <a:pt x="166306" y="124460"/>
                  </a:lnTo>
                  <a:lnTo>
                    <a:pt x="162877" y="129540"/>
                  </a:lnTo>
                  <a:lnTo>
                    <a:pt x="138874" y="153670"/>
                  </a:lnTo>
                  <a:lnTo>
                    <a:pt x="137160" y="153670"/>
                  </a:lnTo>
                  <a:lnTo>
                    <a:pt x="137160" y="151130"/>
                  </a:lnTo>
                  <a:lnTo>
                    <a:pt x="135445" y="151130"/>
                  </a:lnTo>
                  <a:lnTo>
                    <a:pt x="138874" y="140970"/>
                  </a:lnTo>
                  <a:lnTo>
                    <a:pt x="138874" y="124460"/>
                  </a:lnTo>
                  <a:lnTo>
                    <a:pt x="138874" y="120650"/>
                  </a:lnTo>
                  <a:lnTo>
                    <a:pt x="162877" y="120650"/>
                  </a:lnTo>
                  <a:lnTo>
                    <a:pt x="166306" y="124460"/>
                  </a:lnTo>
                  <a:lnTo>
                    <a:pt x="166306" y="110502"/>
                  </a:lnTo>
                  <a:lnTo>
                    <a:pt x="161988" y="109220"/>
                  </a:lnTo>
                  <a:lnTo>
                    <a:pt x="148945" y="107950"/>
                  </a:lnTo>
                  <a:lnTo>
                    <a:pt x="130327" y="109689"/>
                  </a:lnTo>
                  <a:lnTo>
                    <a:pt x="130327" y="135890"/>
                  </a:lnTo>
                  <a:lnTo>
                    <a:pt x="127939" y="146050"/>
                  </a:lnTo>
                  <a:lnTo>
                    <a:pt x="123304" y="153670"/>
                  </a:lnTo>
                  <a:lnTo>
                    <a:pt x="116586" y="156210"/>
                  </a:lnTo>
                  <a:lnTo>
                    <a:pt x="116586" y="149860"/>
                  </a:lnTo>
                  <a:lnTo>
                    <a:pt x="114871" y="143510"/>
                  </a:lnTo>
                  <a:lnTo>
                    <a:pt x="114871" y="138430"/>
                  </a:lnTo>
                  <a:lnTo>
                    <a:pt x="114871" y="133350"/>
                  </a:lnTo>
                  <a:lnTo>
                    <a:pt x="116586" y="130810"/>
                  </a:lnTo>
                  <a:lnTo>
                    <a:pt x="118300" y="130810"/>
                  </a:lnTo>
                  <a:lnTo>
                    <a:pt x="120015" y="129540"/>
                  </a:lnTo>
                  <a:lnTo>
                    <a:pt x="125158" y="125730"/>
                  </a:lnTo>
                  <a:lnTo>
                    <a:pt x="130302" y="124460"/>
                  </a:lnTo>
                  <a:lnTo>
                    <a:pt x="130327" y="135890"/>
                  </a:lnTo>
                  <a:lnTo>
                    <a:pt x="130327" y="109689"/>
                  </a:lnTo>
                  <a:lnTo>
                    <a:pt x="121729" y="110490"/>
                  </a:lnTo>
                  <a:lnTo>
                    <a:pt x="125158" y="104140"/>
                  </a:lnTo>
                  <a:lnTo>
                    <a:pt x="126873" y="99060"/>
                  </a:lnTo>
                  <a:lnTo>
                    <a:pt x="130302" y="91440"/>
                  </a:lnTo>
                  <a:lnTo>
                    <a:pt x="132016" y="86360"/>
                  </a:lnTo>
                  <a:lnTo>
                    <a:pt x="133731" y="85090"/>
                  </a:lnTo>
                  <a:lnTo>
                    <a:pt x="140589" y="85090"/>
                  </a:lnTo>
                  <a:lnTo>
                    <a:pt x="176593" y="74930"/>
                  </a:lnTo>
                  <a:lnTo>
                    <a:pt x="180022" y="74930"/>
                  </a:lnTo>
                  <a:lnTo>
                    <a:pt x="181737" y="71120"/>
                  </a:lnTo>
                  <a:lnTo>
                    <a:pt x="181737" y="69850"/>
                  </a:lnTo>
                  <a:lnTo>
                    <a:pt x="181737" y="66040"/>
                  </a:lnTo>
                  <a:lnTo>
                    <a:pt x="173164" y="59690"/>
                  </a:lnTo>
                  <a:lnTo>
                    <a:pt x="168021" y="59690"/>
                  </a:lnTo>
                  <a:lnTo>
                    <a:pt x="157886" y="63500"/>
                  </a:lnTo>
                  <a:lnTo>
                    <a:pt x="150876" y="64770"/>
                  </a:lnTo>
                  <a:lnTo>
                    <a:pt x="143852" y="67310"/>
                  </a:lnTo>
                  <a:lnTo>
                    <a:pt x="137160" y="69850"/>
                  </a:lnTo>
                  <a:lnTo>
                    <a:pt x="140347" y="55880"/>
                  </a:lnTo>
                  <a:lnTo>
                    <a:pt x="143370" y="41910"/>
                  </a:lnTo>
                  <a:lnTo>
                    <a:pt x="148005" y="30480"/>
                  </a:lnTo>
                  <a:lnTo>
                    <a:pt x="156019" y="19050"/>
                  </a:lnTo>
                  <a:lnTo>
                    <a:pt x="161163" y="15252"/>
                  </a:lnTo>
                  <a:lnTo>
                    <a:pt x="157734" y="6350"/>
                  </a:lnTo>
                  <a:lnTo>
                    <a:pt x="144018" y="0"/>
                  </a:lnTo>
                  <a:lnTo>
                    <a:pt x="144018" y="5080"/>
                  </a:lnTo>
                  <a:lnTo>
                    <a:pt x="142303" y="10160"/>
                  </a:lnTo>
                  <a:lnTo>
                    <a:pt x="137160" y="22860"/>
                  </a:lnTo>
                  <a:lnTo>
                    <a:pt x="121729" y="64770"/>
                  </a:lnTo>
                  <a:lnTo>
                    <a:pt x="120015" y="71120"/>
                  </a:lnTo>
                  <a:lnTo>
                    <a:pt x="116586" y="74930"/>
                  </a:lnTo>
                  <a:lnTo>
                    <a:pt x="109728" y="74930"/>
                  </a:lnTo>
                  <a:lnTo>
                    <a:pt x="101155" y="76200"/>
                  </a:lnTo>
                  <a:lnTo>
                    <a:pt x="94297" y="76200"/>
                  </a:lnTo>
                  <a:lnTo>
                    <a:pt x="85725" y="78740"/>
                  </a:lnTo>
                  <a:lnTo>
                    <a:pt x="84010" y="78740"/>
                  </a:lnTo>
                  <a:lnTo>
                    <a:pt x="84010" y="80010"/>
                  </a:lnTo>
                  <a:lnTo>
                    <a:pt x="87439" y="83820"/>
                  </a:lnTo>
                  <a:lnTo>
                    <a:pt x="92583" y="86360"/>
                  </a:lnTo>
                  <a:lnTo>
                    <a:pt x="96012" y="88900"/>
                  </a:lnTo>
                  <a:lnTo>
                    <a:pt x="101155" y="90170"/>
                  </a:lnTo>
                  <a:lnTo>
                    <a:pt x="113157" y="90170"/>
                  </a:lnTo>
                  <a:lnTo>
                    <a:pt x="111442" y="94932"/>
                  </a:lnTo>
                  <a:lnTo>
                    <a:pt x="111442" y="158750"/>
                  </a:lnTo>
                  <a:lnTo>
                    <a:pt x="102870" y="161290"/>
                  </a:lnTo>
                  <a:lnTo>
                    <a:pt x="99441" y="160020"/>
                  </a:lnTo>
                  <a:lnTo>
                    <a:pt x="96012" y="149860"/>
                  </a:lnTo>
                  <a:lnTo>
                    <a:pt x="92583" y="144780"/>
                  </a:lnTo>
                  <a:lnTo>
                    <a:pt x="94297" y="143510"/>
                  </a:lnTo>
                  <a:lnTo>
                    <a:pt x="108013" y="138430"/>
                  </a:lnTo>
                  <a:lnTo>
                    <a:pt x="108013" y="144780"/>
                  </a:lnTo>
                  <a:lnTo>
                    <a:pt x="111442" y="158750"/>
                  </a:lnTo>
                  <a:lnTo>
                    <a:pt x="111442" y="94932"/>
                  </a:lnTo>
                  <a:lnTo>
                    <a:pt x="110413" y="97790"/>
                  </a:lnTo>
                  <a:lnTo>
                    <a:pt x="106718" y="104140"/>
                  </a:lnTo>
                  <a:lnTo>
                    <a:pt x="104952" y="111760"/>
                  </a:lnTo>
                  <a:lnTo>
                    <a:pt x="108013" y="119380"/>
                  </a:lnTo>
                  <a:lnTo>
                    <a:pt x="92583" y="129540"/>
                  </a:lnTo>
                  <a:lnTo>
                    <a:pt x="82296" y="124460"/>
                  </a:lnTo>
                  <a:lnTo>
                    <a:pt x="87464" y="111760"/>
                  </a:lnTo>
                  <a:lnTo>
                    <a:pt x="87642" y="102870"/>
                  </a:lnTo>
                  <a:lnTo>
                    <a:pt x="83007" y="92710"/>
                  </a:lnTo>
                  <a:lnTo>
                    <a:pt x="73723" y="81280"/>
                  </a:lnTo>
                  <a:lnTo>
                    <a:pt x="72009" y="80010"/>
                  </a:lnTo>
                  <a:lnTo>
                    <a:pt x="70294" y="76200"/>
                  </a:lnTo>
                  <a:lnTo>
                    <a:pt x="66865" y="74930"/>
                  </a:lnTo>
                  <a:lnTo>
                    <a:pt x="61722" y="71120"/>
                  </a:lnTo>
                  <a:lnTo>
                    <a:pt x="61722" y="66040"/>
                  </a:lnTo>
                  <a:lnTo>
                    <a:pt x="96012" y="38100"/>
                  </a:lnTo>
                  <a:lnTo>
                    <a:pt x="96012" y="34302"/>
                  </a:lnTo>
                  <a:lnTo>
                    <a:pt x="90868" y="27952"/>
                  </a:lnTo>
                  <a:lnTo>
                    <a:pt x="86385" y="22860"/>
                  </a:lnTo>
                  <a:lnTo>
                    <a:pt x="80784" y="21602"/>
                  </a:lnTo>
                  <a:lnTo>
                    <a:pt x="74231" y="21602"/>
                  </a:lnTo>
                  <a:lnTo>
                    <a:pt x="39433" y="50800"/>
                  </a:lnTo>
                  <a:lnTo>
                    <a:pt x="33426" y="69850"/>
                  </a:lnTo>
                  <a:lnTo>
                    <a:pt x="36055" y="77470"/>
                  </a:lnTo>
                  <a:lnTo>
                    <a:pt x="42862" y="86360"/>
                  </a:lnTo>
                  <a:lnTo>
                    <a:pt x="42862" y="90170"/>
                  </a:lnTo>
                  <a:lnTo>
                    <a:pt x="46291" y="91440"/>
                  </a:lnTo>
                  <a:lnTo>
                    <a:pt x="44577" y="93980"/>
                  </a:lnTo>
                  <a:lnTo>
                    <a:pt x="41973" y="101600"/>
                  </a:lnTo>
                  <a:lnTo>
                    <a:pt x="39217" y="109220"/>
                  </a:lnTo>
                  <a:lnTo>
                    <a:pt x="36131" y="115570"/>
                  </a:lnTo>
                  <a:lnTo>
                    <a:pt x="32575" y="123190"/>
                  </a:lnTo>
                  <a:lnTo>
                    <a:pt x="17780" y="147320"/>
                  </a:lnTo>
                  <a:lnTo>
                    <a:pt x="9664" y="158750"/>
                  </a:lnTo>
                  <a:lnTo>
                    <a:pt x="1714" y="170180"/>
                  </a:lnTo>
                  <a:lnTo>
                    <a:pt x="1714" y="171450"/>
                  </a:lnTo>
                  <a:lnTo>
                    <a:pt x="0" y="173990"/>
                  </a:lnTo>
                  <a:lnTo>
                    <a:pt x="0" y="175260"/>
                  </a:lnTo>
                  <a:lnTo>
                    <a:pt x="23139" y="207010"/>
                  </a:lnTo>
                  <a:lnTo>
                    <a:pt x="28384" y="205740"/>
                  </a:lnTo>
                  <a:lnTo>
                    <a:pt x="34290" y="200660"/>
                  </a:lnTo>
                  <a:lnTo>
                    <a:pt x="31978" y="210820"/>
                  </a:lnTo>
                  <a:lnTo>
                    <a:pt x="28016" y="231140"/>
                  </a:lnTo>
                  <a:lnTo>
                    <a:pt x="25717" y="240030"/>
                  </a:lnTo>
                  <a:lnTo>
                    <a:pt x="25768" y="248920"/>
                  </a:lnTo>
                  <a:lnTo>
                    <a:pt x="28714" y="255270"/>
                  </a:lnTo>
                  <a:lnTo>
                    <a:pt x="34874" y="260350"/>
                  </a:lnTo>
                  <a:lnTo>
                    <a:pt x="44577" y="261620"/>
                  </a:lnTo>
                  <a:lnTo>
                    <a:pt x="44577" y="259080"/>
                  </a:lnTo>
                  <a:lnTo>
                    <a:pt x="46291" y="256540"/>
                  </a:lnTo>
                  <a:lnTo>
                    <a:pt x="49149" y="237490"/>
                  </a:lnTo>
                  <a:lnTo>
                    <a:pt x="52501" y="218440"/>
                  </a:lnTo>
                  <a:lnTo>
                    <a:pt x="55930" y="200660"/>
                  </a:lnTo>
                  <a:lnTo>
                    <a:pt x="60007" y="179070"/>
                  </a:lnTo>
                  <a:lnTo>
                    <a:pt x="60007" y="175260"/>
                  </a:lnTo>
                  <a:lnTo>
                    <a:pt x="58293" y="170180"/>
                  </a:lnTo>
                  <a:lnTo>
                    <a:pt x="58293" y="166370"/>
                  </a:lnTo>
                  <a:lnTo>
                    <a:pt x="56578" y="163830"/>
                  </a:lnTo>
                  <a:lnTo>
                    <a:pt x="56578" y="160020"/>
                  </a:lnTo>
                  <a:lnTo>
                    <a:pt x="58293" y="158750"/>
                  </a:lnTo>
                  <a:lnTo>
                    <a:pt x="73723" y="133350"/>
                  </a:lnTo>
                  <a:lnTo>
                    <a:pt x="77304" y="140970"/>
                  </a:lnTo>
                  <a:lnTo>
                    <a:pt x="83845" y="156210"/>
                  </a:lnTo>
                  <a:lnTo>
                    <a:pt x="87439" y="165100"/>
                  </a:lnTo>
                  <a:lnTo>
                    <a:pt x="82296" y="163830"/>
                  </a:lnTo>
                  <a:lnTo>
                    <a:pt x="65151" y="163830"/>
                  </a:lnTo>
                  <a:lnTo>
                    <a:pt x="65151" y="165100"/>
                  </a:lnTo>
                  <a:lnTo>
                    <a:pt x="63436" y="173990"/>
                  </a:lnTo>
                  <a:lnTo>
                    <a:pt x="63436" y="182880"/>
                  </a:lnTo>
                  <a:lnTo>
                    <a:pt x="70294" y="189230"/>
                  </a:lnTo>
                  <a:lnTo>
                    <a:pt x="75438" y="195580"/>
                  </a:lnTo>
                  <a:lnTo>
                    <a:pt x="89154" y="193040"/>
                  </a:lnTo>
                  <a:lnTo>
                    <a:pt x="94297" y="190500"/>
                  </a:lnTo>
                  <a:lnTo>
                    <a:pt x="101155" y="189230"/>
                  </a:lnTo>
                  <a:lnTo>
                    <a:pt x="111442" y="185420"/>
                  </a:lnTo>
                  <a:lnTo>
                    <a:pt x="116586" y="185420"/>
                  </a:lnTo>
                  <a:lnTo>
                    <a:pt x="121729" y="184150"/>
                  </a:lnTo>
                  <a:lnTo>
                    <a:pt x="121691" y="190500"/>
                  </a:lnTo>
                  <a:lnTo>
                    <a:pt x="121373" y="201930"/>
                  </a:lnTo>
                  <a:lnTo>
                    <a:pt x="124079" y="210820"/>
                  </a:lnTo>
                  <a:lnTo>
                    <a:pt x="131610" y="214630"/>
                  </a:lnTo>
                  <a:lnTo>
                    <a:pt x="145732" y="215900"/>
                  </a:lnTo>
                  <a:lnTo>
                    <a:pt x="147447" y="215900"/>
                  </a:lnTo>
                  <a:lnTo>
                    <a:pt x="150876" y="218440"/>
                  </a:lnTo>
                  <a:lnTo>
                    <a:pt x="161163" y="238760"/>
                  </a:lnTo>
                  <a:lnTo>
                    <a:pt x="157734" y="238760"/>
                  </a:lnTo>
                  <a:lnTo>
                    <a:pt x="116497" y="223520"/>
                  </a:lnTo>
                  <a:lnTo>
                    <a:pt x="102870" y="209550"/>
                  </a:lnTo>
                  <a:lnTo>
                    <a:pt x="99441" y="205740"/>
                  </a:lnTo>
                  <a:lnTo>
                    <a:pt x="90868" y="205740"/>
                  </a:lnTo>
                  <a:lnTo>
                    <a:pt x="90868" y="215900"/>
                  </a:lnTo>
                  <a:lnTo>
                    <a:pt x="94297" y="219710"/>
                  </a:lnTo>
                  <a:lnTo>
                    <a:pt x="101155" y="224790"/>
                  </a:lnTo>
                  <a:lnTo>
                    <a:pt x="106299" y="229870"/>
                  </a:lnTo>
                  <a:lnTo>
                    <a:pt x="144653" y="251460"/>
                  </a:lnTo>
                  <a:lnTo>
                    <a:pt x="180022" y="260350"/>
                  </a:lnTo>
                  <a:lnTo>
                    <a:pt x="190309" y="260350"/>
                  </a:lnTo>
                  <a:lnTo>
                    <a:pt x="190309" y="259080"/>
                  </a:lnTo>
                  <a:lnTo>
                    <a:pt x="192024" y="255270"/>
                  </a:lnTo>
                  <a:lnTo>
                    <a:pt x="192024" y="248920"/>
                  </a:lnTo>
                  <a:lnTo>
                    <a:pt x="190309" y="245110"/>
                  </a:lnTo>
                  <a:lnTo>
                    <a:pt x="185724" y="238760"/>
                  </a:lnTo>
                  <a:lnTo>
                    <a:pt x="183896" y="236220"/>
                  </a:lnTo>
                  <a:lnTo>
                    <a:pt x="177660" y="227330"/>
                  </a:lnTo>
                  <a:lnTo>
                    <a:pt x="171742" y="218440"/>
                  </a:lnTo>
                  <a:lnTo>
                    <a:pt x="166306" y="209550"/>
                  </a:lnTo>
                  <a:lnTo>
                    <a:pt x="175348" y="205740"/>
                  </a:lnTo>
                  <a:lnTo>
                    <a:pt x="184734" y="204470"/>
                  </a:lnTo>
                  <a:lnTo>
                    <a:pt x="194754" y="204470"/>
                  </a:lnTo>
                  <a:lnTo>
                    <a:pt x="205740" y="208280"/>
                  </a:lnTo>
                  <a:lnTo>
                    <a:pt x="209169" y="209550"/>
                  </a:lnTo>
                  <a:lnTo>
                    <a:pt x="214312" y="209550"/>
                  </a:lnTo>
                  <a:lnTo>
                    <a:pt x="216027" y="204470"/>
                  </a:lnTo>
                  <a:lnTo>
                    <a:pt x="219456" y="199390"/>
                  </a:lnTo>
                  <a:lnTo>
                    <a:pt x="219456" y="19431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15" name="object 15"/>
            <p:cNvPicPr/>
            <p:nvPr/>
          </p:nvPicPr>
          <p:blipFill>
            <a:blip r:embed="rId8" cstate="print"/>
            <a:stretch>
              <a:fillRect/>
            </a:stretch>
          </p:blipFill>
          <p:spPr>
            <a:xfrm>
              <a:off x="917763" y="6472428"/>
              <a:ext cx="142753" cy="126492"/>
            </a:xfrm>
            <a:prstGeom prst="rect">
              <a:avLst/>
            </a:prstGeom>
          </p:spPr>
        </p:pic>
        <p:pic>
          <p:nvPicPr>
            <p:cNvPr id="16" name="object 16"/>
            <p:cNvPicPr/>
            <p:nvPr/>
          </p:nvPicPr>
          <p:blipFill>
            <a:blip r:embed="rId9" cstate="print"/>
            <a:stretch>
              <a:fillRect/>
            </a:stretch>
          </p:blipFill>
          <p:spPr>
            <a:xfrm>
              <a:off x="1450848" y="6401547"/>
              <a:ext cx="246840" cy="244616"/>
            </a:xfrm>
            <a:prstGeom prst="rect">
              <a:avLst/>
            </a:prstGeom>
          </p:spPr>
        </p:pic>
        <p:sp>
          <p:nvSpPr>
            <p:cNvPr id="17" name="object 17"/>
            <p:cNvSpPr/>
            <p:nvPr/>
          </p:nvSpPr>
          <p:spPr>
            <a:xfrm>
              <a:off x="11149330" y="6120384"/>
              <a:ext cx="12700" cy="737870"/>
            </a:xfrm>
            <a:custGeom>
              <a:avLst/>
              <a:gdLst/>
              <a:ahLst/>
              <a:cxnLst/>
              <a:rect l="l" t="t" r="r" b="b"/>
              <a:pathLst>
                <a:path w="12700" h="737870">
                  <a:moveTo>
                    <a:pt x="12700" y="0"/>
                  </a:moveTo>
                  <a:lnTo>
                    <a:pt x="0" y="0"/>
                  </a:lnTo>
                  <a:lnTo>
                    <a:pt x="0" y="737613"/>
                  </a:lnTo>
                  <a:lnTo>
                    <a:pt x="12700" y="737613"/>
                  </a:lnTo>
                  <a:lnTo>
                    <a:pt x="1270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grpSp>
        <p:nvGrpSpPr>
          <p:cNvPr id="18" name="object 18"/>
          <p:cNvGrpSpPr/>
          <p:nvPr/>
        </p:nvGrpSpPr>
        <p:grpSpPr>
          <a:xfrm>
            <a:off x="1360677" y="0"/>
            <a:ext cx="184912" cy="1061085"/>
            <a:chOff x="1360677" y="0"/>
            <a:chExt cx="184912" cy="1061085"/>
          </a:xfrm>
        </p:grpSpPr>
        <p:sp>
          <p:nvSpPr>
            <p:cNvPr id="19" name="object 19"/>
            <p:cNvSpPr/>
            <p:nvPr/>
          </p:nvSpPr>
          <p:spPr>
            <a:xfrm>
              <a:off x="1379219" y="0"/>
              <a:ext cx="166370" cy="875030"/>
            </a:xfrm>
            <a:custGeom>
              <a:avLst/>
              <a:gdLst/>
              <a:ahLst/>
              <a:cxnLst/>
              <a:rect l="l" t="t" r="r" b="b"/>
              <a:pathLst>
                <a:path w="166369" h="875030">
                  <a:moveTo>
                    <a:pt x="166115" y="0"/>
                  </a:moveTo>
                  <a:lnTo>
                    <a:pt x="0" y="0"/>
                  </a:lnTo>
                  <a:lnTo>
                    <a:pt x="0" y="874776"/>
                  </a:lnTo>
                  <a:lnTo>
                    <a:pt x="166115" y="874776"/>
                  </a:lnTo>
                  <a:lnTo>
                    <a:pt x="166115" y="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 name="object 20"/>
            <p:cNvSpPr/>
            <p:nvPr/>
          </p:nvSpPr>
          <p:spPr>
            <a:xfrm>
              <a:off x="1379219" y="0"/>
              <a:ext cx="166370" cy="875030"/>
            </a:xfrm>
            <a:custGeom>
              <a:avLst/>
              <a:gdLst/>
              <a:ahLst/>
              <a:cxnLst/>
              <a:rect l="l" t="t" r="r" b="b"/>
              <a:pathLst>
                <a:path w="166369" h="875030">
                  <a:moveTo>
                    <a:pt x="0" y="874776"/>
                  </a:moveTo>
                  <a:lnTo>
                    <a:pt x="166115" y="874776"/>
                  </a:lnTo>
                  <a:lnTo>
                    <a:pt x="166115" y="0"/>
                  </a:lnTo>
                  <a:lnTo>
                    <a:pt x="0" y="0"/>
                  </a:lnTo>
                  <a:lnTo>
                    <a:pt x="0" y="874776"/>
                  </a:lnTo>
                  <a:close/>
                </a:path>
              </a:pathLst>
            </a:custGeom>
            <a:ln w="12700">
              <a:solidFill>
                <a:srgbClr val="A03E0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 name="object 21"/>
            <p:cNvSpPr/>
            <p:nvPr/>
          </p:nvSpPr>
          <p:spPr>
            <a:xfrm>
              <a:off x="1360677" y="0"/>
              <a:ext cx="12700" cy="1061085"/>
            </a:xfrm>
            <a:custGeom>
              <a:avLst/>
              <a:gdLst/>
              <a:ahLst/>
              <a:cxnLst/>
              <a:rect l="l" t="t" r="r" b="b"/>
              <a:pathLst>
                <a:path w="12700" h="1061085">
                  <a:moveTo>
                    <a:pt x="0" y="1061085"/>
                  </a:moveTo>
                  <a:lnTo>
                    <a:pt x="12700" y="1061085"/>
                  </a:lnTo>
                  <a:lnTo>
                    <a:pt x="12700" y="0"/>
                  </a:lnTo>
                  <a:lnTo>
                    <a:pt x="0" y="0"/>
                  </a:lnTo>
                  <a:lnTo>
                    <a:pt x="0" y="106108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pic>
        <p:nvPicPr>
          <p:cNvPr id="22" name="object 22"/>
          <p:cNvPicPr/>
          <p:nvPr/>
        </p:nvPicPr>
        <p:blipFill>
          <a:blip r:embed="rId10" cstate="print"/>
          <a:stretch>
            <a:fillRect/>
          </a:stretch>
        </p:blipFill>
        <p:spPr>
          <a:xfrm>
            <a:off x="9837419" y="347472"/>
            <a:ext cx="1969007" cy="432815"/>
          </a:xfrm>
          <a:prstGeom prst="rect">
            <a:avLst/>
          </a:prstGeom>
        </p:spPr>
      </p:pic>
      <p:sp>
        <p:nvSpPr>
          <p:cNvPr id="27" name="object 27"/>
          <p:cNvSpPr txBox="1">
            <a:spLocks noGrp="1"/>
          </p:cNvSpPr>
          <p:nvPr>
            <p:ph type="sldNum" sz="quarter" idx="7"/>
          </p:nvPr>
        </p:nvSpPr>
        <p:spPr>
          <a:xfrm>
            <a:off x="11352530" y="6370208"/>
            <a:ext cx="314325" cy="270587"/>
          </a:xfrm>
          <a:prstGeom prst="rect">
            <a:avLst/>
          </a:prstGeom>
        </p:spPr>
        <p:txBody>
          <a:bodyPr vert="horz" wrap="square" lIns="0" tIns="24130" rIns="0" bIns="0" rtlCol="0">
            <a:spAutoFit/>
          </a:bodyPr>
          <a:lstStyle/>
          <a:p>
            <a:pPr marL="38100" marR="0" lvl="0" indent="0" algn="l" defTabSz="914400" rtl="0" eaLnBrk="1" fontAlgn="auto" latinLnBrk="0" hangingPunct="1">
              <a:lnSpc>
                <a:spcPct val="100000"/>
              </a:lnSpc>
              <a:spcBef>
                <a:spcPts val="190"/>
              </a:spcBef>
              <a:spcAft>
                <a:spcPts val="0"/>
              </a:spcAft>
              <a:buClrTx/>
              <a:buSzTx/>
              <a:buFontTx/>
              <a:buNone/>
              <a:tabLst/>
              <a:defRPr/>
            </a:pPr>
            <a:fld id="{81D60167-4931-47E6-BA6A-407CBD079E47}" type="slidenum">
              <a:rPr kumimoji="0" lang="en-US" altLang="zh-CN" sz="1600" b="0" i="0" u="none" strike="noStrike" kern="1200" cap="none" spc="-5" normalizeH="0" baseline="0" noProof="0" dirty="0">
                <a:ln>
                  <a:noFill/>
                </a:ln>
                <a:solidFill>
                  <a:srgbClr val="F1F1F1"/>
                </a:solidFill>
                <a:effectLst/>
                <a:uLnTx/>
                <a:uFillTx/>
                <a:ea typeface="+mn-ea"/>
              </a:rPr>
              <a:pPr marL="38100" marR="0" lvl="0" indent="0" algn="l" defTabSz="914400" rtl="0" eaLnBrk="1" fontAlgn="auto" latinLnBrk="0" hangingPunct="1">
                <a:lnSpc>
                  <a:spcPct val="100000"/>
                </a:lnSpc>
                <a:spcBef>
                  <a:spcPts val="190"/>
                </a:spcBef>
                <a:spcAft>
                  <a:spcPts val="0"/>
                </a:spcAft>
                <a:buClrTx/>
                <a:buSzTx/>
                <a:buFontTx/>
                <a:buNone/>
                <a:tabLst/>
                <a:defRPr/>
              </a:pPr>
              <a:t>41</a:t>
            </a:fld>
            <a:endParaRPr kumimoji="0" lang="zh-CN" altLang="en-US" sz="1600" b="0" i="0" u="none" strike="noStrike" kern="1200" cap="none" spc="-5" normalizeH="0" baseline="0" noProof="0">
              <a:ln>
                <a:noFill/>
              </a:ln>
              <a:solidFill>
                <a:srgbClr val="F1F1F1"/>
              </a:solidFill>
              <a:effectLst/>
              <a:uLnTx/>
              <a:uFillTx/>
              <a:ea typeface="+mn-ea"/>
            </a:endParaRPr>
          </a:p>
        </p:txBody>
      </p:sp>
      <p:cxnSp>
        <p:nvCxnSpPr>
          <p:cNvPr id="37" name="直接连接符 36">
            <a:extLst>
              <a:ext uri="{FF2B5EF4-FFF2-40B4-BE49-F238E27FC236}">
                <a16:creationId xmlns:a16="http://schemas.microsoft.com/office/drawing/2014/main" id="{397D28C6-F3B1-4057-A403-5D8579FB4EBB}"/>
              </a:ext>
            </a:extLst>
          </p:cNvPr>
          <p:cNvCxnSpPr>
            <a:cxnSpLocks/>
          </p:cNvCxnSpPr>
          <p:nvPr/>
        </p:nvCxnSpPr>
        <p:spPr>
          <a:xfrm flipH="1">
            <a:off x="1528730" y="883665"/>
            <a:ext cx="6858" cy="5313680"/>
          </a:xfrm>
          <a:prstGeom prst="line">
            <a:avLst/>
          </a:prstGeom>
          <a:ln>
            <a:solidFill>
              <a:srgbClr val="006C39"/>
            </a:solidFill>
          </a:ln>
        </p:spPr>
        <p:style>
          <a:lnRef idx="3">
            <a:schemeClr val="accent3"/>
          </a:lnRef>
          <a:fillRef idx="0">
            <a:schemeClr val="accent3"/>
          </a:fillRef>
          <a:effectRef idx="2">
            <a:schemeClr val="accent3"/>
          </a:effectRef>
          <a:fontRef idx="minor">
            <a:schemeClr val="tx1"/>
          </a:fontRef>
        </p:style>
      </p:cxnSp>
      <p:sp>
        <p:nvSpPr>
          <p:cNvPr id="52" name="文本框 51">
            <a:extLst>
              <a:ext uri="{FF2B5EF4-FFF2-40B4-BE49-F238E27FC236}">
                <a16:creationId xmlns:a16="http://schemas.microsoft.com/office/drawing/2014/main" id="{4F3CE774-1F7B-421B-AC19-474E43B904A1}"/>
              </a:ext>
            </a:extLst>
          </p:cNvPr>
          <p:cNvSpPr txBox="1"/>
          <p:nvPr/>
        </p:nvSpPr>
        <p:spPr>
          <a:xfrm>
            <a:off x="595053" y="2249070"/>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2016</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44" name="图片 43">
            <a:extLst>
              <a:ext uri="{FF2B5EF4-FFF2-40B4-BE49-F238E27FC236}">
                <a16:creationId xmlns:a16="http://schemas.microsoft.com/office/drawing/2014/main" id="{91B42E76-A13F-4F42-BEDA-208B20E495F4}"/>
              </a:ext>
            </a:extLst>
          </p:cNvPr>
          <p:cNvPicPr>
            <a:picLocks noChangeAspect="1"/>
          </p:cNvPicPr>
          <p:nvPr/>
        </p:nvPicPr>
        <p:blipFill>
          <a:blip r:embed="rId11"/>
          <a:stretch>
            <a:fillRect/>
          </a:stretch>
        </p:blipFill>
        <p:spPr>
          <a:xfrm rot="10800000">
            <a:off x="938585" y="3245501"/>
            <a:ext cx="121931" cy="713294"/>
          </a:xfrm>
          <a:prstGeom prst="rect">
            <a:avLst/>
          </a:prstGeom>
        </p:spPr>
      </p:pic>
      <p:sp>
        <p:nvSpPr>
          <p:cNvPr id="53" name="文本框 52">
            <a:extLst>
              <a:ext uri="{FF2B5EF4-FFF2-40B4-BE49-F238E27FC236}">
                <a16:creationId xmlns:a16="http://schemas.microsoft.com/office/drawing/2014/main" id="{65C09604-0285-4310-86B6-0B761E7C8FF2}"/>
              </a:ext>
            </a:extLst>
          </p:cNvPr>
          <p:cNvSpPr txBox="1"/>
          <p:nvPr/>
        </p:nvSpPr>
        <p:spPr>
          <a:xfrm>
            <a:off x="5696844" y="1699221"/>
            <a:ext cx="610958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Knowing When to Look</a:t>
            </a:r>
            <a:r>
              <a:rPr kumimoji="0" lang="en-US" altLang="zh-CN" sz="16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(CVPR 2017)</a:t>
            </a:r>
            <a:endParaRPr kumimoji="0" lang="zh-CN" altLang="en-US" sz="32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endParaRPr>
          </a:p>
        </p:txBody>
      </p:sp>
      <p:sp>
        <p:nvSpPr>
          <p:cNvPr id="43" name="文本框 42">
            <a:extLst>
              <a:ext uri="{FF2B5EF4-FFF2-40B4-BE49-F238E27FC236}">
                <a16:creationId xmlns:a16="http://schemas.microsoft.com/office/drawing/2014/main" id="{D99AB3AD-A6CE-4E01-AED6-2FE62BFB39E7}"/>
              </a:ext>
            </a:extLst>
          </p:cNvPr>
          <p:cNvSpPr txBox="1"/>
          <p:nvPr/>
        </p:nvSpPr>
        <p:spPr>
          <a:xfrm>
            <a:off x="1620745" y="3105834"/>
            <a:ext cx="29753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Attention </a:t>
            </a:r>
            <a:r>
              <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改善</a:t>
            </a:r>
            <a:endPar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45" name="文本框 44">
            <a:extLst>
              <a:ext uri="{FF2B5EF4-FFF2-40B4-BE49-F238E27FC236}">
                <a16:creationId xmlns:a16="http://schemas.microsoft.com/office/drawing/2014/main" id="{1B6BCB9B-089C-4F6E-8DF1-067C9E926969}"/>
              </a:ext>
            </a:extLst>
          </p:cNvPr>
          <p:cNvSpPr txBox="1"/>
          <p:nvPr/>
        </p:nvSpPr>
        <p:spPr>
          <a:xfrm>
            <a:off x="576779" y="4357371"/>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2017</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26" name="图片 25">
            <a:extLst>
              <a:ext uri="{FF2B5EF4-FFF2-40B4-BE49-F238E27FC236}">
                <a16:creationId xmlns:a16="http://schemas.microsoft.com/office/drawing/2014/main" id="{2B21C706-5DF0-469F-8BF8-750F5A6428AD}"/>
              </a:ext>
            </a:extLst>
          </p:cNvPr>
          <p:cNvPicPr>
            <a:picLocks noChangeAspect="1"/>
          </p:cNvPicPr>
          <p:nvPr/>
        </p:nvPicPr>
        <p:blipFill>
          <a:blip r:embed="rId12"/>
          <a:stretch>
            <a:fillRect/>
          </a:stretch>
        </p:blipFill>
        <p:spPr>
          <a:xfrm>
            <a:off x="5181600" y="2367056"/>
            <a:ext cx="5829121" cy="2757187"/>
          </a:xfrm>
          <a:prstGeom prst="rect">
            <a:avLst/>
          </a:prstGeom>
        </p:spPr>
      </p:pic>
      <p:sp>
        <p:nvSpPr>
          <p:cNvPr id="47" name="object 2">
            <a:extLst>
              <a:ext uri="{FF2B5EF4-FFF2-40B4-BE49-F238E27FC236}">
                <a16:creationId xmlns:a16="http://schemas.microsoft.com/office/drawing/2014/main" id="{70F85658-BDCB-42DC-89E9-126B5537B62B}"/>
              </a:ext>
            </a:extLst>
          </p:cNvPr>
          <p:cNvSpPr txBox="1">
            <a:spLocks noGrp="1"/>
          </p:cNvSpPr>
          <p:nvPr>
            <p:ph type="title"/>
          </p:nvPr>
        </p:nvSpPr>
        <p:spPr>
          <a:xfrm>
            <a:off x="1685669" y="323468"/>
            <a:ext cx="6074030" cy="873957"/>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cs typeface="微软雅黑"/>
              </a:rPr>
              <a:t>发展</a:t>
            </a:r>
            <a:r>
              <a:rPr lang="en-US" altLang="zh-CN" sz="2800" b="1" spc="-5">
                <a:solidFill>
                  <a:srgbClr val="006C39"/>
                </a:solidFill>
                <a:effectLst>
                  <a:outerShdw blurRad="38100" dist="38100" dir="2700000" algn="tl">
                    <a:srgbClr val="000000">
                      <a:alpha val="43137"/>
                    </a:srgbClr>
                  </a:outerShdw>
                </a:effectLst>
                <a:cs typeface="微软雅黑"/>
              </a:rPr>
              <a:t>——attention</a:t>
            </a:r>
            <a:r>
              <a:rPr lang="zh-CN" altLang="en-US" sz="2800" b="1" spc="-5">
                <a:solidFill>
                  <a:srgbClr val="006C39"/>
                </a:solidFill>
                <a:effectLst>
                  <a:outerShdw blurRad="38100" dist="38100" dir="2700000" algn="tl">
                    <a:srgbClr val="000000">
                      <a:alpha val="43137"/>
                    </a:srgbClr>
                  </a:outerShdw>
                </a:effectLst>
                <a:cs typeface="微软雅黑"/>
              </a:rPr>
              <a:t>改善：解码端</a:t>
            </a:r>
            <a:br>
              <a:rPr lang="zh-CN" altLang="en-US" sz="2800" b="1" spc="-5">
                <a:solidFill>
                  <a:srgbClr val="006C39"/>
                </a:solidFill>
                <a:effectLst>
                  <a:outerShdw blurRad="38100" dist="38100" dir="2700000" algn="tl">
                    <a:srgbClr val="000000">
                      <a:alpha val="43137"/>
                    </a:srgbClr>
                  </a:outerShdw>
                </a:effectLst>
                <a:cs typeface="微软雅黑"/>
              </a:rPr>
            </a:br>
            <a:endParaRPr lang="zh-CN" altLang="en-US" sz="2800">
              <a:solidFill>
                <a:srgbClr val="006C39"/>
              </a:solidFill>
              <a:effectLst>
                <a:outerShdw blurRad="38100" dist="38100" dir="2700000" algn="tl">
                  <a:srgbClr val="000000">
                    <a:alpha val="43137"/>
                  </a:srgbClr>
                </a:outerShdw>
              </a:effectLst>
              <a:cs typeface="微软雅黑"/>
            </a:endParaRPr>
          </a:p>
        </p:txBody>
      </p:sp>
      <p:sp>
        <p:nvSpPr>
          <p:cNvPr id="35" name="object 3">
            <a:extLst>
              <a:ext uri="{FF2B5EF4-FFF2-40B4-BE49-F238E27FC236}">
                <a16:creationId xmlns:a16="http://schemas.microsoft.com/office/drawing/2014/main" id="{1205F8D8-CD63-405E-9367-74CA7C5A6E0A}"/>
              </a:ext>
            </a:extLst>
          </p:cNvPr>
          <p:cNvSpPr txBox="1"/>
          <p:nvPr/>
        </p:nvSpPr>
        <p:spPr>
          <a:xfrm>
            <a:off x="514927" y="188619"/>
            <a:ext cx="780473"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Century Gothic"/>
                <a:ea typeface="宋体" panose="02010600030101010101" pitchFamily="2" charset="-122"/>
                <a:cs typeface="Century Gothic"/>
              </a:rPr>
              <a:t>3.4</a:t>
            </a:r>
            <a:endParaRPr kumimoji="0" sz="3600" b="0" i="0" u="none" strike="noStrike" kern="1200" cap="none" spc="0" normalizeH="0" baseline="0" noProof="0">
              <a:ln>
                <a:noFill/>
              </a:ln>
              <a:solidFill>
                <a:prstClr val="black"/>
              </a:solidFill>
              <a:effectLst/>
              <a:uLnTx/>
              <a:uFillTx/>
              <a:latin typeface="Century Gothic"/>
              <a:ea typeface="+mn-ea"/>
              <a:cs typeface="Century Gothic"/>
            </a:endParaRPr>
          </a:p>
        </p:txBody>
      </p:sp>
    </p:spTree>
    <p:extLst>
      <p:ext uri="{BB962C8B-B14F-4D97-AF65-F5344CB8AC3E}">
        <p14:creationId xmlns:p14="http://schemas.microsoft.com/office/powerpoint/2010/main" val="1198258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a:extLst>
              <a:ext uri="{FF2B5EF4-FFF2-40B4-BE49-F238E27FC236}">
                <a16:creationId xmlns:a16="http://schemas.microsoft.com/office/drawing/2014/main" id="{B22E2DDB-1AB8-492C-8B5B-EF246085E398}"/>
              </a:ext>
            </a:extLst>
          </p:cNvPr>
          <p:cNvPicPr>
            <a:picLocks noChangeAspect="1"/>
          </p:cNvPicPr>
          <p:nvPr/>
        </p:nvPicPr>
        <p:blipFill>
          <a:blip r:embed="rId2"/>
          <a:stretch>
            <a:fillRect/>
          </a:stretch>
        </p:blipFill>
        <p:spPr>
          <a:xfrm>
            <a:off x="316865" y="901826"/>
            <a:ext cx="4130721" cy="5342979"/>
          </a:xfrm>
          <a:prstGeom prst="rect">
            <a:avLst/>
          </a:prstGeom>
          <a:ln>
            <a:noFill/>
          </a:ln>
          <a:effectLst>
            <a:outerShdw blurRad="190500" algn="tl" rotWithShape="0">
              <a:srgbClr val="000000">
                <a:alpha val="70000"/>
              </a:srgbClr>
            </a:outerShdw>
          </a:effectLst>
        </p:spPr>
      </p:pic>
      <p:sp>
        <p:nvSpPr>
          <p:cNvPr id="2" name="object 2"/>
          <p:cNvSpPr/>
          <p:nvPr/>
        </p:nvSpPr>
        <p:spPr>
          <a:xfrm>
            <a:off x="1550669" y="863346"/>
            <a:ext cx="10318750" cy="0"/>
          </a:xfrm>
          <a:custGeom>
            <a:avLst/>
            <a:gdLst/>
            <a:ahLst/>
            <a:cxnLst/>
            <a:rect l="l" t="t" r="r" b="b"/>
            <a:pathLst>
              <a:path w="10318750">
                <a:moveTo>
                  <a:pt x="0" y="0"/>
                </a:moveTo>
                <a:lnTo>
                  <a:pt x="10318623" y="0"/>
                </a:lnTo>
              </a:path>
            </a:pathLst>
          </a:custGeom>
          <a:ln w="28575">
            <a:solidFill>
              <a:srgbClr val="A1A1A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 name="object 3"/>
          <p:cNvSpPr/>
          <p:nvPr/>
        </p:nvSpPr>
        <p:spPr>
          <a:xfrm>
            <a:off x="11163300" y="6187440"/>
            <a:ext cx="706120" cy="670560"/>
          </a:xfrm>
          <a:custGeom>
            <a:avLst/>
            <a:gdLst/>
            <a:ahLst/>
            <a:cxnLst/>
            <a:rect l="l" t="t" r="r" b="b"/>
            <a:pathLst>
              <a:path w="706120" h="670559">
                <a:moveTo>
                  <a:pt x="0" y="670560"/>
                </a:moveTo>
                <a:lnTo>
                  <a:pt x="705611" y="670560"/>
                </a:lnTo>
                <a:lnTo>
                  <a:pt x="705611" y="0"/>
                </a:lnTo>
                <a:lnTo>
                  <a:pt x="0" y="0"/>
                </a:lnTo>
                <a:lnTo>
                  <a:pt x="0" y="67056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nvGrpSpPr>
          <p:cNvPr id="4" name="object 4"/>
          <p:cNvGrpSpPr/>
          <p:nvPr/>
        </p:nvGrpSpPr>
        <p:grpSpPr>
          <a:xfrm>
            <a:off x="318515" y="0"/>
            <a:ext cx="1049020" cy="873760"/>
            <a:chOff x="318515" y="0"/>
            <a:chExt cx="1049020" cy="873760"/>
          </a:xfrm>
        </p:grpSpPr>
        <p:sp>
          <p:nvSpPr>
            <p:cNvPr id="5" name="object 5"/>
            <p:cNvSpPr/>
            <p:nvPr/>
          </p:nvSpPr>
          <p:spPr>
            <a:xfrm>
              <a:off x="318515" y="0"/>
              <a:ext cx="1049020" cy="873760"/>
            </a:xfrm>
            <a:custGeom>
              <a:avLst/>
              <a:gdLst/>
              <a:ahLst/>
              <a:cxnLst/>
              <a:rect l="l" t="t" r="r" b="b"/>
              <a:pathLst>
                <a:path w="1049020" h="873760">
                  <a:moveTo>
                    <a:pt x="1048512" y="0"/>
                  </a:moveTo>
                  <a:lnTo>
                    <a:pt x="0" y="0"/>
                  </a:lnTo>
                  <a:lnTo>
                    <a:pt x="0" y="873251"/>
                  </a:lnTo>
                  <a:lnTo>
                    <a:pt x="1048512" y="873251"/>
                  </a:lnTo>
                  <a:lnTo>
                    <a:pt x="1048512"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sp>
          <p:nvSpPr>
            <p:cNvPr id="6" name="object 6"/>
            <p:cNvSpPr/>
            <p:nvPr/>
          </p:nvSpPr>
          <p:spPr>
            <a:xfrm>
              <a:off x="318515" y="0"/>
              <a:ext cx="1049020" cy="873760"/>
            </a:xfrm>
            <a:custGeom>
              <a:avLst/>
              <a:gdLst/>
              <a:ahLst/>
              <a:cxnLst/>
              <a:rect l="l" t="t" r="r" b="b"/>
              <a:pathLst>
                <a:path w="1049020" h="873760">
                  <a:moveTo>
                    <a:pt x="0" y="873251"/>
                  </a:moveTo>
                  <a:lnTo>
                    <a:pt x="1048512" y="873251"/>
                  </a:lnTo>
                  <a:lnTo>
                    <a:pt x="1048512" y="0"/>
                  </a:lnTo>
                  <a:lnTo>
                    <a:pt x="0" y="0"/>
                  </a:lnTo>
                  <a:lnTo>
                    <a:pt x="0" y="873251"/>
                  </a:lnTo>
                  <a:close/>
                </a:path>
              </a:pathLst>
            </a:custGeom>
            <a:ln w="12700">
              <a:solidFill>
                <a:srgbClr val="006C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grpSp>
      <p:grpSp>
        <p:nvGrpSpPr>
          <p:cNvPr id="7" name="object 7"/>
          <p:cNvGrpSpPr/>
          <p:nvPr/>
        </p:nvGrpSpPr>
        <p:grpSpPr>
          <a:xfrm>
            <a:off x="318515" y="6120384"/>
            <a:ext cx="10845165" cy="737870"/>
            <a:chOff x="318515" y="6120384"/>
            <a:chExt cx="10845165" cy="737870"/>
          </a:xfrm>
        </p:grpSpPr>
        <p:sp>
          <p:nvSpPr>
            <p:cNvPr id="8" name="object 8"/>
            <p:cNvSpPr/>
            <p:nvPr/>
          </p:nvSpPr>
          <p:spPr>
            <a:xfrm>
              <a:off x="318515" y="6187440"/>
              <a:ext cx="10845165" cy="670560"/>
            </a:xfrm>
            <a:custGeom>
              <a:avLst/>
              <a:gdLst/>
              <a:ahLst/>
              <a:cxnLst/>
              <a:rect l="l" t="t" r="r" b="b"/>
              <a:pathLst>
                <a:path w="10845165" h="670559">
                  <a:moveTo>
                    <a:pt x="10844784" y="0"/>
                  </a:moveTo>
                  <a:lnTo>
                    <a:pt x="0" y="0"/>
                  </a:lnTo>
                  <a:lnTo>
                    <a:pt x="0" y="670560"/>
                  </a:lnTo>
                  <a:lnTo>
                    <a:pt x="10844784" y="670560"/>
                  </a:lnTo>
                  <a:lnTo>
                    <a:pt x="10844784"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9" name="object 9"/>
            <p:cNvPicPr/>
            <p:nvPr/>
          </p:nvPicPr>
          <p:blipFill>
            <a:blip r:embed="rId3" cstate="print"/>
            <a:stretch>
              <a:fillRect/>
            </a:stretch>
          </p:blipFill>
          <p:spPr>
            <a:xfrm>
              <a:off x="2663951" y="6418326"/>
              <a:ext cx="213360" cy="240029"/>
            </a:xfrm>
            <a:prstGeom prst="rect">
              <a:avLst/>
            </a:prstGeom>
          </p:spPr>
        </p:pic>
        <p:pic>
          <p:nvPicPr>
            <p:cNvPr id="10" name="object 10"/>
            <p:cNvPicPr/>
            <p:nvPr/>
          </p:nvPicPr>
          <p:blipFill>
            <a:blip r:embed="rId4" cstate="print"/>
            <a:stretch>
              <a:fillRect/>
            </a:stretch>
          </p:blipFill>
          <p:spPr>
            <a:xfrm>
              <a:off x="3019043" y="6464183"/>
              <a:ext cx="118004" cy="178932"/>
            </a:xfrm>
            <a:prstGeom prst="rect">
              <a:avLst/>
            </a:prstGeom>
          </p:spPr>
        </p:pic>
        <p:pic>
          <p:nvPicPr>
            <p:cNvPr id="11" name="object 11"/>
            <p:cNvPicPr/>
            <p:nvPr/>
          </p:nvPicPr>
          <p:blipFill>
            <a:blip r:embed="rId5" cstate="print"/>
            <a:stretch>
              <a:fillRect/>
            </a:stretch>
          </p:blipFill>
          <p:spPr>
            <a:xfrm>
              <a:off x="2055876" y="6402324"/>
              <a:ext cx="214344" cy="270075"/>
            </a:xfrm>
            <a:prstGeom prst="rect">
              <a:avLst/>
            </a:prstGeom>
          </p:spPr>
        </p:pic>
        <p:pic>
          <p:nvPicPr>
            <p:cNvPr id="12" name="object 12"/>
            <p:cNvPicPr/>
            <p:nvPr/>
          </p:nvPicPr>
          <p:blipFill>
            <a:blip r:embed="rId6" cstate="print"/>
            <a:stretch>
              <a:fillRect/>
            </a:stretch>
          </p:blipFill>
          <p:spPr>
            <a:xfrm>
              <a:off x="2396690" y="6463284"/>
              <a:ext cx="125196" cy="149351"/>
            </a:xfrm>
            <a:prstGeom prst="rect">
              <a:avLst/>
            </a:prstGeom>
          </p:spPr>
        </p:pic>
        <p:pic>
          <p:nvPicPr>
            <p:cNvPr id="13" name="object 13"/>
            <p:cNvPicPr/>
            <p:nvPr/>
          </p:nvPicPr>
          <p:blipFill>
            <a:blip r:embed="rId7" cstate="print"/>
            <a:stretch>
              <a:fillRect/>
            </a:stretch>
          </p:blipFill>
          <p:spPr>
            <a:xfrm>
              <a:off x="1173479" y="6432804"/>
              <a:ext cx="190531" cy="204215"/>
            </a:xfrm>
            <a:prstGeom prst="rect">
              <a:avLst/>
            </a:prstGeom>
          </p:spPr>
        </p:pic>
        <p:sp>
          <p:nvSpPr>
            <p:cNvPr id="14" name="object 14"/>
            <p:cNvSpPr/>
            <p:nvPr/>
          </p:nvSpPr>
          <p:spPr>
            <a:xfrm>
              <a:off x="598932" y="6399784"/>
              <a:ext cx="219710" cy="276860"/>
            </a:xfrm>
            <a:custGeom>
              <a:avLst/>
              <a:gdLst/>
              <a:ahLst/>
              <a:cxnLst/>
              <a:rect l="l" t="t" r="r" b="b"/>
              <a:pathLst>
                <a:path w="219709" h="276859">
                  <a:moveTo>
                    <a:pt x="86868" y="213918"/>
                  </a:moveTo>
                  <a:lnTo>
                    <a:pt x="85153" y="208813"/>
                  </a:lnTo>
                  <a:lnTo>
                    <a:pt x="74866" y="203708"/>
                  </a:lnTo>
                  <a:lnTo>
                    <a:pt x="67144" y="234124"/>
                  </a:lnTo>
                  <a:lnTo>
                    <a:pt x="59436" y="263245"/>
                  </a:lnTo>
                  <a:lnTo>
                    <a:pt x="59436" y="266649"/>
                  </a:lnTo>
                  <a:lnTo>
                    <a:pt x="62865" y="270052"/>
                  </a:lnTo>
                  <a:lnTo>
                    <a:pt x="69723" y="273456"/>
                  </a:lnTo>
                  <a:lnTo>
                    <a:pt x="74866" y="276860"/>
                  </a:lnTo>
                  <a:lnTo>
                    <a:pt x="79362" y="249008"/>
                  </a:lnTo>
                  <a:lnTo>
                    <a:pt x="81851" y="235470"/>
                  </a:lnTo>
                  <a:lnTo>
                    <a:pt x="85153" y="222415"/>
                  </a:lnTo>
                  <a:lnTo>
                    <a:pt x="86868" y="213918"/>
                  </a:lnTo>
                  <a:close/>
                </a:path>
                <a:path w="219709" h="276859">
                  <a:moveTo>
                    <a:pt x="219456" y="194310"/>
                  </a:moveTo>
                  <a:lnTo>
                    <a:pt x="212598" y="190500"/>
                  </a:lnTo>
                  <a:lnTo>
                    <a:pt x="202311" y="187960"/>
                  </a:lnTo>
                  <a:lnTo>
                    <a:pt x="195453" y="185420"/>
                  </a:lnTo>
                  <a:lnTo>
                    <a:pt x="170802" y="187960"/>
                  </a:lnTo>
                  <a:lnTo>
                    <a:pt x="159042" y="191770"/>
                  </a:lnTo>
                  <a:lnTo>
                    <a:pt x="147447" y="198120"/>
                  </a:lnTo>
                  <a:lnTo>
                    <a:pt x="145732" y="199390"/>
                  </a:lnTo>
                  <a:lnTo>
                    <a:pt x="140589" y="199390"/>
                  </a:lnTo>
                  <a:lnTo>
                    <a:pt x="141097" y="191770"/>
                  </a:lnTo>
                  <a:lnTo>
                    <a:pt x="144653" y="185420"/>
                  </a:lnTo>
                  <a:lnTo>
                    <a:pt x="146113" y="184150"/>
                  </a:lnTo>
                  <a:lnTo>
                    <a:pt x="150469" y="180340"/>
                  </a:lnTo>
                  <a:lnTo>
                    <a:pt x="157734" y="176530"/>
                  </a:lnTo>
                  <a:lnTo>
                    <a:pt x="164592" y="176530"/>
                  </a:lnTo>
                  <a:lnTo>
                    <a:pt x="171450" y="175260"/>
                  </a:lnTo>
                  <a:lnTo>
                    <a:pt x="183451" y="175260"/>
                  </a:lnTo>
                  <a:lnTo>
                    <a:pt x="188595" y="173990"/>
                  </a:lnTo>
                  <a:lnTo>
                    <a:pt x="190766" y="165100"/>
                  </a:lnTo>
                  <a:lnTo>
                    <a:pt x="191706" y="161290"/>
                  </a:lnTo>
                  <a:lnTo>
                    <a:pt x="192024" y="160020"/>
                  </a:lnTo>
                  <a:lnTo>
                    <a:pt x="189445" y="156210"/>
                  </a:lnTo>
                  <a:lnTo>
                    <a:pt x="188595" y="154940"/>
                  </a:lnTo>
                  <a:lnTo>
                    <a:pt x="186309" y="153670"/>
                  </a:lnTo>
                  <a:lnTo>
                    <a:pt x="181737" y="151130"/>
                  </a:lnTo>
                  <a:lnTo>
                    <a:pt x="180022" y="149860"/>
                  </a:lnTo>
                  <a:lnTo>
                    <a:pt x="176593" y="149860"/>
                  </a:lnTo>
                  <a:lnTo>
                    <a:pt x="173164" y="148590"/>
                  </a:lnTo>
                  <a:lnTo>
                    <a:pt x="176593" y="144780"/>
                  </a:lnTo>
                  <a:lnTo>
                    <a:pt x="178308" y="144780"/>
                  </a:lnTo>
                  <a:lnTo>
                    <a:pt x="186880" y="140970"/>
                  </a:lnTo>
                  <a:lnTo>
                    <a:pt x="190309" y="134620"/>
                  </a:lnTo>
                  <a:lnTo>
                    <a:pt x="188595" y="125730"/>
                  </a:lnTo>
                  <a:lnTo>
                    <a:pt x="188595" y="120650"/>
                  </a:lnTo>
                  <a:lnTo>
                    <a:pt x="188595" y="118110"/>
                  </a:lnTo>
                  <a:lnTo>
                    <a:pt x="181737" y="114300"/>
                  </a:lnTo>
                  <a:lnTo>
                    <a:pt x="174879" y="113030"/>
                  </a:lnTo>
                  <a:lnTo>
                    <a:pt x="166306" y="110502"/>
                  </a:lnTo>
                  <a:lnTo>
                    <a:pt x="166306" y="124460"/>
                  </a:lnTo>
                  <a:lnTo>
                    <a:pt x="162877" y="129540"/>
                  </a:lnTo>
                  <a:lnTo>
                    <a:pt x="138874" y="153670"/>
                  </a:lnTo>
                  <a:lnTo>
                    <a:pt x="137160" y="153670"/>
                  </a:lnTo>
                  <a:lnTo>
                    <a:pt x="137160" y="151130"/>
                  </a:lnTo>
                  <a:lnTo>
                    <a:pt x="135445" y="151130"/>
                  </a:lnTo>
                  <a:lnTo>
                    <a:pt x="138874" y="140970"/>
                  </a:lnTo>
                  <a:lnTo>
                    <a:pt x="138874" y="124460"/>
                  </a:lnTo>
                  <a:lnTo>
                    <a:pt x="138874" y="120650"/>
                  </a:lnTo>
                  <a:lnTo>
                    <a:pt x="162877" y="120650"/>
                  </a:lnTo>
                  <a:lnTo>
                    <a:pt x="166306" y="124460"/>
                  </a:lnTo>
                  <a:lnTo>
                    <a:pt x="166306" y="110502"/>
                  </a:lnTo>
                  <a:lnTo>
                    <a:pt x="161988" y="109220"/>
                  </a:lnTo>
                  <a:lnTo>
                    <a:pt x="148945" y="107950"/>
                  </a:lnTo>
                  <a:lnTo>
                    <a:pt x="130327" y="109689"/>
                  </a:lnTo>
                  <a:lnTo>
                    <a:pt x="130327" y="135890"/>
                  </a:lnTo>
                  <a:lnTo>
                    <a:pt x="127939" y="146050"/>
                  </a:lnTo>
                  <a:lnTo>
                    <a:pt x="123304" y="153670"/>
                  </a:lnTo>
                  <a:lnTo>
                    <a:pt x="116586" y="156210"/>
                  </a:lnTo>
                  <a:lnTo>
                    <a:pt x="116586" y="149860"/>
                  </a:lnTo>
                  <a:lnTo>
                    <a:pt x="114871" y="143510"/>
                  </a:lnTo>
                  <a:lnTo>
                    <a:pt x="114871" y="138430"/>
                  </a:lnTo>
                  <a:lnTo>
                    <a:pt x="114871" y="133350"/>
                  </a:lnTo>
                  <a:lnTo>
                    <a:pt x="116586" y="130810"/>
                  </a:lnTo>
                  <a:lnTo>
                    <a:pt x="118300" y="130810"/>
                  </a:lnTo>
                  <a:lnTo>
                    <a:pt x="120015" y="129540"/>
                  </a:lnTo>
                  <a:lnTo>
                    <a:pt x="125158" y="125730"/>
                  </a:lnTo>
                  <a:lnTo>
                    <a:pt x="130302" y="124460"/>
                  </a:lnTo>
                  <a:lnTo>
                    <a:pt x="130327" y="135890"/>
                  </a:lnTo>
                  <a:lnTo>
                    <a:pt x="130327" y="109689"/>
                  </a:lnTo>
                  <a:lnTo>
                    <a:pt x="121729" y="110490"/>
                  </a:lnTo>
                  <a:lnTo>
                    <a:pt x="125158" y="104140"/>
                  </a:lnTo>
                  <a:lnTo>
                    <a:pt x="126873" y="99060"/>
                  </a:lnTo>
                  <a:lnTo>
                    <a:pt x="130302" y="91440"/>
                  </a:lnTo>
                  <a:lnTo>
                    <a:pt x="132016" y="86360"/>
                  </a:lnTo>
                  <a:lnTo>
                    <a:pt x="133731" y="85090"/>
                  </a:lnTo>
                  <a:lnTo>
                    <a:pt x="140589" y="85090"/>
                  </a:lnTo>
                  <a:lnTo>
                    <a:pt x="176593" y="74930"/>
                  </a:lnTo>
                  <a:lnTo>
                    <a:pt x="180022" y="74930"/>
                  </a:lnTo>
                  <a:lnTo>
                    <a:pt x="181737" y="71120"/>
                  </a:lnTo>
                  <a:lnTo>
                    <a:pt x="181737" y="69850"/>
                  </a:lnTo>
                  <a:lnTo>
                    <a:pt x="181737" y="66040"/>
                  </a:lnTo>
                  <a:lnTo>
                    <a:pt x="173164" y="59690"/>
                  </a:lnTo>
                  <a:lnTo>
                    <a:pt x="168021" y="59690"/>
                  </a:lnTo>
                  <a:lnTo>
                    <a:pt x="157886" y="63500"/>
                  </a:lnTo>
                  <a:lnTo>
                    <a:pt x="150876" y="64770"/>
                  </a:lnTo>
                  <a:lnTo>
                    <a:pt x="143852" y="67310"/>
                  </a:lnTo>
                  <a:lnTo>
                    <a:pt x="137160" y="69850"/>
                  </a:lnTo>
                  <a:lnTo>
                    <a:pt x="140347" y="55880"/>
                  </a:lnTo>
                  <a:lnTo>
                    <a:pt x="143370" y="41910"/>
                  </a:lnTo>
                  <a:lnTo>
                    <a:pt x="148005" y="30480"/>
                  </a:lnTo>
                  <a:lnTo>
                    <a:pt x="156019" y="19050"/>
                  </a:lnTo>
                  <a:lnTo>
                    <a:pt x="161163" y="15252"/>
                  </a:lnTo>
                  <a:lnTo>
                    <a:pt x="157734" y="6350"/>
                  </a:lnTo>
                  <a:lnTo>
                    <a:pt x="144018" y="0"/>
                  </a:lnTo>
                  <a:lnTo>
                    <a:pt x="144018" y="5080"/>
                  </a:lnTo>
                  <a:lnTo>
                    <a:pt x="142303" y="10160"/>
                  </a:lnTo>
                  <a:lnTo>
                    <a:pt x="137160" y="22860"/>
                  </a:lnTo>
                  <a:lnTo>
                    <a:pt x="121729" y="64770"/>
                  </a:lnTo>
                  <a:lnTo>
                    <a:pt x="120015" y="71120"/>
                  </a:lnTo>
                  <a:lnTo>
                    <a:pt x="116586" y="74930"/>
                  </a:lnTo>
                  <a:lnTo>
                    <a:pt x="109728" y="74930"/>
                  </a:lnTo>
                  <a:lnTo>
                    <a:pt x="101155" y="76200"/>
                  </a:lnTo>
                  <a:lnTo>
                    <a:pt x="94297" y="76200"/>
                  </a:lnTo>
                  <a:lnTo>
                    <a:pt x="85725" y="78740"/>
                  </a:lnTo>
                  <a:lnTo>
                    <a:pt x="84010" y="78740"/>
                  </a:lnTo>
                  <a:lnTo>
                    <a:pt x="84010" y="80010"/>
                  </a:lnTo>
                  <a:lnTo>
                    <a:pt x="87439" y="83820"/>
                  </a:lnTo>
                  <a:lnTo>
                    <a:pt x="92583" y="86360"/>
                  </a:lnTo>
                  <a:lnTo>
                    <a:pt x="96012" y="88900"/>
                  </a:lnTo>
                  <a:lnTo>
                    <a:pt x="101155" y="90170"/>
                  </a:lnTo>
                  <a:lnTo>
                    <a:pt x="113157" y="90170"/>
                  </a:lnTo>
                  <a:lnTo>
                    <a:pt x="111442" y="94932"/>
                  </a:lnTo>
                  <a:lnTo>
                    <a:pt x="111442" y="158750"/>
                  </a:lnTo>
                  <a:lnTo>
                    <a:pt x="102870" y="161290"/>
                  </a:lnTo>
                  <a:lnTo>
                    <a:pt x="99441" y="160020"/>
                  </a:lnTo>
                  <a:lnTo>
                    <a:pt x="96012" y="149860"/>
                  </a:lnTo>
                  <a:lnTo>
                    <a:pt x="92583" y="144780"/>
                  </a:lnTo>
                  <a:lnTo>
                    <a:pt x="94297" y="143510"/>
                  </a:lnTo>
                  <a:lnTo>
                    <a:pt x="108013" y="138430"/>
                  </a:lnTo>
                  <a:lnTo>
                    <a:pt x="108013" y="144780"/>
                  </a:lnTo>
                  <a:lnTo>
                    <a:pt x="111442" y="158750"/>
                  </a:lnTo>
                  <a:lnTo>
                    <a:pt x="111442" y="94932"/>
                  </a:lnTo>
                  <a:lnTo>
                    <a:pt x="110413" y="97790"/>
                  </a:lnTo>
                  <a:lnTo>
                    <a:pt x="106718" y="104140"/>
                  </a:lnTo>
                  <a:lnTo>
                    <a:pt x="104952" y="111760"/>
                  </a:lnTo>
                  <a:lnTo>
                    <a:pt x="108013" y="119380"/>
                  </a:lnTo>
                  <a:lnTo>
                    <a:pt x="92583" y="129540"/>
                  </a:lnTo>
                  <a:lnTo>
                    <a:pt x="82296" y="124460"/>
                  </a:lnTo>
                  <a:lnTo>
                    <a:pt x="87464" y="111760"/>
                  </a:lnTo>
                  <a:lnTo>
                    <a:pt x="87642" y="102870"/>
                  </a:lnTo>
                  <a:lnTo>
                    <a:pt x="83007" y="92710"/>
                  </a:lnTo>
                  <a:lnTo>
                    <a:pt x="73723" y="81280"/>
                  </a:lnTo>
                  <a:lnTo>
                    <a:pt x="72009" y="80010"/>
                  </a:lnTo>
                  <a:lnTo>
                    <a:pt x="70294" y="76200"/>
                  </a:lnTo>
                  <a:lnTo>
                    <a:pt x="66865" y="74930"/>
                  </a:lnTo>
                  <a:lnTo>
                    <a:pt x="61722" y="71120"/>
                  </a:lnTo>
                  <a:lnTo>
                    <a:pt x="61722" y="66040"/>
                  </a:lnTo>
                  <a:lnTo>
                    <a:pt x="96012" y="38100"/>
                  </a:lnTo>
                  <a:lnTo>
                    <a:pt x="96012" y="34302"/>
                  </a:lnTo>
                  <a:lnTo>
                    <a:pt x="90868" y="27952"/>
                  </a:lnTo>
                  <a:lnTo>
                    <a:pt x="86385" y="22860"/>
                  </a:lnTo>
                  <a:lnTo>
                    <a:pt x="80784" y="21602"/>
                  </a:lnTo>
                  <a:lnTo>
                    <a:pt x="74231" y="21602"/>
                  </a:lnTo>
                  <a:lnTo>
                    <a:pt x="39433" y="50800"/>
                  </a:lnTo>
                  <a:lnTo>
                    <a:pt x="33426" y="69850"/>
                  </a:lnTo>
                  <a:lnTo>
                    <a:pt x="36055" y="77470"/>
                  </a:lnTo>
                  <a:lnTo>
                    <a:pt x="42862" y="86360"/>
                  </a:lnTo>
                  <a:lnTo>
                    <a:pt x="42862" y="90170"/>
                  </a:lnTo>
                  <a:lnTo>
                    <a:pt x="46291" y="91440"/>
                  </a:lnTo>
                  <a:lnTo>
                    <a:pt x="44577" y="93980"/>
                  </a:lnTo>
                  <a:lnTo>
                    <a:pt x="41973" y="101600"/>
                  </a:lnTo>
                  <a:lnTo>
                    <a:pt x="39217" y="109220"/>
                  </a:lnTo>
                  <a:lnTo>
                    <a:pt x="36131" y="115570"/>
                  </a:lnTo>
                  <a:lnTo>
                    <a:pt x="32575" y="123190"/>
                  </a:lnTo>
                  <a:lnTo>
                    <a:pt x="17780" y="147320"/>
                  </a:lnTo>
                  <a:lnTo>
                    <a:pt x="9664" y="158750"/>
                  </a:lnTo>
                  <a:lnTo>
                    <a:pt x="1714" y="170180"/>
                  </a:lnTo>
                  <a:lnTo>
                    <a:pt x="1714" y="171450"/>
                  </a:lnTo>
                  <a:lnTo>
                    <a:pt x="0" y="173990"/>
                  </a:lnTo>
                  <a:lnTo>
                    <a:pt x="0" y="175260"/>
                  </a:lnTo>
                  <a:lnTo>
                    <a:pt x="23139" y="207010"/>
                  </a:lnTo>
                  <a:lnTo>
                    <a:pt x="28384" y="205740"/>
                  </a:lnTo>
                  <a:lnTo>
                    <a:pt x="34290" y="200660"/>
                  </a:lnTo>
                  <a:lnTo>
                    <a:pt x="31978" y="210820"/>
                  </a:lnTo>
                  <a:lnTo>
                    <a:pt x="28016" y="231140"/>
                  </a:lnTo>
                  <a:lnTo>
                    <a:pt x="25717" y="240030"/>
                  </a:lnTo>
                  <a:lnTo>
                    <a:pt x="25768" y="248920"/>
                  </a:lnTo>
                  <a:lnTo>
                    <a:pt x="28714" y="255270"/>
                  </a:lnTo>
                  <a:lnTo>
                    <a:pt x="34874" y="260350"/>
                  </a:lnTo>
                  <a:lnTo>
                    <a:pt x="44577" y="261620"/>
                  </a:lnTo>
                  <a:lnTo>
                    <a:pt x="44577" y="259080"/>
                  </a:lnTo>
                  <a:lnTo>
                    <a:pt x="46291" y="256540"/>
                  </a:lnTo>
                  <a:lnTo>
                    <a:pt x="49149" y="237490"/>
                  </a:lnTo>
                  <a:lnTo>
                    <a:pt x="52501" y="218440"/>
                  </a:lnTo>
                  <a:lnTo>
                    <a:pt x="55930" y="200660"/>
                  </a:lnTo>
                  <a:lnTo>
                    <a:pt x="60007" y="179070"/>
                  </a:lnTo>
                  <a:lnTo>
                    <a:pt x="60007" y="175260"/>
                  </a:lnTo>
                  <a:lnTo>
                    <a:pt x="58293" y="170180"/>
                  </a:lnTo>
                  <a:lnTo>
                    <a:pt x="58293" y="166370"/>
                  </a:lnTo>
                  <a:lnTo>
                    <a:pt x="56578" y="163830"/>
                  </a:lnTo>
                  <a:lnTo>
                    <a:pt x="56578" y="160020"/>
                  </a:lnTo>
                  <a:lnTo>
                    <a:pt x="58293" y="158750"/>
                  </a:lnTo>
                  <a:lnTo>
                    <a:pt x="73723" y="133350"/>
                  </a:lnTo>
                  <a:lnTo>
                    <a:pt x="77304" y="140970"/>
                  </a:lnTo>
                  <a:lnTo>
                    <a:pt x="83845" y="156210"/>
                  </a:lnTo>
                  <a:lnTo>
                    <a:pt x="87439" y="165100"/>
                  </a:lnTo>
                  <a:lnTo>
                    <a:pt x="82296" y="163830"/>
                  </a:lnTo>
                  <a:lnTo>
                    <a:pt x="65151" y="163830"/>
                  </a:lnTo>
                  <a:lnTo>
                    <a:pt x="65151" y="165100"/>
                  </a:lnTo>
                  <a:lnTo>
                    <a:pt x="63436" y="173990"/>
                  </a:lnTo>
                  <a:lnTo>
                    <a:pt x="63436" y="182880"/>
                  </a:lnTo>
                  <a:lnTo>
                    <a:pt x="70294" y="189230"/>
                  </a:lnTo>
                  <a:lnTo>
                    <a:pt x="75438" y="195580"/>
                  </a:lnTo>
                  <a:lnTo>
                    <a:pt x="89154" y="193040"/>
                  </a:lnTo>
                  <a:lnTo>
                    <a:pt x="94297" y="190500"/>
                  </a:lnTo>
                  <a:lnTo>
                    <a:pt x="101155" y="189230"/>
                  </a:lnTo>
                  <a:lnTo>
                    <a:pt x="111442" y="185420"/>
                  </a:lnTo>
                  <a:lnTo>
                    <a:pt x="116586" y="185420"/>
                  </a:lnTo>
                  <a:lnTo>
                    <a:pt x="121729" y="184150"/>
                  </a:lnTo>
                  <a:lnTo>
                    <a:pt x="121691" y="190500"/>
                  </a:lnTo>
                  <a:lnTo>
                    <a:pt x="121373" y="201930"/>
                  </a:lnTo>
                  <a:lnTo>
                    <a:pt x="124079" y="210820"/>
                  </a:lnTo>
                  <a:lnTo>
                    <a:pt x="131610" y="214630"/>
                  </a:lnTo>
                  <a:lnTo>
                    <a:pt x="145732" y="215900"/>
                  </a:lnTo>
                  <a:lnTo>
                    <a:pt x="147447" y="215900"/>
                  </a:lnTo>
                  <a:lnTo>
                    <a:pt x="150876" y="218440"/>
                  </a:lnTo>
                  <a:lnTo>
                    <a:pt x="161163" y="238760"/>
                  </a:lnTo>
                  <a:lnTo>
                    <a:pt x="157734" y="238760"/>
                  </a:lnTo>
                  <a:lnTo>
                    <a:pt x="116497" y="223520"/>
                  </a:lnTo>
                  <a:lnTo>
                    <a:pt x="102870" y="209550"/>
                  </a:lnTo>
                  <a:lnTo>
                    <a:pt x="99441" y="205740"/>
                  </a:lnTo>
                  <a:lnTo>
                    <a:pt x="90868" y="205740"/>
                  </a:lnTo>
                  <a:lnTo>
                    <a:pt x="90868" y="215900"/>
                  </a:lnTo>
                  <a:lnTo>
                    <a:pt x="94297" y="219710"/>
                  </a:lnTo>
                  <a:lnTo>
                    <a:pt x="101155" y="224790"/>
                  </a:lnTo>
                  <a:lnTo>
                    <a:pt x="106299" y="229870"/>
                  </a:lnTo>
                  <a:lnTo>
                    <a:pt x="144653" y="251460"/>
                  </a:lnTo>
                  <a:lnTo>
                    <a:pt x="180022" y="260350"/>
                  </a:lnTo>
                  <a:lnTo>
                    <a:pt x="190309" y="260350"/>
                  </a:lnTo>
                  <a:lnTo>
                    <a:pt x="190309" y="259080"/>
                  </a:lnTo>
                  <a:lnTo>
                    <a:pt x="192024" y="255270"/>
                  </a:lnTo>
                  <a:lnTo>
                    <a:pt x="192024" y="248920"/>
                  </a:lnTo>
                  <a:lnTo>
                    <a:pt x="190309" y="245110"/>
                  </a:lnTo>
                  <a:lnTo>
                    <a:pt x="185724" y="238760"/>
                  </a:lnTo>
                  <a:lnTo>
                    <a:pt x="183896" y="236220"/>
                  </a:lnTo>
                  <a:lnTo>
                    <a:pt x="177660" y="227330"/>
                  </a:lnTo>
                  <a:lnTo>
                    <a:pt x="171742" y="218440"/>
                  </a:lnTo>
                  <a:lnTo>
                    <a:pt x="166306" y="209550"/>
                  </a:lnTo>
                  <a:lnTo>
                    <a:pt x="175348" y="205740"/>
                  </a:lnTo>
                  <a:lnTo>
                    <a:pt x="184734" y="204470"/>
                  </a:lnTo>
                  <a:lnTo>
                    <a:pt x="194754" y="204470"/>
                  </a:lnTo>
                  <a:lnTo>
                    <a:pt x="205740" y="208280"/>
                  </a:lnTo>
                  <a:lnTo>
                    <a:pt x="209169" y="209550"/>
                  </a:lnTo>
                  <a:lnTo>
                    <a:pt x="214312" y="209550"/>
                  </a:lnTo>
                  <a:lnTo>
                    <a:pt x="216027" y="204470"/>
                  </a:lnTo>
                  <a:lnTo>
                    <a:pt x="219456" y="199390"/>
                  </a:lnTo>
                  <a:lnTo>
                    <a:pt x="219456" y="19431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15" name="object 15"/>
            <p:cNvPicPr/>
            <p:nvPr/>
          </p:nvPicPr>
          <p:blipFill>
            <a:blip r:embed="rId8" cstate="print"/>
            <a:stretch>
              <a:fillRect/>
            </a:stretch>
          </p:blipFill>
          <p:spPr>
            <a:xfrm>
              <a:off x="917763" y="6472428"/>
              <a:ext cx="142753" cy="126492"/>
            </a:xfrm>
            <a:prstGeom prst="rect">
              <a:avLst/>
            </a:prstGeom>
          </p:spPr>
        </p:pic>
        <p:pic>
          <p:nvPicPr>
            <p:cNvPr id="16" name="object 16"/>
            <p:cNvPicPr/>
            <p:nvPr/>
          </p:nvPicPr>
          <p:blipFill>
            <a:blip r:embed="rId9" cstate="print"/>
            <a:stretch>
              <a:fillRect/>
            </a:stretch>
          </p:blipFill>
          <p:spPr>
            <a:xfrm>
              <a:off x="1450848" y="6401547"/>
              <a:ext cx="246840" cy="244616"/>
            </a:xfrm>
            <a:prstGeom prst="rect">
              <a:avLst/>
            </a:prstGeom>
          </p:spPr>
        </p:pic>
        <p:sp>
          <p:nvSpPr>
            <p:cNvPr id="17" name="object 17"/>
            <p:cNvSpPr/>
            <p:nvPr/>
          </p:nvSpPr>
          <p:spPr>
            <a:xfrm>
              <a:off x="11149330" y="6120384"/>
              <a:ext cx="12700" cy="737870"/>
            </a:xfrm>
            <a:custGeom>
              <a:avLst/>
              <a:gdLst/>
              <a:ahLst/>
              <a:cxnLst/>
              <a:rect l="l" t="t" r="r" b="b"/>
              <a:pathLst>
                <a:path w="12700" h="737870">
                  <a:moveTo>
                    <a:pt x="12700" y="0"/>
                  </a:moveTo>
                  <a:lnTo>
                    <a:pt x="0" y="0"/>
                  </a:lnTo>
                  <a:lnTo>
                    <a:pt x="0" y="737613"/>
                  </a:lnTo>
                  <a:lnTo>
                    <a:pt x="12700" y="737613"/>
                  </a:lnTo>
                  <a:lnTo>
                    <a:pt x="1270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grpSp>
        <p:nvGrpSpPr>
          <p:cNvPr id="18" name="object 18"/>
          <p:cNvGrpSpPr/>
          <p:nvPr/>
        </p:nvGrpSpPr>
        <p:grpSpPr>
          <a:xfrm>
            <a:off x="1360677" y="0"/>
            <a:ext cx="184912" cy="1061085"/>
            <a:chOff x="1360677" y="0"/>
            <a:chExt cx="184912" cy="1061085"/>
          </a:xfrm>
        </p:grpSpPr>
        <p:sp>
          <p:nvSpPr>
            <p:cNvPr id="19" name="object 19"/>
            <p:cNvSpPr/>
            <p:nvPr/>
          </p:nvSpPr>
          <p:spPr>
            <a:xfrm>
              <a:off x="1379219" y="0"/>
              <a:ext cx="166370" cy="875030"/>
            </a:xfrm>
            <a:custGeom>
              <a:avLst/>
              <a:gdLst/>
              <a:ahLst/>
              <a:cxnLst/>
              <a:rect l="l" t="t" r="r" b="b"/>
              <a:pathLst>
                <a:path w="166369" h="875030">
                  <a:moveTo>
                    <a:pt x="166115" y="0"/>
                  </a:moveTo>
                  <a:lnTo>
                    <a:pt x="0" y="0"/>
                  </a:lnTo>
                  <a:lnTo>
                    <a:pt x="0" y="874776"/>
                  </a:lnTo>
                  <a:lnTo>
                    <a:pt x="166115" y="874776"/>
                  </a:lnTo>
                  <a:lnTo>
                    <a:pt x="166115" y="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 name="object 20"/>
            <p:cNvSpPr/>
            <p:nvPr/>
          </p:nvSpPr>
          <p:spPr>
            <a:xfrm>
              <a:off x="1379219" y="0"/>
              <a:ext cx="166370" cy="875030"/>
            </a:xfrm>
            <a:custGeom>
              <a:avLst/>
              <a:gdLst/>
              <a:ahLst/>
              <a:cxnLst/>
              <a:rect l="l" t="t" r="r" b="b"/>
              <a:pathLst>
                <a:path w="166369" h="875030">
                  <a:moveTo>
                    <a:pt x="0" y="874776"/>
                  </a:moveTo>
                  <a:lnTo>
                    <a:pt x="166115" y="874776"/>
                  </a:lnTo>
                  <a:lnTo>
                    <a:pt x="166115" y="0"/>
                  </a:lnTo>
                  <a:lnTo>
                    <a:pt x="0" y="0"/>
                  </a:lnTo>
                  <a:lnTo>
                    <a:pt x="0" y="874776"/>
                  </a:lnTo>
                  <a:close/>
                </a:path>
              </a:pathLst>
            </a:custGeom>
            <a:ln w="12700">
              <a:solidFill>
                <a:srgbClr val="A03E0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 name="object 21"/>
            <p:cNvSpPr/>
            <p:nvPr/>
          </p:nvSpPr>
          <p:spPr>
            <a:xfrm>
              <a:off x="1360677" y="0"/>
              <a:ext cx="12700" cy="1061085"/>
            </a:xfrm>
            <a:custGeom>
              <a:avLst/>
              <a:gdLst/>
              <a:ahLst/>
              <a:cxnLst/>
              <a:rect l="l" t="t" r="r" b="b"/>
              <a:pathLst>
                <a:path w="12700" h="1061085">
                  <a:moveTo>
                    <a:pt x="0" y="1061085"/>
                  </a:moveTo>
                  <a:lnTo>
                    <a:pt x="12700" y="1061085"/>
                  </a:lnTo>
                  <a:lnTo>
                    <a:pt x="12700" y="0"/>
                  </a:lnTo>
                  <a:lnTo>
                    <a:pt x="0" y="0"/>
                  </a:lnTo>
                  <a:lnTo>
                    <a:pt x="0" y="106108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pic>
        <p:nvPicPr>
          <p:cNvPr id="22" name="object 22"/>
          <p:cNvPicPr/>
          <p:nvPr/>
        </p:nvPicPr>
        <p:blipFill>
          <a:blip r:embed="rId10" cstate="print"/>
          <a:stretch>
            <a:fillRect/>
          </a:stretch>
        </p:blipFill>
        <p:spPr>
          <a:xfrm>
            <a:off x="9837419" y="347472"/>
            <a:ext cx="1969007" cy="432815"/>
          </a:xfrm>
          <a:prstGeom prst="rect">
            <a:avLst/>
          </a:prstGeom>
        </p:spPr>
      </p:pic>
      <p:sp>
        <p:nvSpPr>
          <p:cNvPr id="27" name="object 27"/>
          <p:cNvSpPr txBox="1">
            <a:spLocks noGrp="1"/>
          </p:cNvSpPr>
          <p:nvPr>
            <p:ph type="sldNum" sz="quarter" idx="7"/>
          </p:nvPr>
        </p:nvSpPr>
        <p:spPr>
          <a:xfrm>
            <a:off x="11352530" y="6370208"/>
            <a:ext cx="314325" cy="270587"/>
          </a:xfrm>
          <a:prstGeom prst="rect">
            <a:avLst/>
          </a:prstGeom>
        </p:spPr>
        <p:txBody>
          <a:bodyPr vert="horz" wrap="square" lIns="0" tIns="24130" rIns="0" bIns="0" rtlCol="0">
            <a:spAutoFit/>
          </a:bodyPr>
          <a:lstStyle/>
          <a:p>
            <a:pPr marL="38100" marR="0" lvl="0" indent="0" algn="l" defTabSz="914400" rtl="0" eaLnBrk="1" fontAlgn="auto" latinLnBrk="0" hangingPunct="1">
              <a:lnSpc>
                <a:spcPct val="100000"/>
              </a:lnSpc>
              <a:spcBef>
                <a:spcPts val="190"/>
              </a:spcBef>
              <a:spcAft>
                <a:spcPts val="0"/>
              </a:spcAft>
              <a:buClrTx/>
              <a:buSzTx/>
              <a:buFontTx/>
              <a:buNone/>
              <a:tabLst/>
              <a:defRPr/>
            </a:pPr>
            <a:fld id="{81D60167-4931-47E6-BA6A-407CBD079E47}" type="slidenum">
              <a:rPr kumimoji="0" lang="en-US" altLang="zh-CN" sz="1600" b="0" i="0" u="none" strike="noStrike" kern="1200" cap="none" spc="-5" normalizeH="0" baseline="0" noProof="0" dirty="0">
                <a:ln>
                  <a:noFill/>
                </a:ln>
                <a:solidFill>
                  <a:srgbClr val="F1F1F1"/>
                </a:solidFill>
                <a:effectLst/>
                <a:uLnTx/>
                <a:uFillTx/>
                <a:ea typeface="+mn-ea"/>
              </a:rPr>
              <a:pPr marL="38100" marR="0" lvl="0" indent="0" algn="l" defTabSz="914400" rtl="0" eaLnBrk="1" fontAlgn="auto" latinLnBrk="0" hangingPunct="1">
                <a:lnSpc>
                  <a:spcPct val="100000"/>
                </a:lnSpc>
                <a:spcBef>
                  <a:spcPts val="190"/>
                </a:spcBef>
                <a:spcAft>
                  <a:spcPts val="0"/>
                </a:spcAft>
                <a:buClrTx/>
                <a:buSzTx/>
                <a:buFontTx/>
                <a:buNone/>
                <a:tabLst/>
                <a:defRPr/>
              </a:pPr>
              <a:t>42</a:t>
            </a:fld>
            <a:endParaRPr kumimoji="0" lang="zh-CN" altLang="en-US" sz="1600" b="0" i="0" u="none" strike="noStrike" kern="1200" cap="none" spc="-5" normalizeH="0" baseline="0" noProof="0">
              <a:ln>
                <a:noFill/>
              </a:ln>
              <a:solidFill>
                <a:srgbClr val="F1F1F1"/>
              </a:solidFill>
              <a:effectLst/>
              <a:uLnTx/>
              <a:uFillTx/>
              <a:ea typeface="+mn-ea"/>
            </a:endParaRPr>
          </a:p>
        </p:txBody>
      </p:sp>
      <p:cxnSp>
        <p:nvCxnSpPr>
          <p:cNvPr id="37" name="直接连接符 36">
            <a:extLst>
              <a:ext uri="{FF2B5EF4-FFF2-40B4-BE49-F238E27FC236}">
                <a16:creationId xmlns:a16="http://schemas.microsoft.com/office/drawing/2014/main" id="{397D28C6-F3B1-4057-A403-5D8579FB4EBB}"/>
              </a:ext>
            </a:extLst>
          </p:cNvPr>
          <p:cNvCxnSpPr>
            <a:cxnSpLocks/>
          </p:cNvCxnSpPr>
          <p:nvPr/>
        </p:nvCxnSpPr>
        <p:spPr>
          <a:xfrm flipH="1">
            <a:off x="1528730" y="883665"/>
            <a:ext cx="6858" cy="5313680"/>
          </a:xfrm>
          <a:prstGeom prst="line">
            <a:avLst/>
          </a:prstGeom>
          <a:ln>
            <a:solidFill>
              <a:srgbClr val="006C39"/>
            </a:solidFill>
          </a:ln>
        </p:spPr>
        <p:style>
          <a:lnRef idx="3">
            <a:schemeClr val="accent3"/>
          </a:lnRef>
          <a:fillRef idx="0">
            <a:schemeClr val="accent3"/>
          </a:fillRef>
          <a:effectRef idx="2">
            <a:schemeClr val="accent3"/>
          </a:effectRef>
          <a:fontRef idx="minor">
            <a:schemeClr val="tx1"/>
          </a:fontRef>
        </p:style>
      </p:cxnSp>
      <p:sp>
        <p:nvSpPr>
          <p:cNvPr id="52" name="文本框 51">
            <a:extLst>
              <a:ext uri="{FF2B5EF4-FFF2-40B4-BE49-F238E27FC236}">
                <a16:creationId xmlns:a16="http://schemas.microsoft.com/office/drawing/2014/main" id="{4F3CE774-1F7B-421B-AC19-474E43B904A1}"/>
              </a:ext>
            </a:extLst>
          </p:cNvPr>
          <p:cNvSpPr txBox="1"/>
          <p:nvPr/>
        </p:nvSpPr>
        <p:spPr>
          <a:xfrm>
            <a:off x="595053" y="2249070"/>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2016</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44" name="图片 43">
            <a:extLst>
              <a:ext uri="{FF2B5EF4-FFF2-40B4-BE49-F238E27FC236}">
                <a16:creationId xmlns:a16="http://schemas.microsoft.com/office/drawing/2014/main" id="{91B42E76-A13F-4F42-BEDA-208B20E495F4}"/>
              </a:ext>
            </a:extLst>
          </p:cNvPr>
          <p:cNvPicPr>
            <a:picLocks noChangeAspect="1"/>
          </p:cNvPicPr>
          <p:nvPr/>
        </p:nvPicPr>
        <p:blipFill>
          <a:blip r:embed="rId11"/>
          <a:stretch>
            <a:fillRect/>
          </a:stretch>
        </p:blipFill>
        <p:spPr>
          <a:xfrm rot="10800000">
            <a:off x="938585" y="3245501"/>
            <a:ext cx="121931" cy="713294"/>
          </a:xfrm>
          <a:prstGeom prst="rect">
            <a:avLst/>
          </a:prstGeom>
        </p:spPr>
      </p:pic>
      <p:sp>
        <p:nvSpPr>
          <p:cNvPr id="43" name="文本框 42">
            <a:extLst>
              <a:ext uri="{FF2B5EF4-FFF2-40B4-BE49-F238E27FC236}">
                <a16:creationId xmlns:a16="http://schemas.microsoft.com/office/drawing/2014/main" id="{D99AB3AD-A6CE-4E01-AED6-2FE62BFB39E7}"/>
              </a:ext>
            </a:extLst>
          </p:cNvPr>
          <p:cNvSpPr txBox="1"/>
          <p:nvPr/>
        </p:nvSpPr>
        <p:spPr>
          <a:xfrm>
            <a:off x="1620745" y="3105834"/>
            <a:ext cx="29821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Attention </a:t>
            </a:r>
            <a:r>
              <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改善</a:t>
            </a:r>
            <a:endPar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45" name="文本框 44">
            <a:extLst>
              <a:ext uri="{FF2B5EF4-FFF2-40B4-BE49-F238E27FC236}">
                <a16:creationId xmlns:a16="http://schemas.microsoft.com/office/drawing/2014/main" id="{1B6BCB9B-089C-4F6E-8DF1-067C9E926969}"/>
              </a:ext>
            </a:extLst>
          </p:cNvPr>
          <p:cNvSpPr txBox="1"/>
          <p:nvPr/>
        </p:nvSpPr>
        <p:spPr>
          <a:xfrm>
            <a:off x="576779" y="4357371"/>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2017</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47" name="object 2">
            <a:extLst>
              <a:ext uri="{FF2B5EF4-FFF2-40B4-BE49-F238E27FC236}">
                <a16:creationId xmlns:a16="http://schemas.microsoft.com/office/drawing/2014/main" id="{70F85658-BDCB-42DC-89E9-126B5537B62B}"/>
              </a:ext>
            </a:extLst>
          </p:cNvPr>
          <p:cNvSpPr txBox="1">
            <a:spLocks noGrp="1"/>
          </p:cNvSpPr>
          <p:nvPr>
            <p:ph type="title"/>
          </p:nvPr>
        </p:nvSpPr>
        <p:spPr>
          <a:xfrm>
            <a:off x="1685669" y="323468"/>
            <a:ext cx="6074030" cy="873957"/>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cs typeface="微软雅黑"/>
              </a:rPr>
              <a:t>发展</a:t>
            </a:r>
            <a:r>
              <a:rPr lang="en-US" altLang="zh-CN" sz="2800" b="1" spc="-5">
                <a:solidFill>
                  <a:srgbClr val="006C39"/>
                </a:solidFill>
                <a:effectLst>
                  <a:outerShdw blurRad="38100" dist="38100" dir="2700000" algn="tl">
                    <a:srgbClr val="000000">
                      <a:alpha val="43137"/>
                    </a:srgbClr>
                  </a:outerShdw>
                </a:effectLst>
                <a:cs typeface="微软雅黑"/>
              </a:rPr>
              <a:t>——attention</a:t>
            </a:r>
            <a:r>
              <a:rPr lang="zh-CN" altLang="en-US" sz="2800" b="1" spc="-5">
                <a:solidFill>
                  <a:srgbClr val="006C39"/>
                </a:solidFill>
                <a:effectLst>
                  <a:outerShdw blurRad="38100" dist="38100" dir="2700000" algn="tl">
                    <a:srgbClr val="000000">
                      <a:alpha val="43137"/>
                    </a:srgbClr>
                  </a:outerShdw>
                </a:effectLst>
                <a:cs typeface="微软雅黑"/>
              </a:rPr>
              <a:t>改善：编码端！</a:t>
            </a:r>
            <a:br>
              <a:rPr lang="zh-CN" altLang="en-US" sz="2800" b="1" spc="-5">
                <a:solidFill>
                  <a:srgbClr val="006C39"/>
                </a:solidFill>
                <a:effectLst>
                  <a:outerShdw blurRad="38100" dist="38100" dir="2700000" algn="tl">
                    <a:srgbClr val="000000">
                      <a:alpha val="43137"/>
                    </a:srgbClr>
                  </a:outerShdw>
                </a:effectLst>
                <a:cs typeface="微软雅黑"/>
              </a:rPr>
            </a:br>
            <a:endParaRPr lang="zh-CN" altLang="en-US" sz="2800">
              <a:solidFill>
                <a:srgbClr val="006C39"/>
              </a:solidFill>
              <a:effectLst>
                <a:outerShdw blurRad="38100" dist="38100" dir="2700000" algn="tl">
                  <a:srgbClr val="000000">
                    <a:alpha val="43137"/>
                  </a:srgbClr>
                </a:outerShdw>
              </a:effectLst>
              <a:cs typeface="微软雅黑"/>
            </a:endParaRPr>
          </a:p>
        </p:txBody>
      </p:sp>
      <p:pic>
        <p:nvPicPr>
          <p:cNvPr id="35" name="图片 34">
            <a:extLst>
              <a:ext uri="{FF2B5EF4-FFF2-40B4-BE49-F238E27FC236}">
                <a16:creationId xmlns:a16="http://schemas.microsoft.com/office/drawing/2014/main" id="{CF29942E-DE73-4750-BC7C-43E5DC002E42}"/>
              </a:ext>
            </a:extLst>
          </p:cNvPr>
          <p:cNvPicPr>
            <a:picLocks noChangeAspect="1"/>
          </p:cNvPicPr>
          <p:nvPr/>
        </p:nvPicPr>
        <p:blipFill>
          <a:blip r:embed="rId12"/>
          <a:stretch>
            <a:fillRect/>
          </a:stretch>
        </p:blipFill>
        <p:spPr>
          <a:xfrm>
            <a:off x="6096000" y="2496536"/>
            <a:ext cx="4255895" cy="3273766"/>
          </a:xfrm>
          <a:prstGeom prst="rect">
            <a:avLst/>
          </a:prstGeom>
        </p:spPr>
      </p:pic>
      <p:sp>
        <p:nvSpPr>
          <p:cNvPr id="36" name="文本框 35">
            <a:extLst>
              <a:ext uri="{FF2B5EF4-FFF2-40B4-BE49-F238E27FC236}">
                <a16:creationId xmlns:a16="http://schemas.microsoft.com/office/drawing/2014/main" id="{E6964AA7-2F6D-4189-91D3-D2C894206B6C}"/>
              </a:ext>
            </a:extLst>
          </p:cNvPr>
          <p:cNvSpPr txBox="1"/>
          <p:nvPr/>
        </p:nvSpPr>
        <p:spPr>
          <a:xfrm>
            <a:off x="4460896" y="1710110"/>
            <a:ext cx="773110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Image Captioning with Semantic Attention</a:t>
            </a:r>
            <a:endParaRPr kumimoji="0" lang="zh-CN" altLang="en-US" sz="32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endParaRPr>
          </a:p>
        </p:txBody>
      </p:sp>
      <p:sp>
        <p:nvSpPr>
          <p:cNvPr id="38" name="文本框 37">
            <a:extLst>
              <a:ext uri="{FF2B5EF4-FFF2-40B4-BE49-F238E27FC236}">
                <a16:creationId xmlns:a16="http://schemas.microsoft.com/office/drawing/2014/main" id="{47FB8C5F-C2AE-488D-8BB5-F1C08143AA3D}"/>
              </a:ext>
            </a:extLst>
          </p:cNvPr>
          <p:cNvSpPr txBox="1"/>
          <p:nvPr/>
        </p:nvSpPr>
        <p:spPr>
          <a:xfrm>
            <a:off x="10785786" y="2231925"/>
            <a:ext cx="1298494" cy="338554"/>
          </a:xfrm>
          <a:prstGeom prst="rect">
            <a:avLst/>
          </a:prstGeom>
          <a:noFill/>
        </p:spPr>
        <p:txBody>
          <a:bodyPr wrap="square">
            <a:spAutoFit/>
          </a:bodyPr>
          <a:lstStyle/>
          <a:p>
            <a:pPr lvl="0">
              <a:defRPr/>
            </a:pPr>
            <a:r>
              <a:rPr kumimoji="0" lang="en-US" altLang="zh-CN" sz="16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a:t>
            </a:r>
            <a:r>
              <a:rPr lang="en-US" altLang="zh-CN" sz="1600" b="1">
                <a:solidFill>
                  <a:srgbClr val="984807"/>
                </a:solidFill>
                <a:latin typeface="Times New Roman" panose="02020603050405020304" pitchFamily="18" charset="0"/>
              </a:rPr>
              <a:t>CVPR 2016)</a:t>
            </a:r>
            <a:endParaRPr kumimoji="0" lang="zh-CN" altLang="en-US" sz="16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endParaRPr>
          </a:p>
        </p:txBody>
      </p:sp>
      <p:sp>
        <p:nvSpPr>
          <p:cNvPr id="39" name="object 3">
            <a:extLst>
              <a:ext uri="{FF2B5EF4-FFF2-40B4-BE49-F238E27FC236}">
                <a16:creationId xmlns:a16="http://schemas.microsoft.com/office/drawing/2014/main" id="{BD6C854B-8877-428D-890C-F6F8A9C35EC2}"/>
              </a:ext>
            </a:extLst>
          </p:cNvPr>
          <p:cNvSpPr txBox="1"/>
          <p:nvPr/>
        </p:nvSpPr>
        <p:spPr>
          <a:xfrm>
            <a:off x="514927" y="188619"/>
            <a:ext cx="780473"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Century Gothic"/>
                <a:ea typeface="宋体" panose="02010600030101010101" pitchFamily="2" charset="-122"/>
                <a:cs typeface="Century Gothic"/>
              </a:rPr>
              <a:t>3.4</a:t>
            </a:r>
            <a:endParaRPr kumimoji="0" sz="3600" b="0" i="0" u="none" strike="noStrike" kern="1200" cap="none" spc="0" normalizeH="0" baseline="0" noProof="0">
              <a:ln>
                <a:noFill/>
              </a:ln>
              <a:solidFill>
                <a:prstClr val="black"/>
              </a:solidFill>
              <a:effectLst/>
              <a:uLnTx/>
              <a:uFillTx/>
              <a:latin typeface="Century Gothic"/>
              <a:ea typeface="+mn-ea"/>
              <a:cs typeface="Century Gothic"/>
            </a:endParaRPr>
          </a:p>
        </p:txBody>
      </p:sp>
    </p:spTree>
    <p:extLst>
      <p:ext uri="{BB962C8B-B14F-4D97-AF65-F5344CB8AC3E}">
        <p14:creationId xmlns:p14="http://schemas.microsoft.com/office/powerpoint/2010/main" val="1326469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a:extLst>
              <a:ext uri="{FF2B5EF4-FFF2-40B4-BE49-F238E27FC236}">
                <a16:creationId xmlns:a16="http://schemas.microsoft.com/office/drawing/2014/main" id="{B22E2DDB-1AB8-492C-8B5B-EF246085E398}"/>
              </a:ext>
            </a:extLst>
          </p:cNvPr>
          <p:cNvPicPr>
            <a:picLocks noChangeAspect="1"/>
          </p:cNvPicPr>
          <p:nvPr/>
        </p:nvPicPr>
        <p:blipFill>
          <a:blip r:embed="rId2"/>
          <a:stretch>
            <a:fillRect/>
          </a:stretch>
        </p:blipFill>
        <p:spPr>
          <a:xfrm>
            <a:off x="316865" y="901826"/>
            <a:ext cx="4130721" cy="5342979"/>
          </a:xfrm>
          <a:prstGeom prst="rect">
            <a:avLst/>
          </a:prstGeom>
          <a:ln>
            <a:noFill/>
          </a:ln>
          <a:effectLst>
            <a:outerShdw blurRad="190500" algn="tl" rotWithShape="0">
              <a:srgbClr val="000000">
                <a:alpha val="70000"/>
              </a:srgbClr>
            </a:outerShdw>
          </a:effectLst>
        </p:spPr>
      </p:pic>
      <p:sp>
        <p:nvSpPr>
          <p:cNvPr id="2" name="object 2"/>
          <p:cNvSpPr/>
          <p:nvPr/>
        </p:nvSpPr>
        <p:spPr>
          <a:xfrm>
            <a:off x="1550669" y="863346"/>
            <a:ext cx="10318750" cy="0"/>
          </a:xfrm>
          <a:custGeom>
            <a:avLst/>
            <a:gdLst/>
            <a:ahLst/>
            <a:cxnLst/>
            <a:rect l="l" t="t" r="r" b="b"/>
            <a:pathLst>
              <a:path w="10318750">
                <a:moveTo>
                  <a:pt x="0" y="0"/>
                </a:moveTo>
                <a:lnTo>
                  <a:pt x="10318623" y="0"/>
                </a:lnTo>
              </a:path>
            </a:pathLst>
          </a:custGeom>
          <a:ln w="28575">
            <a:solidFill>
              <a:srgbClr val="A1A1A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 name="object 3"/>
          <p:cNvSpPr/>
          <p:nvPr/>
        </p:nvSpPr>
        <p:spPr>
          <a:xfrm>
            <a:off x="11163300" y="6187440"/>
            <a:ext cx="706120" cy="670560"/>
          </a:xfrm>
          <a:custGeom>
            <a:avLst/>
            <a:gdLst/>
            <a:ahLst/>
            <a:cxnLst/>
            <a:rect l="l" t="t" r="r" b="b"/>
            <a:pathLst>
              <a:path w="706120" h="670559">
                <a:moveTo>
                  <a:pt x="0" y="670560"/>
                </a:moveTo>
                <a:lnTo>
                  <a:pt x="705611" y="670560"/>
                </a:lnTo>
                <a:lnTo>
                  <a:pt x="705611" y="0"/>
                </a:lnTo>
                <a:lnTo>
                  <a:pt x="0" y="0"/>
                </a:lnTo>
                <a:lnTo>
                  <a:pt x="0" y="67056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nvGrpSpPr>
          <p:cNvPr id="4" name="object 4"/>
          <p:cNvGrpSpPr/>
          <p:nvPr/>
        </p:nvGrpSpPr>
        <p:grpSpPr>
          <a:xfrm>
            <a:off x="318515" y="0"/>
            <a:ext cx="1049020" cy="873760"/>
            <a:chOff x="318515" y="0"/>
            <a:chExt cx="1049020" cy="873760"/>
          </a:xfrm>
        </p:grpSpPr>
        <p:sp>
          <p:nvSpPr>
            <p:cNvPr id="5" name="object 5"/>
            <p:cNvSpPr/>
            <p:nvPr/>
          </p:nvSpPr>
          <p:spPr>
            <a:xfrm>
              <a:off x="318515" y="0"/>
              <a:ext cx="1049020" cy="873760"/>
            </a:xfrm>
            <a:custGeom>
              <a:avLst/>
              <a:gdLst/>
              <a:ahLst/>
              <a:cxnLst/>
              <a:rect l="l" t="t" r="r" b="b"/>
              <a:pathLst>
                <a:path w="1049020" h="873760">
                  <a:moveTo>
                    <a:pt x="1048512" y="0"/>
                  </a:moveTo>
                  <a:lnTo>
                    <a:pt x="0" y="0"/>
                  </a:lnTo>
                  <a:lnTo>
                    <a:pt x="0" y="873251"/>
                  </a:lnTo>
                  <a:lnTo>
                    <a:pt x="1048512" y="873251"/>
                  </a:lnTo>
                  <a:lnTo>
                    <a:pt x="1048512"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sp>
          <p:nvSpPr>
            <p:cNvPr id="6" name="object 6"/>
            <p:cNvSpPr/>
            <p:nvPr/>
          </p:nvSpPr>
          <p:spPr>
            <a:xfrm>
              <a:off x="318515" y="0"/>
              <a:ext cx="1049020" cy="873760"/>
            </a:xfrm>
            <a:custGeom>
              <a:avLst/>
              <a:gdLst/>
              <a:ahLst/>
              <a:cxnLst/>
              <a:rect l="l" t="t" r="r" b="b"/>
              <a:pathLst>
                <a:path w="1049020" h="873760">
                  <a:moveTo>
                    <a:pt x="0" y="873251"/>
                  </a:moveTo>
                  <a:lnTo>
                    <a:pt x="1048512" y="873251"/>
                  </a:lnTo>
                  <a:lnTo>
                    <a:pt x="1048512" y="0"/>
                  </a:lnTo>
                  <a:lnTo>
                    <a:pt x="0" y="0"/>
                  </a:lnTo>
                  <a:lnTo>
                    <a:pt x="0" y="873251"/>
                  </a:lnTo>
                  <a:close/>
                </a:path>
              </a:pathLst>
            </a:custGeom>
            <a:ln w="12700">
              <a:solidFill>
                <a:srgbClr val="006C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grpSp>
      <p:grpSp>
        <p:nvGrpSpPr>
          <p:cNvPr id="7" name="object 7"/>
          <p:cNvGrpSpPr/>
          <p:nvPr/>
        </p:nvGrpSpPr>
        <p:grpSpPr>
          <a:xfrm>
            <a:off x="318515" y="6120384"/>
            <a:ext cx="10845165" cy="737870"/>
            <a:chOff x="318515" y="6120384"/>
            <a:chExt cx="10845165" cy="737870"/>
          </a:xfrm>
        </p:grpSpPr>
        <p:sp>
          <p:nvSpPr>
            <p:cNvPr id="8" name="object 8"/>
            <p:cNvSpPr/>
            <p:nvPr/>
          </p:nvSpPr>
          <p:spPr>
            <a:xfrm>
              <a:off x="318515" y="6187440"/>
              <a:ext cx="10845165" cy="670560"/>
            </a:xfrm>
            <a:custGeom>
              <a:avLst/>
              <a:gdLst/>
              <a:ahLst/>
              <a:cxnLst/>
              <a:rect l="l" t="t" r="r" b="b"/>
              <a:pathLst>
                <a:path w="10845165" h="670559">
                  <a:moveTo>
                    <a:pt x="10844784" y="0"/>
                  </a:moveTo>
                  <a:lnTo>
                    <a:pt x="0" y="0"/>
                  </a:lnTo>
                  <a:lnTo>
                    <a:pt x="0" y="670560"/>
                  </a:lnTo>
                  <a:lnTo>
                    <a:pt x="10844784" y="670560"/>
                  </a:lnTo>
                  <a:lnTo>
                    <a:pt x="10844784"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9" name="object 9"/>
            <p:cNvPicPr/>
            <p:nvPr/>
          </p:nvPicPr>
          <p:blipFill>
            <a:blip r:embed="rId3" cstate="print"/>
            <a:stretch>
              <a:fillRect/>
            </a:stretch>
          </p:blipFill>
          <p:spPr>
            <a:xfrm>
              <a:off x="2663951" y="6418326"/>
              <a:ext cx="213360" cy="240029"/>
            </a:xfrm>
            <a:prstGeom prst="rect">
              <a:avLst/>
            </a:prstGeom>
          </p:spPr>
        </p:pic>
        <p:pic>
          <p:nvPicPr>
            <p:cNvPr id="10" name="object 10"/>
            <p:cNvPicPr/>
            <p:nvPr/>
          </p:nvPicPr>
          <p:blipFill>
            <a:blip r:embed="rId4" cstate="print"/>
            <a:stretch>
              <a:fillRect/>
            </a:stretch>
          </p:blipFill>
          <p:spPr>
            <a:xfrm>
              <a:off x="3019043" y="6464183"/>
              <a:ext cx="118004" cy="178932"/>
            </a:xfrm>
            <a:prstGeom prst="rect">
              <a:avLst/>
            </a:prstGeom>
          </p:spPr>
        </p:pic>
        <p:pic>
          <p:nvPicPr>
            <p:cNvPr id="11" name="object 11"/>
            <p:cNvPicPr/>
            <p:nvPr/>
          </p:nvPicPr>
          <p:blipFill>
            <a:blip r:embed="rId5" cstate="print"/>
            <a:stretch>
              <a:fillRect/>
            </a:stretch>
          </p:blipFill>
          <p:spPr>
            <a:xfrm>
              <a:off x="2055876" y="6402324"/>
              <a:ext cx="214344" cy="270075"/>
            </a:xfrm>
            <a:prstGeom prst="rect">
              <a:avLst/>
            </a:prstGeom>
          </p:spPr>
        </p:pic>
        <p:pic>
          <p:nvPicPr>
            <p:cNvPr id="12" name="object 12"/>
            <p:cNvPicPr/>
            <p:nvPr/>
          </p:nvPicPr>
          <p:blipFill>
            <a:blip r:embed="rId6" cstate="print"/>
            <a:stretch>
              <a:fillRect/>
            </a:stretch>
          </p:blipFill>
          <p:spPr>
            <a:xfrm>
              <a:off x="2396690" y="6463284"/>
              <a:ext cx="125196" cy="149351"/>
            </a:xfrm>
            <a:prstGeom prst="rect">
              <a:avLst/>
            </a:prstGeom>
          </p:spPr>
        </p:pic>
        <p:pic>
          <p:nvPicPr>
            <p:cNvPr id="13" name="object 13"/>
            <p:cNvPicPr/>
            <p:nvPr/>
          </p:nvPicPr>
          <p:blipFill>
            <a:blip r:embed="rId7" cstate="print"/>
            <a:stretch>
              <a:fillRect/>
            </a:stretch>
          </p:blipFill>
          <p:spPr>
            <a:xfrm>
              <a:off x="1173479" y="6432804"/>
              <a:ext cx="190531" cy="204215"/>
            </a:xfrm>
            <a:prstGeom prst="rect">
              <a:avLst/>
            </a:prstGeom>
          </p:spPr>
        </p:pic>
        <p:sp>
          <p:nvSpPr>
            <p:cNvPr id="14" name="object 14"/>
            <p:cNvSpPr/>
            <p:nvPr/>
          </p:nvSpPr>
          <p:spPr>
            <a:xfrm>
              <a:off x="598932" y="6399784"/>
              <a:ext cx="219710" cy="276860"/>
            </a:xfrm>
            <a:custGeom>
              <a:avLst/>
              <a:gdLst/>
              <a:ahLst/>
              <a:cxnLst/>
              <a:rect l="l" t="t" r="r" b="b"/>
              <a:pathLst>
                <a:path w="219709" h="276859">
                  <a:moveTo>
                    <a:pt x="86868" y="213918"/>
                  </a:moveTo>
                  <a:lnTo>
                    <a:pt x="85153" y="208813"/>
                  </a:lnTo>
                  <a:lnTo>
                    <a:pt x="74866" y="203708"/>
                  </a:lnTo>
                  <a:lnTo>
                    <a:pt x="67144" y="234124"/>
                  </a:lnTo>
                  <a:lnTo>
                    <a:pt x="59436" y="263245"/>
                  </a:lnTo>
                  <a:lnTo>
                    <a:pt x="59436" y="266649"/>
                  </a:lnTo>
                  <a:lnTo>
                    <a:pt x="62865" y="270052"/>
                  </a:lnTo>
                  <a:lnTo>
                    <a:pt x="69723" y="273456"/>
                  </a:lnTo>
                  <a:lnTo>
                    <a:pt x="74866" y="276860"/>
                  </a:lnTo>
                  <a:lnTo>
                    <a:pt x="79362" y="249008"/>
                  </a:lnTo>
                  <a:lnTo>
                    <a:pt x="81851" y="235470"/>
                  </a:lnTo>
                  <a:lnTo>
                    <a:pt x="85153" y="222415"/>
                  </a:lnTo>
                  <a:lnTo>
                    <a:pt x="86868" y="213918"/>
                  </a:lnTo>
                  <a:close/>
                </a:path>
                <a:path w="219709" h="276859">
                  <a:moveTo>
                    <a:pt x="219456" y="194310"/>
                  </a:moveTo>
                  <a:lnTo>
                    <a:pt x="212598" y="190500"/>
                  </a:lnTo>
                  <a:lnTo>
                    <a:pt x="202311" y="187960"/>
                  </a:lnTo>
                  <a:lnTo>
                    <a:pt x="195453" y="185420"/>
                  </a:lnTo>
                  <a:lnTo>
                    <a:pt x="170802" y="187960"/>
                  </a:lnTo>
                  <a:lnTo>
                    <a:pt x="159042" y="191770"/>
                  </a:lnTo>
                  <a:lnTo>
                    <a:pt x="147447" y="198120"/>
                  </a:lnTo>
                  <a:lnTo>
                    <a:pt x="145732" y="199390"/>
                  </a:lnTo>
                  <a:lnTo>
                    <a:pt x="140589" y="199390"/>
                  </a:lnTo>
                  <a:lnTo>
                    <a:pt x="141097" y="191770"/>
                  </a:lnTo>
                  <a:lnTo>
                    <a:pt x="144653" y="185420"/>
                  </a:lnTo>
                  <a:lnTo>
                    <a:pt x="146113" y="184150"/>
                  </a:lnTo>
                  <a:lnTo>
                    <a:pt x="150469" y="180340"/>
                  </a:lnTo>
                  <a:lnTo>
                    <a:pt x="157734" y="176530"/>
                  </a:lnTo>
                  <a:lnTo>
                    <a:pt x="164592" y="176530"/>
                  </a:lnTo>
                  <a:lnTo>
                    <a:pt x="171450" y="175260"/>
                  </a:lnTo>
                  <a:lnTo>
                    <a:pt x="183451" y="175260"/>
                  </a:lnTo>
                  <a:lnTo>
                    <a:pt x="188595" y="173990"/>
                  </a:lnTo>
                  <a:lnTo>
                    <a:pt x="190766" y="165100"/>
                  </a:lnTo>
                  <a:lnTo>
                    <a:pt x="191706" y="161290"/>
                  </a:lnTo>
                  <a:lnTo>
                    <a:pt x="192024" y="160020"/>
                  </a:lnTo>
                  <a:lnTo>
                    <a:pt x="189445" y="156210"/>
                  </a:lnTo>
                  <a:lnTo>
                    <a:pt x="188595" y="154940"/>
                  </a:lnTo>
                  <a:lnTo>
                    <a:pt x="186309" y="153670"/>
                  </a:lnTo>
                  <a:lnTo>
                    <a:pt x="181737" y="151130"/>
                  </a:lnTo>
                  <a:lnTo>
                    <a:pt x="180022" y="149860"/>
                  </a:lnTo>
                  <a:lnTo>
                    <a:pt x="176593" y="149860"/>
                  </a:lnTo>
                  <a:lnTo>
                    <a:pt x="173164" y="148590"/>
                  </a:lnTo>
                  <a:lnTo>
                    <a:pt x="176593" y="144780"/>
                  </a:lnTo>
                  <a:lnTo>
                    <a:pt x="178308" y="144780"/>
                  </a:lnTo>
                  <a:lnTo>
                    <a:pt x="186880" y="140970"/>
                  </a:lnTo>
                  <a:lnTo>
                    <a:pt x="190309" y="134620"/>
                  </a:lnTo>
                  <a:lnTo>
                    <a:pt x="188595" y="125730"/>
                  </a:lnTo>
                  <a:lnTo>
                    <a:pt x="188595" y="120650"/>
                  </a:lnTo>
                  <a:lnTo>
                    <a:pt x="188595" y="118110"/>
                  </a:lnTo>
                  <a:lnTo>
                    <a:pt x="181737" y="114300"/>
                  </a:lnTo>
                  <a:lnTo>
                    <a:pt x="174879" y="113030"/>
                  </a:lnTo>
                  <a:lnTo>
                    <a:pt x="166306" y="110502"/>
                  </a:lnTo>
                  <a:lnTo>
                    <a:pt x="166306" y="124460"/>
                  </a:lnTo>
                  <a:lnTo>
                    <a:pt x="162877" y="129540"/>
                  </a:lnTo>
                  <a:lnTo>
                    <a:pt x="138874" y="153670"/>
                  </a:lnTo>
                  <a:lnTo>
                    <a:pt x="137160" y="153670"/>
                  </a:lnTo>
                  <a:lnTo>
                    <a:pt x="137160" y="151130"/>
                  </a:lnTo>
                  <a:lnTo>
                    <a:pt x="135445" y="151130"/>
                  </a:lnTo>
                  <a:lnTo>
                    <a:pt x="138874" y="140970"/>
                  </a:lnTo>
                  <a:lnTo>
                    <a:pt x="138874" y="124460"/>
                  </a:lnTo>
                  <a:lnTo>
                    <a:pt x="138874" y="120650"/>
                  </a:lnTo>
                  <a:lnTo>
                    <a:pt x="162877" y="120650"/>
                  </a:lnTo>
                  <a:lnTo>
                    <a:pt x="166306" y="124460"/>
                  </a:lnTo>
                  <a:lnTo>
                    <a:pt x="166306" y="110502"/>
                  </a:lnTo>
                  <a:lnTo>
                    <a:pt x="161988" y="109220"/>
                  </a:lnTo>
                  <a:lnTo>
                    <a:pt x="148945" y="107950"/>
                  </a:lnTo>
                  <a:lnTo>
                    <a:pt x="130327" y="109689"/>
                  </a:lnTo>
                  <a:lnTo>
                    <a:pt x="130327" y="135890"/>
                  </a:lnTo>
                  <a:lnTo>
                    <a:pt x="127939" y="146050"/>
                  </a:lnTo>
                  <a:lnTo>
                    <a:pt x="123304" y="153670"/>
                  </a:lnTo>
                  <a:lnTo>
                    <a:pt x="116586" y="156210"/>
                  </a:lnTo>
                  <a:lnTo>
                    <a:pt x="116586" y="149860"/>
                  </a:lnTo>
                  <a:lnTo>
                    <a:pt x="114871" y="143510"/>
                  </a:lnTo>
                  <a:lnTo>
                    <a:pt x="114871" y="138430"/>
                  </a:lnTo>
                  <a:lnTo>
                    <a:pt x="114871" y="133350"/>
                  </a:lnTo>
                  <a:lnTo>
                    <a:pt x="116586" y="130810"/>
                  </a:lnTo>
                  <a:lnTo>
                    <a:pt x="118300" y="130810"/>
                  </a:lnTo>
                  <a:lnTo>
                    <a:pt x="120015" y="129540"/>
                  </a:lnTo>
                  <a:lnTo>
                    <a:pt x="125158" y="125730"/>
                  </a:lnTo>
                  <a:lnTo>
                    <a:pt x="130302" y="124460"/>
                  </a:lnTo>
                  <a:lnTo>
                    <a:pt x="130327" y="135890"/>
                  </a:lnTo>
                  <a:lnTo>
                    <a:pt x="130327" y="109689"/>
                  </a:lnTo>
                  <a:lnTo>
                    <a:pt x="121729" y="110490"/>
                  </a:lnTo>
                  <a:lnTo>
                    <a:pt x="125158" y="104140"/>
                  </a:lnTo>
                  <a:lnTo>
                    <a:pt x="126873" y="99060"/>
                  </a:lnTo>
                  <a:lnTo>
                    <a:pt x="130302" y="91440"/>
                  </a:lnTo>
                  <a:lnTo>
                    <a:pt x="132016" y="86360"/>
                  </a:lnTo>
                  <a:lnTo>
                    <a:pt x="133731" y="85090"/>
                  </a:lnTo>
                  <a:lnTo>
                    <a:pt x="140589" y="85090"/>
                  </a:lnTo>
                  <a:lnTo>
                    <a:pt x="176593" y="74930"/>
                  </a:lnTo>
                  <a:lnTo>
                    <a:pt x="180022" y="74930"/>
                  </a:lnTo>
                  <a:lnTo>
                    <a:pt x="181737" y="71120"/>
                  </a:lnTo>
                  <a:lnTo>
                    <a:pt x="181737" y="69850"/>
                  </a:lnTo>
                  <a:lnTo>
                    <a:pt x="181737" y="66040"/>
                  </a:lnTo>
                  <a:lnTo>
                    <a:pt x="173164" y="59690"/>
                  </a:lnTo>
                  <a:lnTo>
                    <a:pt x="168021" y="59690"/>
                  </a:lnTo>
                  <a:lnTo>
                    <a:pt x="157886" y="63500"/>
                  </a:lnTo>
                  <a:lnTo>
                    <a:pt x="150876" y="64770"/>
                  </a:lnTo>
                  <a:lnTo>
                    <a:pt x="143852" y="67310"/>
                  </a:lnTo>
                  <a:lnTo>
                    <a:pt x="137160" y="69850"/>
                  </a:lnTo>
                  <a:lnTo>
                    <a:pt x="140347" y="55880"/>
                  </a:lnTo>
                  <a:lnTo>
                    <a:pt x="143370" y="41910"/>
                  </a:lnTo>
                  <a:lnTo>
                    <a:pt x="148005" y="30480"/>
                  </a:lnTo>
                  <a:lnTo>
                    <a:pt x="156019" y="19050"/>
                  </a:lnTo>
                  <a:lnTo>
                    <a:pt x="161163" y="15252"/>
                  </a:lnTo>
                  <a:lnTo>
                    <a:pt x="157734" y="6350"/>
                  </a:lnTo>
                  <a:lnTo>
                    <a:pt x="144018" y="0"/>
                  </a:lnTo>
                  <a:lnTo>
                    <a:pt x="144018" y="5080"/>
                  </a:lnTo>
                  <a:lnTo>
                    <a:pt x="142303" y="10160"/>
                  </a:lnTo>
                  <a:lnTo>
                    <a:pt x="137160" y="22860"/>
                  </a:lnTo>
                  <a:lnTo>
                    <a:pt x="121729" y="64770"/>
                  </a:lnTo>
                  <a:lnTo>
                    <a:pt x="120015" y="71120"/>
                  </a:lnTo>
                  <a:lnTo>
                    <a:pt x="116586" y="74930"/>
                  </a:lnTo>
                  <a:lnTo>
                    <a:pt x="109728" y="74930"/>
                  </a:lnTo>
                  <a:lnTo>
                    <a:pt x="101155" y="76200"/>
                  </a:lnTo>
                  <a:lnTo>
                    <a:pt x="94297" y="76200"/>
                  </a:lnTo>
                  <a:lnTo>
                    <a:pt x="85725" y="78740"/>
                  </a:lnTo>
                  <a:lnTo>
                    <a:pt x="84010" y="78740"/>
                  </a:lnTo>
                  <a:lnTo>
                    <a:pt x="84010" y="80010"/>
                  </a:lnTo>
                  <a:lnTo>
                    <a:pt x="87439" y="83820"/>
                  </a:lnTo>
                  <a:lnTo>
                    <a:pt x="92583" y="86360"/>
                  </a:lnTo>
                  <a:lnTo>
                    <a:pt x="96012" y="88900"/>
                  </a:lnTo>
                  <a:lnTo>
                    <a:pt x="101155" y="90170"/>
                  </a:lnTo>
                  <a:lnTo>
                    <a:pt x="113157" y="90170"/>
                  </a:lnTo>
                  <a:lnTo>
                    <a:pt x="111442" y="94932"/>
                  </a:lnTo>
                  <a:lnTo>
                    <a:pt x="111442" y="158750"/>
                  </a:lnTo>
                  <a:lnTo>
                    <a:pt x="102870" y="161290"/>
                  </a:lnTo>
                  <a:lnTo>
                    <a:pt x="99441" y="160020"/>
                  </a:lnTo>
                  <a:lnTo>
                    <a:pt x="96012" y="149860"/>
                  </a:lnTo>
                  <a:lnTo>
                    <a:pt x="92583" y="144780"/>
                  </a:lnTo>
                  <a:lnTo>
                    <a:pt x="94297" y="143510"/>
                  </a:lnTo>
                  <a:lnTo>
                    <a:pt x="108013" y="138430"/>
                  </a:lnTo>
                  <a:lnTo>
                    <a:pt x="108013" y="144780"/>
                  </a:lnTo>
                  <a:lnTo>
                    <a:pt x="111442" y="158750"/>
                  </a:lnTo>
                  <a:lnTo>
                    <a:pt x="111442" y="94932"/>
                  </a:lnTo>
                  <a:lnTo>
                    <a:pt x="110413" y="97790"/>
                  </a:lnTo>
                  <a:lnTo>
                    <a:pt x="106718" y="104140"/>
                  </a:lnTo>
                  <a:lnTo>
                    <a:pt x="104952" y="111760"/>
                  </a:lnTo>
                  <a:lnTo>
                    <a:pt x="108013" y="119380"/>
                  </a:lnTo>
                  <a:lnTo>
                    <a:pt x="92583" y="129540"/>
                  </a:lnTo>
                  <a:lnTo>
                    <a:pt x="82296" y="124460"/>
                  </a:lnTo>
                  <a:lnTo>
                    <a:pt x="87464" y="111760"/>
                  </a:lnTo>
                  <a:lnTo>
                    <a:pt x="87642" y="102870"/>
                  </a:lnTo>
                  <a:lnTo>
                    <a:pt x="83007" y="92710"/>
                  </a:lnTo>
                  <a:lnTo>
                    <a:pt x="73723" y="81280"/>
                  </a:lnTo>
                  <a:lnTo>
                    <a:pt x="72009" y="80010"/>
                  </a:lnTo>
                  <a:lnTo>
                    <a:pt x="70294" y="76200"/>
                  </a:lnTo>
                  <a:lnTo>
                    <a:pt x="66865" y="74930"/>
                  </a:lnTo>
                  <a:lnTo>
                    <a:pt x="61722" y="71120"/>
                  </a:lnTo>
                  <a:lnTo>
                    <a:pt x="61722" y="66040"/>
                  </a:lnTo>
                  <a:lnTo>
                    <a:pt x="96012" y="38100"/>
                  </a:lnTo>
                  <a:lnTo>
                    <a:pt x="96012" y="34302"/>
                  </a:lnTo>
                  <a:lnTo>
                    <a:pt x="90868" y="27952"/>
                  </a:lnTo>
                  <a:lnTo>
                    <a:pt x="86385" y="22860"/>
                  </a:lnTo>
                  <a:lnTo>
                    <a:pt x="80784" y="21602"/>
                  </a:lnTo>
                  <a:lnTo>
                    <a:pt x="74231" y="21602"/>
                  </a:lnTo>
                  <a:lnTo>
                    <a:pt x="39433" y="50800"/>
                  </a:lnTo>
                  <a:lnTo>
                    <a:pt x="33426" y="69850"/>
                  </a:lnTo>
                  <a:lnTo>
                    <a:pt x="36055" y="77470"/>
                  </a:lnTo>
                  <a:lnTo>
                    <a:pt x="42862" y="86360"/>
                  </a:lnTo>
                  <a:lnTo>
                    <a:pt x="42862" y="90170"/>
                  </a:lnTo>
                  <a:lnTo>
                    <a:pt x="46291" y="91440"/>
                  </a:lnTo>
                  <a:lnTo>
                    <a:pt x="44577" y="93980"/>
                  </a:lnTo>
                  <a:lnTo>
                    <a:pt x="41973" y="101600"/>
                  </a:lnTo>
                  <a:lnTo>
                    <a:pt x="39217" y="109220"/>
                  </a:lnTo>
                  <a:lnTo>
                    <a:pt x="36131" y="115570"/>
                  </a:lnTo>
                  <a:lnTo>
                    <a:pt x="32575" y="123190"/>
                  </a:lnTo>
                  <a:lnTo>
                    <a:pt x="17780" y="147320"/>
                  </a:lnTo>
                  <a:lnTo>
                    <a:pt x="9664" y="158750"/>
                  </a:lnTo>
                  <a:lnTo>
                    <a:pt x="1714" y="170180"/>
                  </a:lnTo>
                  <a:lnTo>
                    <a:pt x="1714" y="171450"/>
                  </a:lnTo>
                  <a:lnTo>
                    <a:pt x="0" y="173990"/>
                  </a:lnTo>
                  <a:lnTo>
                    <a:pt x="0" y="175260"/>
                  </a:lnTo>
                  <a:lnTo>
                    <a:pt x="23139" y="207010"/>
                  </a:lnTo>
                  <a:lnTo>
                    <a:pt x="28384" y="205740"/>
                  </a:lnTo>
                  <a:lnTo>
                    <a:pt x="34290" y="200660"/>
                  </a:lnTo>
                  <a:lnTo>
                    <a:pt x="31978" y="210820"/>
                  </a:lnTo>
                  <a:lnTo>
                    <a:pt x="28016" y="231140"/>
                  </a:lnTo>
                  <a:lnTo>
                    <a:pt x="25717" y="240030"/>
                  </a:lnTo>
                  <a:lnTo>
                    <a:pt x="25768" y="248920"/>
                  </a:lnTo>
                  <a:lnTo>
                    <a:pt x="28714" y="255270"/>
                  </a:lnTo>
                  <a:lnTo>
                    <a:pt x="34874" y="260350"/>
                  </a:lnTo>
                  <a:lnTo>
                    <a:pt x="44577" y="261620"/>
                  </a:lnTo>
                  <a:lnTo>
                    <a:pt x="44577" y="259080"/>
                  </a:lnTo>
                  <a:lnTo>
                    <a:pt x="46291" y="256540"/>
                  </a:lnTo>
                  <a:lnTo>
                    <a:pt x="49149" y="237490"/>
                  </a:lnTo>
                  <a:lnTo>
                    <a:pt x="52501" y="218440"/>
                  </a:lnTo>
                  <a:lnTo>
                    <a:pt x="55930" y="200660"/>
                  </a:lnTo>
                  <a:lnTo>
                    <a:pt x="60007" y="179070"/>
                  </a:lnTo>
                  <a:lnTo>
                    <a:pt x="60007" y="175260"/>
                  </a:lnTo>
                  <a:lnTo>
                    <a:pt x="58293" y="170180"/>
                  </a:lnTo>
                  <a:lnTo>
                    <a:pt x="58293" y="166370"/>
                  </a:lnTo>
                  <a:lnTo>
                    <a:pt x="56578" y="163830"/>
                  </a:lnTo>
                  <a:lnTo>
                    <a:pt x="56578" y="160020"/>
                  </a:lnTo>
                  <a:lnTo>
                    <a:pt x="58293" y="158750"/>
                  </a:lnTo>
                  <a:lnTo>
                    <a:pt x="73723" y="133350"/>
                  </a:lnTo>
                  <a:lnTo>
                    <a:pt x="77304" y="140970"/>
                  </a:lnTo>
                  <a:lnTo>
                    <a:pt x="83845" y="156210"/>
                  </a:lnTo>
                  <a:lnTo>
                    <a:pt x="87439" y="165100"/>
                  </a:lnTo>
                  <a:lnTo>
                    <a:pt x="82296" y="163830"/>
                  </a:lnTo>
                  <a:lnTo>
                    <a:pt x="65151" y="163830"/>
                  </a:lnTo>
                  <a:lnTo>
                    <a:pt x="65151" y="165100"/>
                  </a:lnTo>
                  <a:lnTo>
                    <a:pt x="63436" y="173990"/>
                  </a:lnTo>
                  <a:lnTo>
                    <a:pt x="63436" y="182880"/>
                  </a:lnTo>
                  <a:lnTo>
                    <a:pt x="70294" y="189230"/>
                  </a:lnTo>
                  <a:lnTo>
                    <a:pt x="75438" y="195580"/>
                  </a:lnTo>
                  <a:lnTo>
                    <a:pt x="89154" y="193040"/>
                  </a:lnTo>
                  <a:lnTo>
                    <a:pt x="94297" y="190500"/>
                  </a:lnTo>
                  <a:lnTo>
                    <a:pt x="101155" y="189230"/>
                  </a:lnTo>
                  <a:lnTo>
                    <a:pt x="111442" y="185420"/>
                  </a:lnTo>
                  <a:lnTo>
                    <a:pt x="116586" y="185420"/>
                  </a:lnTo>
                  <a:lnTo>
                    <a:pt x="121729" y="184150"/>
                  </a:lnTo>
                  <a:lnTo>
                    <a:pt x="121691" y="190500"/>
                  </a:lnTo>
                  <a:lnTo>
                    <a:pt x="121373" y="201930"/>
                  </a:lnTo>
                  <a:lnTo>
                    <a:pt x="124079" y="210820"/>
                  </a:lnTo>
                  <a:lnTo>
                    <a:pt x="131610" y="214630"/>
                  </a:lnTo>
                  <a:lnTo>
                    <a:pt x="145732" y="215900"/>
                  </a:lnTo>
                  <a:lnTo>
                    <a:pt x="147447" y="215900"/>
                  </a:lnTo>
                  <a:lnTo>
                    <a:pt x="150876" y="218440"/>
                  </a:lnTo>
                  <a:lnTo>
                    <a:pt x="161163" y="238760"/>
                  </a:lnTo>
                  <a:lnTo>
                    <a:pt x="157734" y="238760"/>
                  </a:lnTo>
                  <a:lnTo>
                    <a:pt x="116497" y="223520"/>
                  </a:lnTo>
                  <a:lnTo>
                    <a:pt x="102870" y="209550"/>
                  </a:lnTo>
                  <a:lnTo>
                    <a:pt x="99441" y="205740"/>
                  </a:lnTo>
                  <a:lnTo>
                    <a:pt x="90868" y="205740"/>
                  </a:lnTo>
                  <a:lnTo>
                    <a:pt x="90868" y="215900"/>
                  </a:lnTo>
                  <a:lnTo>
                    <a:pt x="94297" y="219710"/>
                  </a:lnTo>
                  <a:lnTo>
                    <a:pt x="101155" y="224790"/>
                  </a:lnTo>
                  <a:lnTo>
                    <a:pt x="106299" y="229870"/>
                  </a:lnTo>
                  <a:lnTo>
                    <a:pt x="144653" y="251460"/>
                  </a:lnTo>
                  <a:lnTo>
                    <a:pt x="180022" y="260350"/>
                  </a:lnTo>
                  <a:lnTo>
                    <a:pt x="190309" y="260350"/>
                  </a:lnTo>
                  <a:lnTo>
                    <a:pt x="190309" y="259080"/>
                  </a:lnTo>
                  <a:lnTo>
                    <a:pt x="192024" y="255270"/>
                  </a:lnTo>
                  <a:lnTo>
                    <a:pt x="192024" y="248920"/>
                  </a:lnTo>
                  <a:lnTo>
                    <a:pt x="190309" y="245110"/>
                  </a:lnTo>
                  <a:lnTo>
                    <a:pt x="185724" y="238760"/>
                  </a:lnTo>
                  <a:lnTo>
                    <a:pt x="183896" y="236220"/>
                  </a:lnTo>
                  <a:lnTo>
                    <a:pt x="177660" y="227330"/>
                  </a:lnTo>
                  <a:lnTo>
                    <a:pt x="171742" y="218440"/>
                  </a:lnTo>
                  <a:lnTo>
                    <a:pt x="166306" y="209550"/>
                  </a:lnTo>
                  <a:lnTo>
                    <a:pt x="175348" y="205740"/>
                  </a:lnTo>
                  <a:lnTo>
                    <a:pt x="184734" y="204470"/>
                  </a:lnTo>
                  <a:lnTo>
                    <a:pt x="194754" y="204470"/>
                  </a:lnTo>
                  <a:lnTo>
                    <a:pt x="205740" y="208280"/>
                  </a:lnTo>
                  <a:lnTo>
                    <a:pt x="209169" y="209550"/>
                  </a:lnTo>
                  <a:lnTo>
                    <a:pt x="214312" y="209550"/>
                  </a:lnTo>
                  <a:lnTo>
                    <a:pt x="216027" y="204470"/>
                  </a:lnTo>
                  <a:lnTo>
                    <a:pt x="219456" y="199390"/>
                  </a:lnTo>
                  <a:lnTo>
                    <a:pt x="219456" y="19431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15" name="object 15"/>
            <p:cNvPicPr/>
            <p:nvPr/>
          </p:nvPicPr>
          <p:blipFill>
            <a:blip r:embed="rId8" cstate="print"/>
            <a:stretch>
              <a:fillRect/>
            </a:stretch>
          </p:blipFill>
          <p:spPr>
            <a:xfrm>
              <a:off x="917763" y="6472428"/>
              <a:ext cx="142753" cy="126492"/>
            </a:xfrm>
            <a:prstGeom prst="rect">
              <a:avLst/>
            </a:prstGeom>
          </p:spPr>
        </p:pic>
        <p:pic>
          <p:nvPicPr>
            <p:cNvPr id="16" name="object 16"/>
            <p:cNvPicPr/>
            <p:nvPr/>
          </p:nvPicPr>
          <p:blipFill>
            <a:blip r:embed="rId9" cstate="print"/>
            <a:stretch>
              <a:fillRect/>
            </a:stretch>
          </p:blipFill>
          <p:spPr>
            <a:xfrm>
              <a:off x="1450848" y="6401547"/>
              <a:ext cx="246840" cy="244616"/>
            </a:xfrm>
            <a:prstGeom prst="rect">
              <a:avLst/>
            </a:prstGeom>
          </p:spPr>
        </p:pic>
        <p:sp>
          <p:nvSpPr>
            <p:cNvPr id="17" name="object 17"/>
            <p:cNvSpPr/>
            <p:nvPr/>
          </p:nvSpPr>
          <p:spPr>
            <a:xfrm>
              <a:off x="11149330" y="6120384"/>
              <a:ext cx="12700" cy="737870"/>
            </a:xfrm>
            <a:custGeom>
              <a:avLst/>
              <a:gdLst/>
              <a:ahLst/>
              <a:cxnLst/>
              <a:rect l="l" t="t" r="r" b="b"/>
              <a:pathLst>
                <a:path w="12700" h="737870">
                  <a:moveTo>
                    <a:pt x="12700" y="0"/>
                  </a:moveTo>
                  <a:lnTo>
                    <a:pt x="0" y="0"/>
                  </a:lnTo>
                  <a:lnTo>
                    <a:pt x="0" y="737613"/>
                  </a:lnTo>
                  <a:lnTo>
                    <a:pt x="12700" y="737613"/>
                  </a:lnTo>
                  <a:lnTo>
                    <a:pt x="1270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grpSp>
        <p:nvGrpSpPr>
          <p:cNvPr id="18" name="object 18"/>
          <p:cNvGrpSpPr/>
          <p:nvPr/>
        </p:nvGrpSpPr>
        <p:grpSpPr>
          <a:xfrm>
            <a:off x="1360677" y="0"/>
            <a:ext cx="184912" cy="1061085"/>
            <a:chOff x="1360677" y="0"/>
            <a:chExt cx="184912" cy="1061085"/>
          </a:xfrm>
        </p:grpSpPr>
        <p:sp>
          <p:nvSpPr>
            <p:cNvPr id="19" name="object 19"/>
            <p:cNvSpPr/>
            <p:nvPr/>
          </p:nvSpPr>
          <p:spPr>
            <a:xfrm>
              <a:off x="1379219" y="0"/>
              <a:ext cx="166370" cy="875030"/>
            </a:xfrm>
            <a:custGeom>
              <a:avLst/>
              <a:gdLst/>
              <a:ahLst/>
              <a:cxnLst/>
              <a:rect l="l" t="t" r="r" b="b"/>
              <a:pathLst>
                <a:path w="166369" h="875030">
                  <a:moveTo>
                    <a:pt x="166115" y="0"/>
                  </a:moveTo>
                  <a:lnTo>
                    <a:pt x="0" y="0"/>
                  </a:lnTo>
                  <a:lnTo>
                    <a:pt x="0" y="874776"/>
                  </a:lnTo>
                  <a:lnTo>
                    <a:pt x="166115" y="874776"/>
                  </a:lnTo>
                  <a:lnTo>
                    <a:pt x="166115" y="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 name="object 20"/>
            <p:cNvSpPr/>
            <p:nvPr/>
          </p:nvSpPr>
          <p:spPr>
            <a:xfrm>
              <a:off x="1379219" y="0"/>
              <a:ext cx="166370" cy="875030"/>
            </a:xfrm>
            <a:custGeom>
              <a:avLst/>
              <a:gdLst/>
              <a:ahLst/>
              <a:cxnLst/>
              <a:rect l="l" t="t" r="r" b="b"/>
              <a:pathLst>
                <a:path w="166369" h="875030">
                  <a:moveTo>
                    <a:pt x="0" y="874776"/>
                  </a:moveTo>
                  <a:lnTo>
                    <a:pt x="166115" y="874776"/>
                  </a:lnTo>
                  <a:lnTo>
                    <a:pt x="166115" y="0"/>
                  </a:lnTo>
                  <a:lnTo>
                    <a:pt x="0" y="0"/>
                  </a:lnTo>
                  <a:lnTo>
                    <a:pt x="0" y="874776"/>
                  </a:lnTo>
                  <a:close/>
                </a:path>
              </a:pathLst>
            </a:custGeom>
            <a:ln w="12700">
              <a:solidFill>
                <a:srgbClr val="A03E0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 name="object 21"/>
            <p:cNvSpPr/>
            <p:nvPr/>
          </p:nvSpPr>
          <p:spPr>
            <a:xfrm>
              <a:off x="1360677" y="0"/>
              <a:ext cx="12700" cy="1061085"/>
            </a:xfrm>
            <a:custGeom>
              <a:avLst/>
              <a:gdLst/>
              <a:ahLst/>
              <a:cxnLst/>
              <a:rect l="l" t="t" r="r" b="b"/>
              <a:pathLst>
                <a:path w="12700" h="1061085">
                  <a:moveTo>
                    <a:pt x="0" y="1061085"/>
                  </a:moveTo>
                  <a:lnTo>
                    <a:pt x="12700" y="1061085"/>
                  </a:lnTo>
                  <a:lnTo>
                    <a:pt x="12700" y="0"/>
                  </a:lnTo>
                  <a:lnTo>
                    <a:pt x="0" y="0"/>
                  </a:lnTo>
                  <a:lnTo>
                    <a:pt x="0" y="106108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pic>
        <p:nvPicPr>
          <p:cNvPr id="22" name="object 22"/>
          <p:cNvPicPr/>
          <p:nvPr/>
        </p:nvPicPr>
        <p:blipFill>
          <a:blip r:embed="rId10" cstate="print"/>
          <a:stretch>
            <a:fillRect/>
          </a:stretch>
        </p:blipFill>
        <p:spPr>
          <a:xfrm>
            <a:off x="9837419" y="347472"/>
            <a:ext cx="1969007" cy="432815"/>
          </a:xfrm>
          <a:prstGeom prst="rect">
            <a:avLst/>
          </a:prstGeom>
        </p:spPr>
      </p:pic>
      <p:sp>
        <p:nvSpPr>
          <p:cNvPr id="27" name="object 27"/>
          <p:cNvSpPr txBox="1">
            <a:spLocks noGrp="1"/>
          </p:cNvSpPr>
          <p:nvPr>
            <p:ph type="sldNum" sz="quarter" idx="7"/>
          </p:nvPr>
        </p:nvSpPr>
        <p:spPr>
          <a:xfrm>
            <a:off x="11352530" y="6370208"/>
            <a:ext cx="314325" cy="270587"/>
          </a:xfrm>
          <a:prstGeom prst="rect">
            <a:avLst/>
          </a:prstGeom>
        </p:spPr>
        <p:txBody>
          <a:bodyPr vert="horz" wrap="square" lIns="0" tIns="24130" rIns="0" bIns="0" rtlCol="0">
            <a:spAutoFit/>
          </a:bodyPr>
          <a:lstStyle/>
          <a:p>
            <a:pPr marL="38100" marR="0" lvl="0" indent="0" algn="l" defTabSz="914400" rtl="0" eaLnBrk="1" fontAlgn="auto" latinLnBrk="0" hangingPunct="1">
              <a:lnSpc>
                <a:spcPct val="100000"/>
              </a:lnSpc>
              <a:spcBef>
                <a:spcPts val="190"/>
              </a:spcBef>
              <a:spcAft>
                <a:spcPts val="0"/>
              </a:spcAft>
              <a:buClrTx/>
              <a:buSzTx/>
              <a:buFontTx/>
              <a:buNone/>
              <a:tabLst/>
              <a:defRPr/>
            </a:pPr>
            <a:fld id="{81D60167-4931-47E6-BA6A-407CBD079E47}" type="slidenum">
              <a:rPr kumimoji="0" lang="en-US" altLang="zh-CN" sz="1600" b="0" i="0" u="none" strike="noStrike" kern="1200" cap="none" spc="-5" normalizeH="0" baseline="0" noProof="0" dirty="0">
                <a:ln>
                  <a:noFill/>
                </a:ln>
                <a:solidFill>
                  <a:srgbClr val="F1F1F1"/>
                </a:solidFill>
                <a:effectLst/>
                <a:uLnTx/>
                <a:uFillTx/>
                <a:ea typeface="+mn-ea"/>
              </a:rPr>
              <a:pPr marL="38100" marR="0" lvl="0" indent="0" algn="l" defTabSz="914400" rtl="0" eaLnBrk="1" fontAlgn="auto" latinLnBrk="0" hangingPunct="1">
                <a:lnSpc>
                  <a:spcPct val="100000"/>
                </a:lnSpc>
                <a:spcBef>
                  <a:spcPts val="190"/>
                </a:spcBef>
                <a:spcAft>
                  <a:spcPts val="0"/>
                </a:spcAft>
                <a:buClrTx/>
                <a:buSzTx/>
                <a:buFontTx/>
                <a:buNone/>
                <a:tabLst/>
                <a:defRPr/>
              </a:pPr>
              <a:t>43</a:t>
            </a:fld>
            <a:endParaRPr kumimoji="0" lang="zh-CN" altLang="en-US" sz="1600" b="0" i="0" u="none" strike="noStrike" kern="1200" cap="none" spc="-5" normalizeH="0" baseline="0" noProof="0">
              <a:ln>
                <a:noFill/>
              </a:ln>
              <a:solidFill>
                <a:srgbClr val="F1F1F1"/>
              </a:solidFill>
              <a:effectLst/>
              <a:uLnTx/>
              <a:uFillTx/>
              <a:ea typeface="+mn-ea"/>
            </a:endParaRPr>
          </a:p>
        </p:txBody>
      </p:sp>
      <p:cxnSp>
        <p:nvCxnSpPr>
          <p:cNvPr id="37" name="直接连接符 36">
            <a:extLst>
              <a:ext uri="{FF2B5EF4-FFF2-40B4-BE49-F238E27FC236}">
                <a16:creationId xmlns:a16="http://schemas.microsoft.com/office/drawing/2014/main" id="{397D28C6-F3B1-4057-A403-5D8579FB4EBB}"/>
              </a:ext>
            </a:extLst>
          </p:cNvPr>
          <p:cNvCxnSpPr>
            <a:cxnSpLocks/>
          </p:cNvCxnSpPr>
          <p:nvPr/>
        </p:nvCxnSpPr>
        <p:spPr>
          <a:xfrm flipH="1">
            <a:off x="1528730" y="883665"/>
            <a:ext cx="6858" cy="5313680"/>
          </a:xfrm>
          <a:prstGeom prst="line">
            <a:avLst/>
          </a:prstGeom>
          <a:ln>
            <a:solidFill>
              <a:srgbClr val="006C39"/>
            </a:solidFill>
          </a:ln>
        </p:spPr>
        <p:style>
          <a:lnRef idx="3">
            <a:schemeClr val="accent3"/>
          </a:lnRef>
          <a:fillRef idx="0">
            <a:schemeClr val="accent3"/>
          </a:fillRef>
          <a:effectRef idx="2">
            <a:schemeClr val="accent3"/>
          </a:effectRef>
          <a:fontRef idx="minor">
            <a:schemeClr val="tx1"/>
          </a:fontRef>
        </p:style>
      </p:cxnSp>
      <p:sp>
        <p:nvSpPr>
          <p:cNvPr id="52" name="文本框 51">
            <a:extLst>
              <a:ext uri="{FF2B5EF4-FFF2-40B4-BE49-F238E27FC236}">
                <a16:creationId xmlns:a16="http://schemas.microsoft.com/office/drawing/2014/main" id="{4F3CE774-1F7B-421B-AC19-474E43B904A1}"/>
              </a:ext>
            </a:extLst>
          </p:cNvPr>
          <p:cNvSpPr txBox="1"/>
          <p:nvPr/>
        </p:nvSpPr>
        <p:spPr>
          <a:xfrm>
            <a:off x="595053" y="2249070"/>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2016</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44" name="图片 43">
            <a:extLst>
              <a:ext uri="{FF2B5EF4-FFF2-40B4-BE49-F238E27FC236}">
                <a16:creationId xmlns:a16="http://schemas.microsoft.com/office/drawing/2014/main" id="{91B42E76-A13F-4F42-BEDA-208B20E495F4}"/>
              </a:ext>
            </a:extLst>
          </p:cNvPr>
          <p:cNvPicPr>
            <a:picLocks noChangeAspect="1"/>
          </p:cNvPicPr>
          <p:nvPr/>
        </p:nvPicPr>
        <p:blipFill>
          <a:blip r:embed="rId11"/>
          <a:stretch>
            <a:fillRect/>
          </a:stretch>
        </p:blipFill>
        <p:spPr>
          <a:xfrm rot="10800000">
            <a:off x="938585" y="3245501"/>
            <a:ext cx="121931" cy="713294"/>
          </a:xfrm>
          <a:prstGeom prst="rect">
            <a:avLst/>
          </a:prstGeom>
        </p:spPr>
      </p:pic>
      <p:sp>
        <p:nvSpPr>
          <p:cNvPr id="53" name="文本框 52">
            <a:extLst>
              <a:ext uri="{FF2B5EF4-FFF2-40B4-BE49-F238E27FC236}">
                <a16:creationId xmlns:a16="http://schemas.microsoft.com/office/drawing/2014/main" id="{65C09604-0285-4310-86B6-0B761E7C8FF2}"/>
              </a:ext>
            </a:extLst>
          </p:cNvPr>
          <p:cNvSpPr txBox="1"/>
          <p:nvPr/>
        </p:nvSpPr>
        <p:spPr>
          <a:xfrm>
            <a:off x="7086600" y="1444915"/>
            <a:ext cx="326051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SCA-CNN</a:t>
            </a:r>
            <a:r>
              <a:rPr kumimoji="0" lang="en-US" altLang="zh-CN" sz="16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(CVPR2017)</a:t>
            </a:r>
            <a:endParaRPr kumimoji="0" lang="zh-CN" altLang="en-US" sz="32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endParaRPr>
          </a:p>
        </p:txBody>
      </p:sp>
      <p:sp>
        <p:nvSpPr>
          <p:cNvPr id="43" name="文本框 42">
            <a:extLst>
              <a:ext uri="{FF2B5EF4-FFF2-40B4-BE49-F238E27FC236}">
                <a16:creationId xmlns:a16="http://schemas.microsoft.com/office/drawing/2014/main" id="{D99AB3AD-A6CE-4E01-AED6-2FE62BFB39E7}"/>
              </a:ext>
            </a:extLst>
          </p:cNvPr>
          <p:cNvSpPr txBox="1"/>
          <p:nvPr/>
        </p:nvSpPr>
        <p:spPr>
          <a:xfrm>
            <a:off x="1620744" y="3105834"/>
            <a:ext cx="29226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Attention </a:t>
            </a:r>
            <a:r>
              <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改善</a:t>
            </a:r>
            <a:endPar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45" name="文本框 44">
            <a:extLst>
              <a:ext uri="{FF2B5EF4-FFF2-40B4-BE49-F238E27FC236}">
                <a16:creationId xmlns:a16="http://schemas.microsoft.com/office/drawing/2014/main" id="{1B6BCB9B-089C-4F6E-8DF1-067C9E926969}"/>
              </a:ext>
            </a:extLst>
          </p:cNvPr>
          <p:cNvSpPr txBox="1"/>
          <p:nvPr/>
        </p:nvSpPr>
        <p:spPr>
          <a:xfrm>
            <a:off x="576779" y="4357371"/>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2017</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47" name="object 2">
            <a:extLst>
              <a:ext uri="{FF2B5EF4-FFF2-40B4-BE49-F238E27FC236}">
                <a16:creationId xmlns:a16="http://schemas.microsoft.com/office/drawing/2014/main" id="{70F85658-BDCB-42DC-89E9-126B5537B62B}"/>
              </a:ext>
            </a:extLst>
          </p:cNvPr>
          <p:cNvSpPr txBox="1">
            <a:spLocks noGrp="1"/>
          </p:cNvSpPr>
          <p:nvPr>
            <p:ph type="title"/>
          </p:nvPr>
        </p:nvSpPr>
        <p:spPr>
          <a:xfrm>
            <a:off x="1685669" y="323468"/>
            <a:ext cx="6074030" cy="873957"/>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cs typeface="微软雅黑"/>
              </a:rPr>
              <a:t>发展</a:t>
            </a:r>
            <a:r>
              <a:rPr lang="en-US" altLang="zh-CN" sz="2800" b="1" spc="-5">
                <a:solidFill>
                  <a:srgbClr val="006C39"/>
                </a:solidFill>
                <a:effectLst>
                  <a:outerShdw blurRad="38100" dist="38100" dir="2700000" algn="tl">
                    <a:srgbClr val="000000">
                      <a:alpha val="43137"/>
                    </a:srgbClr>
                  </a:outerShdw>
                </a:effectLst>
                <a:cs typeface="微软雅黑"/>
              </a:rPr>
              <a:t>——attention</a:t>
            </a:r>
            <a:r>
              <a:rPr lang="zh-CN" altLang="en-US" sz="2800" b="1" spc="-5">
                <a:solidFill>
                  <a:srgbClr val="006C39"/>
                </a:solidFill>
                <a:effectLst>
                  <a:outerShdw blurRad="38100" dist="38100" dir="2700000" algn="tl">
                    <a:srgbClr val="000000">
                      <a:alpha val="43137"/>
                    </a:srgbClr>
                  </a:outerShdw>
                </a:effectLst>
                <a:cs typeface="微软雅黑"/>
              </a:rPr>
              <a:t>改善：编码端！</a:t>
            </a:r>
            <a:br>
              <a:rPr lang="zh-CN" altLang="en-US" sz="2800" b="1" spc="-5">
                <a:solidFill>
                  <a:srgbClr val="006C39"/>
                </a:solidFill>
                <a:effectLst>
                  <a:outerShdw blurRad="38100" dist="38100" dir="2700000" algn="tl">
                    <a:srgbClr val="000000">
                      <a:alpha val="43137"/>
                    </a:srgbClr>
                  </a:outerShdw>
                </a:effectLst>
                <a:cs typeface="微软雅黑"/>
              </a:rPr>
            </a:br>
            <a:endParaRPr lang="zh-CN" altLang="en-US" sz="2800">
              <a:solidFill>
                <a:srgbClr val="006C39"/>
              </a:solidFill>
              <a:effectLst>
                <a:outerShdw blurRad="38100" dist="38100" dir="2700000" algn="tl">
                  <a:srgbClr val="000000">
                    <a:alpha val="43137"/>
                  </a:srgbClr>
                </a:outerShdw>
              </a:effectLst>
              <a:cs typeface="微软雅黑"/>
            </a:endParaRPr>
          </a:p>
        </p:txBody>
      </p:sp>
      <p:pic>
        <p:nvPicPr>
          <p:cNvPr id="23" name="图片 22">
            <a:extLst>
              <a:ext uri="{FF2B5EF4-FFF2-40B4-BE49-F238E27FC236}">
                <a16:creationId xmlns:a16="http://schemas.microsoft.com/office/drawing/2014/main" id="{2F48FFAC-E69A-4996-A7AC-21EAE46B1F7F}"/>
              </a:ext>
            </a:extLst>
          </p:cNvPr>
          <p:cNvPicPr>
            <a:picLocks noChangeAspect="1"/>
          </p:cNvPicPr>
          <p:nvPr/>
        </p:nvPicPr>
        <p:blipFill>
          <a:blip r:embed="rId12"/>
          <a:stretch>
            <a:fillRect/>
          </a:stretch>
        </p:blipFill>
        <p:spPr>
          <a:xfrm>
            <a:off x="4550234" y="2009238"/>
            <a:ext cx="7256192" cy="3351564"/>
          </a:xfrm>
          <a:prstGeom prst="rect">
            <a:avLst/>
          </a:prstGeom>
        </p:spPr>
      </p:pic>
      <p:sp>
        <p:nvSpPr>
          <p:cNvPr id="35" name="object 3">
            <a:extLst>
              <a:ext uri="{FF2B5EF4-FFF2-40B4-BE49-F238E27FC236}">
                <a16:creationId xmlns:a16="http://schemas.microsoft.com/office/drawing/2014/main" id="{EADABBB1-E43D-4CFD-966C-4A9597D8E696}"/>
              </a:ext>
            </a:extLst>
          </p:cNvPr>
          <p:cNvSpPr txBox="1"/>
          <p:nvPr/>
        </p:nvSpPr>
        <p:spPr>
          <a:xfrm>
            <a:off x="514927" y="188619"/>
            <a:ext cx="780473"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Century Gothic"/>
                <a:ea typeface="宋体" panose="02010600030101010101" pitchFamily="2" charset="-122"/>
                <a:cs typeface="Century Gothic"/>
              </a:rPr>
              <a:t>3.4</a:t>
            </a:r>
            <a:endParaRPr kumimoji="0" sz="3600" b="0" i="0" u="none" strike="noStrike" kern="1200" cap="none" spc="0" normalizeH="0" baseline="0" noProof="0">
              <a:ln>
                <a:noFill/>
              </a:ln>
              <a:solidFill>
                <a:prstClr val="black"/>
              </a:solidFill>
              <a:effectLst/>
              <a:uLnTx/>
              <a:uFillTx/>
              <a:latin typeface="Century Gothic"/>
              <a:ea typeface="+mn-ea"/>
              <a:cs typeface="Century Gothic"/>
            </a:endParaRPr>
          </a:p>
        </p:txBody>
      </p:sp>
    </p:spTree>
    <p:extLst>
      <p:ext uri="{BB962C8B-B14F-4D97-AF65-F5344CB8AC3E}">
        <p14:creationId xmlns:p14="http://schemas.microsoft.com/office/powerpoint/2010/main" val="1559571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a:extLst>
              <a:ext uri="{FF2B5EF4-FFF2-40B4-BE49-F238E27FC236}">
                <a16:creationId xmlns:a16="http://schemas.microsoft.com/office/drawing/2014/main" id="{B22E2DDB-1AB8-492C-8B5B-EF246085E398}"/>
              </a:ext>
            </a:extLst>
          </p:cNvPr>
          <p:cNvPicPr>
            <a:picLocks noChangeAspect="1"/>
          </p:cNvPicPr>
          <p:nvPr/>
        </p:nvPicPr>
        <p:blipFill>
          <a:blip r:embed="rId2"/>
          <a:stretch>
            <a:fillRect/>
          </a:stretch>
        </p:blipFill>
        <p:spPr>
          <a:xfrm>
            <a:off x="316865" y="901826"/>
            <a:ext cx="4130721" cy="5342979"/>
          </a:xfrm>
          <a:prstGeom prst="rect">
            <a:avLst/>
          </a:prstGeom>
          <a:ln>
            <a:noFill/>
          </a:ln>
          <a:effectLst>
            <a:outerShdw blurRad="190500" algn="tl" rotWithShape="0">
              <a:srgbClr val="000000">
                <a:alpha val="70000"/>
              </a:srgbClr>
            </a:outerShdw>
          </a:effectLst>
        </p:spPr>
      </p:pic>
      <p:sp>
        <p:nvSpPr>
          <p:cNvPr id="2" name="object 2"/>
          <p:cNvSpPr/>
          <p:nvPr/>
        </p:nvSpPr>
        <p:spPr>
          <a:xfrm>
            <a:off x="1550669" y="863346"/>
            <a:ext cx="10318750" cy="0"/>
          </a:xfrm>
          <a:custGeom>
            <a:avLst/>
            <a:gdLst/>
            <a:ahLst/>
            <a:cxnLst/>
            <a:rect l="l" t="t" r="r" b="b"/>
            <a:pathLst>
              <a:path w="10318750">
                <a:moveTo>
                  <a:pt x="0" y="0"/>
                </a:moveTo>
                <a:lnTo>
                  <a:pt x="10318623" y="0"/>
                </a:lnTo>
              </a:path>
            </a:pathLst>
          </a:custGeom>
          <a:ln w="28575">
            <a:solidFill>
              <a:srgbClr val="A1A1A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 name="object 3"/>
          <p:cNvSpPr/>
          <p:nvPr/>
        </p:nvSpPr>
        <p:spPr>
          <a:xfrm>
            <a:off x="11163300" y="6187440"/>
            <a:ext cx="706120" cy="670560"/>
          </a:xfrm>
          <a:custGeom>
            <a:avLst/>
            <a:gdLst/>
            <a:ahLst/>
            <a:cxnLst/>
            <a:rect l="l" t="t" r="r" b="b"/>
            <a:pathLst>
              <a:path w="706120" h="670559">
                <a:moveTo>
                  <a:pt x="0" y="670560"/>
                </a:moveTo>
                <a:lnTo>
                  <a:pt x="705611" y="670560"/>
                </a:lnTo>
                <a:lnTo>
                  <a:pt x="705611" y="0"/>
                </a:lnTo>
                <a:lnTo>
                  <a:pt x="0" y="0"/>
                </a:lnTo>
                <a:lnTo>
                  <a:pt x="0" y="67056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nvGrpSpPr>
          <p:cNvPr id="4" name="object 4"/>
          <p:cNvGrpSpPr/>
          <p:nvPr/>
        </p:nvGrpSpPr>
        <p:grpSpPr>
          <a:xfrm>
            <a:off x="318515" y="0"/>
            <a:ext cx="1049020" cy="873760"/>
            <a:chOff x="318515" y="0"/>
            <a:chExt cx="1049020" cy="873760"/>
          </a:xfrm>
        </p:grpSpPr>
        <p:sp>
          <p:nvSpPr>
            <p:cNvPr id="5" name="object 5"/>
            <p:cNvSpPr/>
            <p:nvPr/>
          </p:nvSpPr>
          <p:spPr>
            <a:xfrm>
              <a:off x="318515" y="0"/>
              <a:ext cx="1049020" cy="873760"/>
            </a:xfrm>
            <a:custGeom>
              <a:avLst/>
              <a:gdLst/>
              <a:ahLst/>
              <a:cxnLst/>
              <a:rect l="l" t="t" r="r" b="b"/>
              <a:pathLst>
                <a:path w="1049020" h="873760">
                  <a:moveTo>
                    <a:pt x="1048512" y="0"/>
                  </a:moveTo>
                  <a:lnTo>
                    <a:pt x="0" y="0"/>
                  </a:lnTo>
                  <a:lnTo>
                    <a:pt x="0" y="873251"/>
                  </a:lnTo>
                  <a:lnTo>
                    <a:pt x="1048512" y="873251"/>
                  </a:lnTo>
                  <a:lnTo>
                    <a:pt x="1048512"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sp>
          <p:nvSpPr>
            <p:cNvPr id="6" name="object 6"/>
            <p:cNvSpPr/>
            <p:nvPr/>
          </p:nvSpPr>
          <p:spPr>
            <a:xfrm>
              <a:off x="318515" y="0"/>
              <a:ext cx="1049020" cy="873760"/>
            </a:xfrm>
            <a:custGeom>
              <a:avLst/>
              <a:gdLst/>
              <a:ahLst/>
              <a:cxnLst/>
              <a:rect l="l" t="t" r="r" b="b"/>
              <a:pathLst>
                <a:path w="1049020" h="873760">
                  <a:moveTo>
                    <a:pt x="0" y="873251"/>
                  </a:moveTo>
                  <a:lnTo>
                    <a:pt x="1048512" y="873251"/>
                  </a:lnTo>
                  <a:lnTo>
                    <a:pt x="1048512" y="0"/>
                  </a:lnTo>
                  <a:lnTo>
                    <a:pt x="0" y="0"/>
                  </a:lnTo>
                  <a:lnTo>
                    <a:pt x="0" y="873251"/>
                  </a:lnTo>
                  <a:close/>
                </a:path>
              </a:pathLst>
            </a:custGeom>
            <a:ln w="12700">
              <a:solidFill>
                <a:srgbClr val="006C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grpSp>
      <p:grpSp>
        <p:nvGrpSpPr>
          <p:cNvPr id="7" name="object 7"/>
          <p:cNvGrpSpPr/>
          <p:nvPr/>
        </p:nvGrpSpPr>
        <p:grpSpPr>
          <a:xfrm>
            <a:off x="318515" y="6120384"/>
            <a:ext cx="10845165" cy="737870"/>
            <a:chOff x="318515" y="6120384"/>
            <a:chExt cx="10845165" cy="737870"/>
          </a:xfrm>
        </p:grpSpPr>
        <p:sp>
          <p:nvSpPr>
            <p:cNvPr id="8" name="object 8"/>
            <p:cNvSpPr/>
            <p:nvPr/>
          </p:nvSpPr>
          <p:spPr>
            <a:xfrm>
              <a:off x="318515" y="6187440"/>
              <a:ext cx="10845165" cy="670560"/>
            </a:xfrm>
            <a:custGeom>
              <a:avLst/>
              <a:gdLst/>
              <a:ahLst/>
              <a:cxnLst/>
              <a:rect l="l" t="t" r="r" b="b"/>
              <a:pathLst>
                <a:path w="10845165" h="670559">
                  <a:moveTo>
                    <a:pt x="10844784" y="0"/>
                  </a:moveTo>
                  <a:lnTo>
                    <a:pt x="0" y="0"/>
                  </a:lnTo>
                  <a:lnTo>
                    <a:pt x="0" y="670560"/>
                  </a:lnTo>
                  <a:lnTo>
                    <a:pt x="10844784" y="670560"/>
                  </a:lnTo>
                  <a:lnTo>
                    <a:pt x="10844784"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9" name="object 9"/>
            <p:cNvPicPr/>
            <p:nvPr/>
          </p:nvPicPr>
          <p:blipFill>
            <a:blip r:embed="rId3" cstate="print"/>
            <a:stretch>
              <a:fillRect/>
            </a:stretch>
          </p:blipFill>
          <p:spPr>
            <a:xfrm>
              <a:off x="2663951" y="6418326"/>
              <a:ext cx="213360" cy="240029"/>
            </a:xfrm>
            <a:prstGeom prst="rect">
              <a:avLst/>
            </a:prstGeom>
          </p:spPr>
        </p:pic>
        <p:pic>
          <p:nvPicPr>
            <p:cNvPr id="10" name="object 10"/>
            <p:cNvPicPr/>
            <p:nvPr/>
          </p:nvPicPr>
          <p:blipFill>
            <a:blip r:embed="rId4" cstate="print"/>
            <a:stretch>
              <a:fillRect/>
            </a:stretch>
          </p:blipFill>
          <p:spPr>
            <a:xfrm>
              <a:off x="3019043" y="6464183"/>
              <a:ext cx="118004" cy="178932"/>
            </a:xfrm>
            <a:prstGeom prst="rect">
              <a:avLst/>
            </a:prstGeom>
          </p:spPr>
        </p:pic>
        <p:pic>
          <p:nvPicPr>
            <p:cNvPr id="11" name="object 11"/>
            <p:cNvPicPr/>
            <p:nvPr/>
          </p:nvPicPr>
          <p:blipFill>
            <a:blip r:embed="rId5" cstate="print"/>
            <a:stretch>
              <a:fillRect/>
            </a:stretch>
          </p:blipFill>
          <p:spPr>
            <a:xfrm>
              <a:off x="2055876" y="6402324"/>
              <a:ext cx="214344" cy="270075"/>
            </a:xfrm>
            <a:prstGeom prst="rect">
              <a:avLst/>
            </a:prstGeom>
          </p:spPr>
        </p:pic>
        <p:pic>
          <p:nvPicPr>
            <p:cNvPr id="12" name="object 12"/>
            <p:cNvPicPr/>
            <p:nvPr/>
          </p:nvPicPr>
          <p:blipFill>
            <a:blip r:embed="rId6" cstate="print"/>
            <a:stretch>
              <a:fillRect/>
            </a:stretch>
          </p:blipFill>
          <p:spPr>
            <a:xfrm>
              <a:off x="2396690" y="6463284"/>
              <a:ext cx="125196" cy="149351"/>
            </a:xfrm>
            <a:prstGeom prst="rect">
              <a:avLst/>
            </a:prstGeom>
          </p:spPr>
        </p:pic>
        <p:pic>
          <p:nvPicPr>
            <p:cNvPr id="13" name="object 13"/>
            <p:cNvPicPr/>
            <p:nvPr/>
          </p:nvPicPr>
          <p:blipFill>
            <a:blip r:embed="rId7" cstate="print"/>
            <a:stretch>
              <a:fillRect/>
            </a:stretch>
          </p:blipFill>
          <p:spPr>
            <a:xfrm>
              <a:off x="1173479" y="6432804"/>
              <a:ext cx="190531" cy="204215"/>
            </a:xfrm>
            <a:prstGeom prst="rect">
              <a:avLst/>
            </a:prstGeom>
          </p:spPr>
        </p:pic>
        <p:sp>
          <p:nvSpPr>
            <p:cNvPr id="14" name="object 14"/>
            <p:cNvSpPr/>
            <p:nvPr/>
          </p:nvSpPr>
          <p:spPr>
            <a:xfrm>
              <a:off x="598932" y="6399784"/>
              <a:ext cx="219710" cy="276860"/>
            </a:xfrm>
            <a:custGeom>
              <a:avLst/>
              <a:gdLst/>
              <a:ahLst/>
              <a:cxnLst/>
              <a:rect l="l" t="t" r="r" b="b"/>
              <a:pathLst>
                <a:path w="219709" h="276859">
                  <a:moveTo>
                    <a:pt x="86868" y="213918"/>
                  </a:moveTo>
                  <a:lnTo>
                    <a:pt x="85153" y="208813"/>
                  </a:lnTo>
                  <a:lnTo>
                    <a:pt x="74866" y="203708"/>
                  </a:lnTo>
                  <a:lnTo>
                    <a:pt x="67144" y="234124"/>
                  </a:lnTo>
                  <a:lnTo>
                    <a:pt x="59436" y="263245"/>
                  </a:lnTo>
                  <a:lnTo>
                    <a:pt x="59436" y="266649"/>
                  </a:lnTo>
                  <a:lnTo>
                    <a:pt x="62865" y="270052"/>
                  </a:lnTo>
                  <a:lnTo>
                    <a:pt x="69723" y="273456"/>
                  </a:lnTo>
                  <a:lnTo>
                    <a:pt x="74866" y="276860"/>
                  </a:lnTo>
                  <a:lnTo>
                    <a:pt x="79362" y="249008"/>
                  </a:lnTo>
                  <a:lnTo>
                    <a:pt x="81851" y="235470"/>
                  </a:lnTo>
                  <a:lnTo>
                    <a:pt x="85153" y="222415"/>
                  </a:lnTo>
                  <a:lnTo>
                    <a:pt x="86868" y="213918"/>
                  </a:lnTo>
                  <a:close/>
                </a:path>
                <a:path w="219709" h="276859">
                  <a:moveTo>
                    <a:pt x="219456" y="194310"/>
                  </a:moveTo>
                  <a:lnTo>
                    <a:pt x="212598" y="190500"/>
                  </a:lnTo>
                  <a:lnTo>
                    <a:pt x="202311" y="187960"/>
                  </a:lnTo>
                  <a:lnTo>
                    <a:pt x="195453" y="185420"/>
                  </a:lnTo>
                  <a:lnTo>
                    <a:pt x="170802" y="187960"/>
                  </a:lnTo>
                  <a:lnTo>
                    <a:pt x="159042" y="191770"/>
                  </a:lnTo>
                  <a:lnTo>
                    <a:pt x="147447" y="198120"/>
                  </a:lnTo>
                  <a:lnTo>
                    <a:pt x="145732" y="199390"/>
                  </a:lnTo>
                  <a:lnTo>
                    <a:pt x="140589" y="199390"/>
                  </a:lnTo>
                  <a:lnTo>
                    <a:pt x="141097" y="191770"/>
                  </a:lnTo>
                  <a:lnTo>
                    <a:pt x="144653" y="185420"/>
                  </a:lnTo>
                  <a:lnTo>
                    <a:pt x="146113" y="184150"/>
                  </a:lnTo>
                  <a:lnTo>
                    <a:pt x="150469" y="180340"/>
                  </a:lnTo>
                  <a:lnTo>
                    <a:pt x="157734" y="176530"/>
                  </a:lnTo>
                  <a:lnTo>
                    <a:pt x="164592" y="176530"/>
                  </a:lnTo>
                  <a:lnTo>
                    <a:pt x="171450" y="175260"/>
                  </a:lnTo>
                  <a:lnTo>
                    <a:pt x="183451" y="175260"/>
                  </a:lnTo>
                  <a:lnTo>
                    <a:pt x="188595" y="173990"/>
                  </a:lnTo>
                  <a:lnTo>
                    <a:pt x="190766" y="165100"/>
                  </a:lnTo>
                  <a:lnTo>
                    <a:pt x="191706" y="161290"/>
                  </a:lnTo>
                  <a:lnTo>
                    <a:pt x="192024" y="160020"/>
                  </a:lnTo>
                  <a:lnTo>
                    <a:pt x="189445" y="156210"/>
                  </a:lnTo>
                  <a:lnTo>
                    <a:pt x="188595" y="154940"/>
                  </a:lnTo>
                  <a:lnTo>
                    <a:pt x="186309" y="153670"/>
                  </a:lnTo>
                  <a:lnTo>
                    <a:pt x="181737" y="151130"/>
                  </a:lnTo>
                  <a:lnTo>
                    <a:pt x="180022" y="149860"/>
                  </a:lnTo>
                  <a:lnTo>
                    <a:pt x="176593" y="149860"/>
                  </a:lnTo>
                  <a:lnTo>
                    <a:pt x="173164" y="148590"/>
                  </a:lnTo>
                  <a:lnTo>
                    <a:pt x="176593" y="144780"/>
                  </a:lnTo>
                  <a:lnTo>
                    <a:pt x="178308" y="144780"/>
                  </a:lnTo>
                  <a:lnTo>
                    <a:pt x="186880" y="140970"/>
                  </a:lnTo>
                  <a:lnTo>
                    <a:pt x="190309" y="134620"/>
                  </a:lnTo>
                  <a:lnTo>
                    <a:pt x="188595" y="125730"/>
                  </a:lnTo>
                  <a:lnTo>
                    <a:pt x="188595" y="120650"/>
                  </a:lnTo>
                  <a:lnTo>
                    <a:pt x="188595" y="118110"/>
                  </a:lnTo>
                  <a:lnTo>
                    <a:pt x="181737" y="114300"/>
                  </a:lnTo>
                  <a:lnTo>
                    <a:pt x="174879" y="113030"/>
                  </a:lnTo>
                  <a:lnTo>
                    <a:pt x="166306" y="110502"/>
                  </a:lnTo>
                  <a:lnTo>
                    <a:pt x="166306" y="124460"/>
                  </a:lnTo>
                  <a:lnTo>
                    <a:pt x="162877" y="129540"/>
                  </a:lnTo>
                  <a:lnTo>
                    <a:pt x="138874" y="153670"/>
                  </a:lnTo>
                  <a:lnTo>
                    <a:pt x="137160" y="153670"/>
                  </a:lnTo>
                  <a:lnTo>
                    <a:pt x="137160" y="151130"/>
                  </a:lnTo>
                  <a:lnTo>
                    <a:pt x="135445" y="151130"/>
                  </a:lnTo>
                  <a:lnTo>
                    <a:pt x="138874" y="140970"/>
                  </a:lnTo>
                  <a:lnTo>
                    <a:pt x="138874" y="124460"/>
                  </a:lnTo>
                  <a:lnTo>
                    <a:pt x="138874" y="120650"/>
                  </a:lnTo>
                  <a:lnTo>
                    <a:pt x="162877" y="120650"/>
                  </a:lnTo>
                  <a:lnTo>
                    <a:pt x="166306" y="124460"/>
                  </a:lnTo>
                  <a:lnTo>
                    <a:pt x="166306" y="110502"/>
                  </a:lnTo>
                  <a:lnTo>
                    <a:pt x="161988" y="109220"/>
                  </a:lnTo>
                  <a:lnTo>
                    <a:pt x="148945" y="107950"/>
                  </a:lnTo>
                  <a:lnTo>
                    <a:pt x="130327" y="109689"/>
                  </a:lnTo>
                  <a:lnTo>
                    <a:pt x="130327" y="135890"/>
                  </a:lnTo>
                  <a:lnTo>
                    <a:pt x="127939" y="146050"/>
                  </a:lnTo>
                  <a:lnTo>
                    <a:pt x="123304" y="153670"/>
                  </a:lnTo>
                  <a:lnTo>
                    <a:pt x="116586" y="156210"/>
                  </a:lnTo>
                  <a:lnTo>
                    <a:pt x="116586" y="149860"/>
                  </a:lnTo>
                  <a:lnTo>
                    <a:pt x="114871" y="143510"/>
                  </a:lnTo>
                  <a:lnTo>
                    <a:pt x="114871" y="138430"/>
                  </a:lnTo>
                  <a:lnTo>
                    <a:pt x="114871" y="133350"/>
                  </a:lnTo>
                  <a:lnTo>
                    <a:pt x="116586" y="130810"/>
                  </a:lnTo>
                  <a:lnTo>
                    <a:pt x="118300" y="130810"/>
                  </a:lnTo>
                  <a:lnTo>
                    <a:pt x="120015" y="129540"/>
                  </a:lnTo>
                  <a:lnTo>
                    <a:pt x="125158" y="125730"/>
                  </a:lnTo>
                  <a:lnTo>
                    <a:pt x="130302" y="124460"/>
                  </a:lnTo>
                  <a:lnTo>
                    <a:pt x="130327" y="135890"/>
                  </a:lnTo>
                  <a:lnTo>
                    <a:pt x="130327" y="109689"/>
                  </a:lnTo>
                  <a:lnTo>
                    <a:pt x="121729" y="110490"/>
                  </a:lnTo>
                  <a:lnTo>
                    <a:pt x="125158" y="104140"/>
                  </a:lnTo>
                  <a:lnTo>
                    <a:pt x="126873" y="99060"/>
                  </a:lnTo>
                  <a:lnTo>
                    <a:pt x="130302" y="91440"/>
                  </a:lnTo>
                  <a:lnTo>
                    <a:pt x="132016" y="86360"/>
                  </a:lnTo>
                  <a:lnTo>
                    <a:pt x="133731" y="85090"/>
                  </a:lnTo>
                  <a:lnTo>
                    <a:pt x="140589" y="85090"/>
                  </a:lnTo>
                  <a:lnTo>
                    <a:pt x="176593" y="74930"/>
                  </a:lnTo>
                  <a:lnTo>
                    <a:pt x="180022" y="74930"/>
                  </a:lnTo>
                  <a:lnTo>
                    <a:pt x="181737" y="71120"/>
                  </a:lnTo>
                  <a:lnTo>
                    <a:pt x="181737" y="69850"/>
                  </a:lnTo>
                  <a:lnTo>
                    <a:pt x="181737" y="66040"/>
                  </a:lnTo>
                  <a:lnTo>
                    <a:pt x="173164" y="59690"/>
                  </a:lnTo>
                  <a:lnTo>
                    <a:pt x="168021" y="59690"/>
                  </a:lnTo>
                  <a:lnTo>
                    <a:pt x="157886" y="63500"/>
                  </a:lnTo>
                  <a:lnTo>
                    <a:pt x="150876" y="64770"/>
                  </a:lnTo>
                  <a:lnTo>
                    <a:pt x="143852" y="67310"/>
                  </a:lnTo>
                  <a:lnTo>
                    <a:pt x="137160" y="69850"/>
                  </a:lnTo>
                  <a:lnTo>
                    <a:pt x="140347" y="55880"/>
                  </a:lnTo>
                  <a:lnTo>
                    <a:pt x="143370" y="41910"/>
                  </a:lnTo>
                  <a:lnTo>
                    <a:pt x="148005" y="30480"/>
                  </a:lnTo>
                  <a:lnTo>
                    <a:pt x="156019" y="19050"/>
                  </a:lnTo>
                  <a:lnTo>
                    <a:pt x="161163" y="15252"/>
                  </a:lnTo>
                  <a:lnTo>
                    <a:pt x="157734" y="6350"/>
                  </a:lnTo>
                  <a:lnTo>
                    <a:pt x="144018" y="0"/>
                  </a:lnTo>
                  <a:lnTo>
                    <a:pt x="144018" y="5080"/>
                  </a:lnTo>
                  <a:lnTo>
                    <a:pt x="142303" y="10160"/>
                  </a:lnTo>
                  <a:lnTo>
                    <a:pt x="137160" y="22860"/>
                  </a:lnTo>
                  <a:lnTo>
                    <a:pt x="121729" y="64770"/>
                  </a:lnTo>
                  <a:lnTo>
                    <a:pt x="120015" y="71120"/>
                  </a:lnTo>
                  <a:lnTo>
                    <a:pt x="116586" y="74930"/>
                  </a:lnTo>
                  <a:lnTo>
                    <a:pt x="109728" y="74930"/>
                  </a:lnTo>
                  <a:lnTo>
                    <a:pt x="101155" y="76200"/>
                  </a:lnTo>
                  <a:lnTo>
                    <a:pt x="94297" y="76200"/>
                  </a:lnTo>
                  <a:lnTo>
                    <a:pt x="85725" y="78740"/>
                  </a:lnTo>
                  <a:lnTo>
                    <a:pt x="84010" y="78740"/>
                  </a:lnTo>
                  <a:lnTo>
                    <a:pt x="84010" y="80010"/>
                  </a:lnTo>
                  <a:lnTo>
                    <a:pt x="87439" y="83820"/>
                  </a:lnTo>
                  <a:lnTo>
                    <a:pt x="92583" y="86360"/>
                  </a:lnTo>
                  <a:lnTo>
                    <a:pt x="96012" y="88900"/>
                  </a:lnTo>
                  <a:lnTo>
                    <a:pt x="101155" y="90170"/>
                  </a:lnTo>
                  <a:lnTo>
                    <a:pt x="113157" y="90170"/>
                  </a:lnTo>
                  <a:lnTo>
                    <a:pt x="111442" y="94932"/>
                  </a:lnTo>
                  <a:lnTo>
                    <a:pt x="111442" y="158750"/>
                  </a:lnTo>
                  <a:lnTo>
                    <a:pt x="102870" y="161290"/>
                  </a:lnTo>
                  <a:lnTo>
                    <a:pt x="99441" y="160020"/>
                  </a:lnTo>
                  <a:lnTo>
                    <a:pt x="96012" y="149860"/>
                  </a:lnTo>
                  <a:lnTo>
                    <a:pt x="92583" y="144780"/>
                  </a:lnTo>
                  <a:lnTo>
                    <a:pt x="94297" y="143510"/>
                  </a:lnTo>
                  <a:lnTo>
                    <a:pt x="108013" y="138430"/>
                  </a:lnTo>
                  <a:lnTo>
                    <a:pt x="108013" y="144780"/>
                  </a:lnTo>
                  <a:lnTo>
                    <a:pt x="111442" y="158750"/>
                  </a:lnTo>
                  <a:lnTo>
                    <a:pt x="111442" y="94932"/>
                  </a:lnTo>
                  <a:lnTo>
                    <a:pt x="110413" y="97790"/>
                  </a:lnTo>
                  <a:lnTo>
                    <a:pt x="106718" y="104140"/>
                  </a:lnTo>
                  <a:lnTo>
                    <a:pt x="104952" y="111760"/>
                  </a:lnTo>
                  <a:lnTo>
                    <a:pt x="108013" y="119380"/>
                  </a:lnTo>
                  <a:lnTo>
                    <a:pt x="92583" y="129540"/>
                  </a:lnTo>
                  <a:lnTo>
                    <a:pt x="82296" y="124460"/>
                  </a:lnTo>
                  <a:lnTo>
                    <a:pt x="87464" y="111760"/>
                  </a:lnTo>
                  <a:lnTo>
                    <a:pt x="87642" y="102870"/>
                  </a:lnTo>
                  <a:lnTo>
                    <a:pt x="83007" y="92710"/>
                  </a:lnTo>
                  <a:lnTo>
                    <a:pt x="73723" y="81280"/>
                  </a:lnTo>
                  <a:lnTo>
                    <a:pt x="72009" y="80010"/>
                  </a:lnTo>
                  <a:lnTo>
                    <a:pt x="70294" y="76200"/>
                  </a:lnTo>
                  <a:lnTo>
                    <a:pt x="66865" y="74930"/>
                  </a:lnTo>
                  <a:lnTo>
                    <a:pt x="61722" y="71120"/>
                  </a:lnTo>
                  <a:lnTo>
                    <a:pt x="61722" y="66040"/>
                  </a:lnTo>
                  <a:lnTo>
                    <a:pt x="96012" y="38100"/>
                  </a:lnTo>
                  <a:lnTo>
                    <a:pt x="96012" y="34302"/>
                  </a:lnTo>
                  <a:lnTo>
                    <a:pt x="90868" y="27952"/>
                  </a:lnTo>
                  <a:lnTo>
                    <a:pt x="86385" y="22860"/>
                  </a:lnTo>
                  <a:lnTo>
                    <a:pt x="80784" y="21602"/>
                  </a:lnTo>
                  <a:lnTo>
                    <a:pt x="74231" y="21602"/>
                  </a:lnTo>
                  <a:lnTo>
                    <a:pt x="39433" y="50800"/>
                  </a:lnTo>
                  <a:lnTo>
                    <a:pt x="33426" y="69850"/>
                  </a:lnTo>
                  <a:lnTo>
                    <a:pt x="36055" y="77470"/>
                  </a:lnTo>
                  <a:lnTo>
                    <a:pt x="42862" y="86360"/>
                  </a:lnTo>
                  <a:lnTo>
                    <a:pt x="42862" y="90170"/>
                  </a:lnTo>
                  <a:lnTo>
                    <a:pt x="46291" y="91440"/>
                  </a:lnTo>
                  <a:lnTo>
                    <a:pt x="44577" y="93980"/>
                  </a:lnTo>
                  <a:lnTo>
                    <a:pt x="41973" y="101600"/>
                  </a:lnTo>
                  <a:lnTo>
                    <a:pt x="39217" y="109220"/>
                  </a:lnTo>
                  <a:lnTo>
                    <a:pt x="36131" y="115570"/>
                  </a:lnTo>
                  <a:lnTo>
                    <a:pt x="32575" y="123190"/>
                  </a:lnTo>
                  <a:lnTo>
                    <a:pt x="17780" y="147320"/>
                  </a:lnTo>
                  <a:lnTo>
                    <a:pt x="9664" y="158750"/>
                  </a:lnTo>
                  <a:lnTo>
                    <a:pt x="1714" y="170180"/>
                  </a:lnTo>
                  <a:lnTo>
                    <a:pt x="1714" y="171450"/>
                  </a:lnTo>
                  <a:lnTo>
                    <a:pt x="0" y="173990"/>
                  </a:lnTo>
                  <a:lnTo>
                    <a:pt x="0" y="175260"/>
                  </a:lnTo>
                  <a:lnTo>
                    <a:pt x="23139" y="207010"/>
                  </a:lnTo>
                  <a:lnTo>
                    <a:pt x="28384" y="205740"/>
                  </a:lnTo>
                  <a:lnTo>
                    <a:pt x="34290" y="200660"/>
                  </a:lnTo>
                  <a:lnTo>
                    <a:pt x="31978" y="210820"/>
                  </a:lnTo>
                  <a:lnTo>
                    <a:pt x="28016" y="231140"/>
                  </a:lnTo>
                  <a:lnTo>
                    <a:pt x="25717" y="240030"/>
                  </a:lnTo>
                  <a:lnTo>
                    <a:pt x="25768" y="248920"/>
                  </a:lnTo>
                  <a:lnTo>
                    <a:pt x="28714" y="255270"/>
                  </a:lnTo>
                  <a:lnTo>
                    <a:pt x="34874" y="260350"/>
                  </a:lnTo>
                  <a:lnTo>
                    <a:pt x="44577" y="261620"/>
                  </a:lnTo>
                  <a:lnTo>
                    <a:pt x="44577" y="259080"/>
                  </a:lnTo>
                  <a:lnTo>
                    <a:pt x="46291" y="256540"/>
                  </a:lnTo>
                  <a:lnTo>
                    <a:pt x="49149" y="237490"/>
                  </a:lnTo>
                  <a:lnTo>
                    <a:pt x="52501" y="218440"/>
                  </a:lnTo>
                  <a:lnTo>
                    <a:pt x="55930" y="200660"/>
                  </a:lnTo>
                  <a:lnTo>
                    <a:pt x="60007" y="179070"/>
                  </a:lnTo>
                  <a:lnTo>
                    <a:pt x="60007" y="175260"/>
                  </a:lnTo>
                  <a:lnTo>
                    <a:pt x="58293" y="170180"/>
                  </a:lnTo>
                  <a:lnTo>
                    <a:pt x="58293" y="166370"/>
                  </a:lnTo>
                  <a:lnTo>
                    <a:pt x="56578" y="163830"/>
                  </a:lnTo>
                  <a:lnTo>
                    <a:pt x="56578" y="160020"/>
                  </a:lnTo>
                  <a:lnTo>
                    <a:pt x="58293" y="158750"/>
                  </a:lnTo>
                  <a:lnTo>
                    <a:pt x="73723" y="133350"/>
                  </a:lnTo>
                  <a:lnTo>
                    <a:pt x="77304" y="140970"/>
                  </a:lnTo>
                  <a:lnTo>
                    <a:pt x="83845" y="156210"/>
                  </a:lnTo>
                  <a:lnTo>
                    <a:pt x="87439" y="165100"/>
                  </a:lnTo>
                  <a:lnTo>
                    <a:pt x="82296" y="163830"/>
                  </a:lnTo>
                  <a:lnTo>
                    <a:pt x="65151" y="163830"/>
                  </a:lnTo>
                  <a:lnTo>
                    <a:pt x="65151" y="165100"/>
                  </a:lnTo>
                  <a:lnTo>
                    <a:pt x="63436" y="173990"/>
                  </a:lnTo>
                  <a:lnTo>
                    <a:pt x="63436" y="182880"/>
                  </a:lnTo>
                  <a:lnTo>
                    <a:pt x="70294" y="189230"/>
                  </a:lnTo>
                  <a:lnTo>
                    <a:pt x="75438" y="195580"/>
                  </a:lnTo>
                  <a:lnTo>
                    <a:pt x="89154" y="193040"/>
                  </a:lnTo>
                  <a:lnTo>
                    <a:pt x="94297" y="190500"/>
                  </a:lnTo>
                  <a:lnTo>
                    <a:pt x="101155" y="189230"/>
                  </a:lnTo>
                  <a:lnTo>
                    <a:pt x="111442" y="185420"/>
                  </a:lnTo>
                  <a:lnTo>
                    <a:pt x="116586" y="185420"/>
                  </a:lnTo>
                  <a:lnTo>
                    <a:pt x="121729" y="184150"/>
                  </a:lnTo>
                  <a:lnTo>
                    <a:pt x="121691" y="190500"/>
                  </a:lnTo>
                  <a:lnTo>
                    <a:pt x="121373" y="201930"/>
                  </a:lnTo>
                  <a:lnTo>
                    <a:pt x="124079" y="210820"/>
                  </a:lnTo>
                  <a:lnTo>
                    <a:pt x="131610" y="214630"/>
                  </a:lnTo>
                  <a:lnTo>
                    <a:pt x="145732" y="215900"/>
                  </a:lnTo>
                  <a:lnTo>
                    <a:pt x="147447" y="215900"/>
                  </a:lnTo>
                  <a:lnTo>
                    <a:pt x="150876" y="218440"/>
                  </a:lnTo>
                  <a:lnTo>
                    <a:pt x="161163" y="238760"/>
                  </a:lnTo>
                  <a:lnTo>
                    <a:pt x="157734" y="238760"/>
                  </a:lnTo>
                  <a:lnTo>
                    <a:pt x="116497" y="223520"/>
                  </a:lnTo>
                  <a:lnTo>
                    <a:pt x="102870" y="209550"/>
                  </a:lnTo>
                  <a:lnTo>
                    <a:pt x="99441" y="205740"/>
                  </a:lnTo>
                  <a:lnTo>
                    <a:pt x="90868" y="205740"/>
                  </a:lnTo>
                  <a:lnTo>
                    <a:pt x="90868" y="215900"/>
                  </a:lnTo>
                  <a:lnTo>
                    <a:pt x="94297" y="219710"/>
                  </a:lnTo>
                  <a:lnTo>
                    <a:pt x="101155" y="224790"/>
                  </a:lnTo>
                  <a:lnTo>
                    <a:pt x="106299" y="229870"/>
                  </a:lnTo>
                  <a:lnTo>
                    <a:pt x="144653" y="251460"/>
                  </a:lnTo>
                  <a:lnTo>
                    <a:pt x="180022" y="260350"/>
                  </a:lnTo>
                  <a:lnTo>
                    <a:pt x="190309" y="260350"/>
                  </a:lnTo>
                  <a:lnTo>
                    <a:pt x="190309" y="259080"/>
                  </a:lnTo>
                  <a:lnTo>
                    <a:pt x="192024" y="255270"/>
                  </a:lnTo>
                  <a:lnTo>
                    <a:pt x="192024" y="248920"/>
                  </a:lnTo>
                  <a:lnTo>
                    <a:pt x="190309" y="245110"/>
                  </a:lnTo>
                  <a:lnTo>
                    <a:pt x="185724" y="238760"/>
                  </a:lnTo>
                  <a:lnTo>
                    <a:pt x="183896" y="236220"/>
                  </a:lnTo>
                  <a:lnTo>
                    <a:pt x="177660" y="227330"/>
                  </a:lnTo>
                  <a:lnTo>
                    <a:pt x="171742" y="218440"/>
                  </a:lnTo>
                  <a:lnTo>
                    <a:pt x="166306" y="209550"/>
                  </a:lnTo>
                  <a:lnTo>
                    <a:pt x="175348" y="205740"/>
                  </a:lnTo>
                  <a:lnTo>
                    <a:pt x="184734" y="204470"/>
                  </a:lnTo>
                  <a:lnTo>
                    <a:pt x="194754" y="204470"/>
                  </a:lnTo>
                  <a:lnTo>
                    <a:pt x="205740" y="208280"/>
                  </a:lnTo>
                  <a:lnTo>
                    <a:pt x="209169" y="209550"/>
                  </a:lnTo>
                  <a:lnTo>
                    <a:pt x="214312" y="209550"/>
                  </a:lnTo>
                  <a:lnTo>
                    <a:pt x="216027" y="204470"/>
                  </a:lnTo>
                  <a:lnTo>
                    <a:pt x="219456" y="199390"/>
                  </a:lnTo>
                  <a:lnTo>
                    <a:pt x="219456" y="19431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15" name="object 15"/>
            <p:cNvPicPr/>
            <p:nvPr/>
          </p:nvPicPr>
          <p:blipFill>
            <a:blip r:embed="rId8" cstate="print"/>
            <a:stretch>
              <a:fillRect/>
            </a:stretch>
          </p:blipFill>
          <p:spPr>
            <a:xfrm>
              <a:off x="917763" y="6472428"/>
              <a:ext cx="142753" cy="126492"/>
            </a:xfrm>
            <a:prstGeom prst="rect">
              <a:avLst/>
            </a:prstGeom>
          </p:spPr>
        </p:pic>
        <p:pic>
          <p:nvPicPr>
            <p:cNvPr id="16" name="object 16"/>
            <p:cNvPicPr/>
            <p:nvPr/>
          </p:nvPicPr>
          <p:blipFill>
            <a:blip r:embed="rId9" cstate="print"/>
            <a:stretch>
              <a:fillRect/>
            </a:stretch>
          </p:blipFill>
          <p:spPr>
            <a:xfrm>
              <a:off x="1450848" y="6401547"/>
              <a:ext cx="246840" cy="244616"/>
            </a:xfrm>
            <a:prstGeom prst="rect">
              <a:avLst/>
            </a:prstGeom>
          </p:spPr>
        </p:pic>
        <p:sp>
          <p:nvSpPr>
            <p:cNvPr id="17" name="object 17"/>
            <p:cNvSpPr/>
            <p:nvPr/>
          </p:nvSpPr>
          <p:spPr>
            <a:xfrm>
              <a:off x="11149330" y="6120384"/>
              <a:ext cx="12700" cy="737870"/>
            </a:xfrm>
            <a:custGeom>
              <a:avLst/>
              <a:gdLst/>
              <a:ahLst/>
              <a:cxnLst/>
              <a:rect l="l" t="t" r="r" b="b"/>
              <a:pathLst>
                <a:path w="12700" h="737870">
                  <a:moveTo>
                    <a:pt x="12700" y="0"/>
                  </a:moveTo>
                  <a:lnTo>
                    <a:pt x="0" y="0"/>
                  </a:lnTo>
                  <a:lnTo>
                    <a:pt x="0" y="737613"/>
                  </a:lnTo>
                  <a:lnTo>
                    <a:pt x="12700" y="737613"/>
                  </a:lnTo>
                  <a:lnTo>
                    <a:pt x="1270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grpSp>
        <p:nvGrpSpPr>
          <p:cNvPr id="18" name="object 18"/>
          <p:cNvGrpSpPr/>
          <p:nvPr/>
        </p:nvGrpSpPr>
        <p:grpSpPr>
          <a:xfrm>
            <a:off x="1360677" y="0"/>
            <a:ext cx="184912" cy="1061085"/>
            <a:chOff x="1360677" y="0"/>
            <a:chExt cx="184912" cy="1061085"/>
          </a:xfrm>
        </p:grpSpPr>
        <p:sp>
          <p:nvSpPr>
            <p:cNvPr id="19" name="object 19"/>
            <p:cNvSpPr/>
            <p:nvPr/>
          </p:nvSpPr>
          <p:spPr>
            <a:xfrm>
              <a:off x="1379219" y="0"/>
              <a:ext cx="166370" cy="875030"/>
            </a:xfrm>
            <a:custGeom>
              <a:avLst/>
              <a:gdLst/>
              <a:ahLst/>
              <a:cxnLst/>
              <a:rect l="l" t="t" r="r" b="b"/>
              <a:pathLst>
                <a:path w="166369" h="875030">
                  <a:moveTo>
                    <a:pt x="166115" y="0"/>
                  </a:moveTo>
                  <a:lnTo>
                    <a:pt x="0" y="0"/>
                  </a:lnTo>
                  <a:lnTo>
                    <a:pt x="0" y="874776"/>
                  </a:lnTo>
                  <a:lnTo>
                    <a:pt x="166115" y="874776"/>
                  </a:lnTo>
                  <a:lnTo>
                    <a:pt x="166115" y="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 name="object 20"/>
            <p:cNvSpPr/>
            <p:nvPr/>
          </p:nvSpPr>
          <p:spPr>
            <a:xfrm>
              <a:off x="1379219" y="0"/>
              <a:ext cx="166370" cy="875030"/>
            </a:xfrm>
            <a:custGeom>
              <a:avLst/>
              <a:gdLst/>
              <a:ahLst/>
              <a:cxnLst/>
              <a:rect l="l" t="t" r="r" b="b"/>
              <a:pathLst>
                <a:path w="166369" h="875030">
                  <a:moveTo>
                    <a:pt x="0" y="874776"/>
                  </a:moveTo>
                  <a:lnTo>
                    <a:pt x="166115" y="874776"/>
                  </a:lnTo>
                  <a:lnTo>
                    <a:pt x="166115" y="0"/>
                  </a:lnTo>
                  <a:lnTo>
                    <a:pt x="0" y="0"/>
                  </a:lnTo>
                  <a:lnTo>
                    <a:pt x="0" y="874776"/>
                  </a:lnTo>
                  <a:close/>
                </a:path>
              </a:pathLst>
            </a:custGeom>
            <a:ln w="12700">
              <a:solidFill>
                <a:srgbClr val="A03E0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 name="object 21"/>
            <p:cNvSpPr/>
            <p:nvPr/>
          </p:nvSpPr>
          <p:spPr>
            <a:xfrm>
              <a:off x="1360677" y="0"/>
              <a:ext cx="12700" cy="1061085"/>
            </a:xfrm>
            <a:custGeom>
              <a:avLst/>
              <a:gdLst/>
              <a:ahLst/>
              <a:cxnLst/>
              <a:rect l="l" t="t" r="r" b="b"/>
              <a:pathLst>
                <a:path w="12700" h="1061085">
                  <a:moveTo>
                    <a:pt x="0" y="1061085"/>
                  </a:moveTo>
                  <a:lnTo>
                    <a:pt x="12700" y="1061085"/>
                  </a:lnTo>
                  <a:lnTo>
                    <a:pt x="12700" y="0"/>
                  </a:lnTo>
                  <a:lnTo>
                    <a:pt x="0" y="0"/>
                  </a:lnTo>
                  <a:lnTo>
                    <a:pt x="0" y="106108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pic>
        <p:nvPicPr>
          <p:cNvPr id="22" name="object 22"/>
          <p:cNvPicPr/>
          <p:nvPr/>
        </p:nvPicPr>
        <p:blipFill>
          <a:blip r:embed="rId10" cstate="print"/>
          <a:stretch>
            <a:fillRect/>
          </a:stretch>
        </p:blipFill>
        <p:spPr>
          <a:xfrm>
            <a:off x="9837419" y="347472"/>
            <a:ext cx="1969007" cy="432815"/>
          </a:xfrm>
          <a:prstGeom prst="rect">
            <a:avLst/>
          </a:prstGeom>
        </p:spPr>
      </p:pic>
      <p:sp>
        <p:nvSpPr>
          <p:cNvPr id="27" name="object 27"/>
          <p:cNvSpPr txBox="1">
            <a:spLocks noGrp="1"/>
          </p:cNvSpPr>
          <p:nvPr>
            <p:ph type="sldNum" sz="quarter" idx="7"/>
          </p:nvPr>
        </p:nvSpPr>
        <p:spPr>
          <a:xfrm>
            <a:off x="11352530" y="6370208"/>
            <a:ext cx="314325" cy="270587"/>
          </a:xfrm>
          <a:prstGeom prst="rect">
            <a:avLst/>
          </a:prstGeom>
        </p:spPr>
        <p:txBody>
          <a:bodyPr vert="horz" wrap="square" lIns="0" tIns="24130" rIns="0" bIns="0" rtlCol="0">
            <a:spAutoFit/>
          </a:bodyPr>
          <a:lstStyle/>
          <a:p>
            <a:pPr marL="38100" marR="0" lvl="0" indent="0" algn="l" defTabSz="914400" rtl="0" eaLnBrk="1" fontAlgn="auto" latinLnBrk="0" hangingPunct="1">
              <a:lnSpc>
                <a:spcPct val="100000"/>
              </a:lnSpc>
              <a:spcBef>
                <a:spcPts val="190"/>
              </a:spcBef>
              <a:spcAft>
                <a:spcPts val="0"/>
              </a:spcAft>
              <a:buClrTx/>
              <a:buSzTx/>
              <a:buFontTx/>
              <a:buNone/>
              <a:tabLst/>
              <a:defRPr/>
            </a:pPr>
            <a:fld id="{81D60167-4931-47E6-BA6A-407CBD079E47}" type="slidenum">
              <a:rPr kumimoji="0" lang="en-US" altLang="zh-CN" sz="1600" b="0" i="0" u="none" strike="noStrike" kern="1200" cap="none" spc="-5" normalizeH="0" baseline="0" noProof="0" dirty="0">
                <a:ln>
                  <a:noFill/>
                </a:ln>
                <a:solidFill>
                  <a:srgbClr val="F1F1F1"/>
                </a:solidFill>
                <a:effectLst/>
                <a:uLnTx/>
                <a:uFillTx/>
                <a:ea typeface="+mn-ea"/>
              </a:rPr>
              <a:pPr marL="38100" marR="0" lvl="0" indent="0" algn="l" defTabSz="914400" rtl="0" eaLnBrk="1" fontAlgn="auto" latinLnBrk="0" hangingPunct="1">
                <a:lnSpc>
                  <a:spcPct val="100000"/>
                </a:lnSpc>
                <a:spcBef>
                  <a:spcPts val="190"/>
                </a:spcBef>
                <a:spcAft>
                  <a:spcPts val="0"/>
                </a:spcAft>
                <a:buClrTx/>
                <a:buSzTx/>
                <a:buFontTx/>
                <a:buNone/>
                <a:tabLst/>
                <a:defRPr/>
              </a:pPr>
              <a:t>44</a:t>
            </a:fld>
            <a:endParaRPr kumimoji="0" lang="zh-CN" altLang="en-US" sz="1600" b="0" i="0" u="none" strike="noStrike" kern="1200" cap="none" spc="-5" normalizeH="0" baseline="0" noProof="0">
              <a:ln>
                <a:noFill/>
              </a:ln>
              <a:solidFill>
                <a:srgbClr val="F1F1F1"/>
              </a:solidFill>
              <a:effectLst/>
              <a:uLnTx/>
              <a:uFillTx/>
              <a:ea typeface="+mn-ea"/>
            </a:endParaRPr>
          </a:p>
        </p:txBody>
      </p:sp>
      <p:cxnSp>
        <p:nvCxnSpPr>
          <p:cNvPr id="37" name="直接连接符 36">
            <a:extLst>
              <a:ext uri="{FF2B5EF4-FFF2-40B4-BE49-F238E27FC236}">
                <a16:creationId xmlns:a16="http://schemas.microsoft.com/office/drawing/2014/main" id="{397D28C6-F3B1-4057-A403-5D8579FB4EBB}"/>
              </a:ext>
            </a:extLst>
          </p:cNvPr>
          <p:cNvCxnSpPr>
            <a:cxnSpLocks/>
          </p:cNvCxnSpPr>
          <p:nvPr/>
        </p:nvCxnSpPr>
        <p:spPr>
          <a:xfrm flipH="1">
            <a:off x="1528730" y="883665"/>
            <a:ext cx="6858" cy="5313680"/>
          </a:xfrm>
          <a:prstGeom prst="line">
            <a:avLst/>
          </a:prstGeom>
          <a:ln>
            <a:solidFill>
              <a:srgbClr val="006C39"/>
            </a:solidFill>
          </a:ln>
        </p:spPr>
        <p:style>
          <a:lnRef idx="3">
            <a:schemeClr val="accent3"/>
          </a:lnRef>
          <a:fillRef idx="0">
            <a:schemeClr val="accent3"/>
          </a:fillRef>
          <a:effectRef idx="2">
            <a:schemeClr val="accent3"/>
          </a:effectRef>
          <a:fontRef idx="minor">
            <a:schemeClr val="tx1"/>
          </a:fontRef>
        </p:style>
      </p:cxnSp>
      <p:sp>
        <p:nvSpPr>
          <p:cNvPr id="52" name="文本框 51">
            <a:extLst>
              <a:ext uri="{FF2B5EF4-FFF2-40B4-BE49-F238E27FC236}">
                <a16:creationId xmlns:a16="http://schemas.microsoft.com/office/drawing/2014/main" id="{4F3CE774-1F7B-421B-AC19-474E43B904A1}"/>
              </a:ext>
            </a:extLst>
          </p:cNvPr>
          <p:cNvSpPr txBox="1"/>
          <p:nvPr/>
        </p:nvSpPr>
        <p:spPr>
          <a:xfrm>
            <a:off x="595053" y="2249070"/>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2016</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44" name="图片 43">
            <a:extLst>
              <a:ext uri="{FF2B5EF4-FFF2-40B4-BE49-F238E27FC236}">
                <a16:creationId xmlns:a16="http://schemas.microsoft.com/office/drawing/2014/main" id="{91B42E76-A13F-4F42-BEDA-208B20E495F4}"/>
              </a:ext>
            </a:extLst>
          </p:cNvPr>
          <p:cNvPicPr>
            <a:picLocks noChangeAspect="1"/>
          </p:cNvPicPr>
          <p:nvPr/>
        </p:nvPicPr>
        <p:blipFill>
          <a:blip r:embed="rId11"/>
          <a:stretch>
            <a:fillRect/>
          </a:stretch>
        </p:blipFill>
        <p:spPr>
          <a:xfrm rot="10800000">
            <a:off x="938585" y="3245501"/>
            <a:ext cx="121931" cy="713294"/>
          </a:xfrm>
          <a:prstGeom prst="rect">
            <a:avLst/>
          </a:prstGeom>
        </p:spPr>
      </p:pic>
      <p:sp>
        <p:nvSpPr>
          <p:cNvPr id="53" name="文本框 52">
            <a:extLst>
              <a:ext uri="{FF2B5EF4-FFF2-40B4-BE49-F238E27FC236}">
                <a16:creationId xmlns:a16="http://schemas.microsoft.com/office/drawing/2014/main" id="{65C09604-0285-4310-86B6-0B761E7C8FF2}"/>
              </a:ext>
            </a:extLst>
          </p:cNvPr>
          <p:cNvSpPr txBox="1"/>
          <p:nvPr/>
        </p:nvSpPr>
        <p:spPr>
          <a:xfrm>
            <a:off x="5105400" y="1351245"/>
            <a:ext cx="691877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Bottom-Up and Top-Down Attention</a:t>
            </a:r>
            <a:endParaRPr kumimoji="0" lang="zh-CN" altLang="en-US" sz="32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endParaRPr>
          </a:p>
        </p:txBody>
      </p:sp>
      <p:sp>
        <p:nvSpPr>
          <p:cNvPr id="43" name="文本框 42">
            <a:extLst>
              <a:ext uri="{FF2B5EF4-FFF2-40B4-BE49-F238E27FC236}">
                <a16:creationId xmlns:a16="http://schemas.microsoft.com/office/drawing/2014/main" id="{D99AB3AD-A6CE-4E01-AED6-2FE62BFB39E7}"/>
              </a:ext>
            </a:extLst>
          </p:cNvPr>
          <p:cNvSpPr txBox="1"/>
          <p:nvPr/>
        </p:nvSpPr>
        <p:spPr>
          <a:xfrm>
            <a:off x="1620745" y="3105834"/>
            <a:ext cx="294439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Attention </a:t>
            </a:r>
            <a:r>
              <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改善</a:t>
            </a:r>
            <a:endParaRPr kumimoji="0" lang="en-US" altLang="zh-CN" sz="36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45" name="文本框 44">
            <a:extLst>
              <a:ext uri="{FF2B5EF4-FFF2-40B4-BE49-F238E27FC236}">
                <a16:creationId xmlns:a16="http://schemas.microsoft.com/office/drawing/2014/main" id="{1B6BCB9B-089C-4F6E-8DF1-067C9E926969}"/>
              </a:ext>
            </a:extLst>
          </p:cNvPr>
          <p:cNvSpPr txBox="1"/>
          <p:nvPr/>
        </p:nvSpPr>
        <p:spPr>
          <a:xfrm>
            <a:off x="576779" y="4357371"/>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2017</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47" name="object 2">
            <a:extLst>
              <a:ext uri="{FF2B5EF4-FFF2-40B4-BE49-F238E27FC236}">
                <a16:creationId xmlns:a16="http://schemas.microsoft.com/office/drawing/2014/main" id="{70F85658-BDCB-42DC-89E9-126B5537B62B}"/>
              </a:ext>
            </a:extLst>
          </p:cNvPr>
          <p:cNvSpPr txBox="1">
            <a:spLocks noGrp="1"/>
          </p:cNvSpPr>
          <p:nvPr>
            <p:ph type="title"/>
          </p:nvPr>
        </p:nvSpPr>
        <p:spPr>
          <a:xfrm>
            <a:off x="1685669" y="323468"/>
            <a:ext cx="6074030" cy="873957"/>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cs typeface="微软雅黑"/>
              </a:rPr>
              <a:t>发展</a:t>
            </a:r>
            <a:r>
              <a:rPr lang="en-US" altLang="zh-CN" sz="2800" b="1" spc="-5">
                <a:solidFill>
                  <a:srgbClr val="006C39"/>
                </a:solidFill>
                <a:effectLst>
                  <a:outerShdw blurRad="38100" dist="38100" dir="2700000" algn="tl">
                    <a:srgbClr val="000000">
                      <a:alpha val="43137"/>
                    </a:srgbClr>
                  </a:outerShdw>
                </a:effectLst>
                <a:cs typeface="微软雅黑"/>
              </a:rPr>
              <a:t>——attention</a:t>
            </a:r>
            <a:r>
              <a:rPr lang="zh-CN" altLang="en-US" sz="2800" b="1" spc="-5">
                <a:solidFill>
                  <a:srgbClr val="006C39"/>
                </a:solidFill>
                <a:effectLst>
                  <a:outerShdw blurRad="38100" dist="38100" dir="2700000" algn="tl">
                    <a:srgbClr val="000000">
                      <a:alpha val="43137"/>
                    </a:srgbClr>
                  </a:outerShdw>
                </a:effectLst>
                <a:cs typeface="微软雅黑"/>
              </a:rPr>
              <a:t>改善：编码端！</a:t>
            </a:r>
            <a:br>
              <a:rPr lang="zh-CN" altLang="en-US" sz="2800" b="1" spc="-5">
                <a:solidFill>
                  <a:srgbClr val="006C39"/>
                </a:solidFill>
                <a:effectLst>
                  <a:outerShdw blurRad="38100" dist="38100" dir="2700000" algn="tl">
                    <a:srgbClr val="000000">
                      <a:alpha val="43137"/>
                    </a:srgbClr>
                  </a:outerShdw>
                </a:effectLst>
                <a:cs typeface="微软雅黑"/>
              </a:rPr>
            </a:br>
            <a:endParaRPr lang="zh-CN" altLang="en-US" sz="2800">
              <a:solidFill>
                <a:srgbClr val="006C39"/>
              </a:solidFill>
              <a:effectLst>
                <a:outerShdw blurRad="38100" dist="38100" dir="2700000" algn="tl">
                  <a:srgbClr val="000000">
                    <a:alpha val="43137"/>
                  </a:srgbClr>
                </a:outerShdw>
              </a:effectLst>
              <a:cs typeface="微软雅黑"/>
            </a:endParaRPr>
          </a:p>
        </p:txBody>
      </p:sp>
      <p:pic>
        <p:nvPicPr>
          <p:cNvPr id="26" name="图片 25">
            <a:extLst>
              <a:ext uri="{FF2B5EF4-FFF2-40B4-BE49-F238E27FC236}">
                <a16:creationId xmlns:a16="http://schemas.microsoft.com/office/drawing/2014/main" id="{198E67B5-9F5B-40AB-87BE-C7A041FAD4C8}"/>
              </a:ext>
            </a:extLst>
          </p:cNvPr>
          <p:cNvPicPr>
            <a:picLocks noChangeAspect="1"/>
          </p:cNvPicPr>
          <p:nvPr/>
        </p:nvPicPr>
        <p:blipFill>
          <a:blip r:embed="rId12"/>
          <a:stretch>
            <a:fillRect/>
          </a:stretch>
        </p:blipFill>
        <p:spPr>
          <a:xfrm>
            <a:off x="5961223" y="2274353"/>
            <a:ext cx="4610032" cy="3409385"/>
          </a:xfrm>
          <a:prstGeom prst="rect">
            <a:avLst/>
          </a:prstGeom>
        </p:spPr>
      </p:pic>
      <p:sp>
        <p:nvSpPr>
          <p:cNvPr id="35" name="object 3">
            <a:extLst>
              <a:ext uri="{FF2B5EF4-FFF2-40B4-BE49-F238E27FC236}">
                <a16:creationId xmlns:a16="http://schemas.microsoft.com/office/drawing/2014/main" id="{754C8FCE-0577-4A5B-A9C1-E1F6334DCBE4}"/>
              </a:ext>
            </a:extLst>
          </p:cNvPr>
          <p:cNvSpPr txBox="1"/>
          <p:nvPr/>
        </p:nvSpPr>
        <p:spPr>
          <a:xfrm>
            <a:off x="514927" y="188619"/>
            <a:ext cx="780473"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Century Gothic"/>
                <a:ea typeface="宋体" panose="02010600030101010101" pitchFamily="2" charset="-122"/>
                <a:cs typeface="Century Gothic"/>
              </a:rPr>
              <a:t>3.4</a:t>
            </a:r>
            <a:endParaRPr kumimoji="0" sz="3600" b="0" i="0" u="none" strike="noStrike" kern="1200" cap="none" spc="0" normalizeH="0" baseline="0" noProof="0">
              <a:ln>
                <a:noFill/>
              </a:ln>
              <a:solidFill>
                <a:prstClr val="black"/>
              </a:solidFill>
              <a:effectLst/>
              <a:uLnTx/>
              <a:uFillTx/>
              <a:latin typeface="Century Gothic"/>
              <a:ea typeface="+mn-ea"/>
              <a:cs typeface="Century Gothic"/>
            </a:endParaRPr>
          </a:p>
        </p:txBody>
      </p:sp>
      <p:sp>
        <p:nvSpPr>
          <p:cNvPr id="36" name="文本框 35">
            <a:extLst>
              <a:ext uri="{FF2B5EF4-FFF2-40B4-BE49-F238E27FC236}">
                <a16:creationId xmlns:a16="http://schemas.microsoft.com/office/drawing/2014/main" id="{57D8B54F-7AB4-4A87-9B73-D7DAB4DDD267}"/>
              </a:ext>
            </a:extLst>
          </p:cNvPr>
          <p:cNvSpPr txBox="1"/>
          <p:nvPr/>
        </p:nvSpPr>
        <p:spPr>
          <a:xfrm>
            <a:off x="10136383" y="1854138"/>
            <a:ext cx="2058185" cy="369332"/>
          </a:xfrm>
          <a:prstGeom prst="rect">
            <a:avLst/>
          </a:prstGeom>
          <a:noFill/>
        </p:spPr>
        <p:txBody>
          <a:bodyPr wrap="square">
            <a:spAutoFit/>
          </a:bodyPr>
          <a:lstStyle/>
          <a:p>
            <a:r>
              <a:rPr kumimoji="0" lang="en-US" altLang="zh-CN" sz="18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(CVPR 2017)</a:t>
            </a:r>
            <a:endParaRPr lang="zh-CN" altLang="en-US"/>
          </a:p>
        </p:txBody>
      </p:sp>
    </p:spTree>
    <p:extLst>
      <p:ext uri="{BB962C8B-B14F-4D97-AF65-F5344CB8AC3E}">
        <p14:creationId xmlns:p14="http://schemas.microsoft.com/office/powerpoint/2010/main" val="4245682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a:extLst>
              <a:ext uri="{FF2B5EF4-FFF2-40B4-BE49-F238E27FC236}">
                <a16:creationId xmlns:a16="http://schemas.microsoft.com/office/drawing/2014/main" id="{B22E2DDB-1AB8-492C-8B5B-EF246085E398}"/>
              </a:ext>
            </a:extLst>
          </p:cNvPr>
          <p:cNvPicPr>
            <a:picLocks noChangeAspect="1"/>
          </p:cNvPicPr>
          <p:nvPr/>
        </p:nvPicPr>
        <p:blipFill>
          <a:blip r:embed="rId2"/>
          <a:stretch>
            <a:fillRect/>
          </a:stretch>
        </p:blipFill>
        <p:spPr>
          <a:xfrm>
            <a:off x="316865" y="901826"/>
            <a:ext cx="4255135" cy="5342979"/>
          </a:xfrm>
          <a:prstGeom prst="rect">
            <a:avLst/>
          </a:prstGeom>
          <a:ln>
            <a:noFill/>
          </a:ln>
          <a:effectLst>
            <a:outerShdw blurRad="190500" algn="tl" rotWithShape="0">
              <a:srgbClr val="000000">
                <a:alpha val="70000"/>
              </a:srgbClr>
            </a:outerShdw>
          </a:effectLst>
        </p:spPr>
      </p:pic>
      <p:sp>
        <p:nvSpPr>
          <p:cNvPr id="2" name="object 2"/>
          <p:cNvSpPr/>
          <p:nvPr/>
        </p:nvSpPr>
        <p:spPr>
          <a:xfrm>
            <a:off x="1550669" y="863346"/>
            <a:ext cx="10318750" cy="0"/>
          </a:xfrm>
          <a:custGeom>
            <a:avLst/>
            <a:gdLst/>
            <a:ahLst/>
            <a:cxnLst/>
            <a:rect l="l" t="t" r="r" b="b"/>
            <a:pathLst>
              <a:path w="10318750">
                <a:moveTo>
                  <a:pt x="0" y="0"/>
                </a:moveTo>
                <a:lnTo>
                  <a:pt x="10318623" y="0"/>
                </a:lnTo>
              </a:path>
            </a:pathLst>
          </a:custGeom>
          <a:ln w="28575">
            <a:solidFill>
              <a:srgbClr val="A1A1A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 name="object 3"/>
          <p:cNvSpPr/>
          <p:nvPr/>
        </p:nvSpPr>
        <p:spPr>
          <a:xfrm>
            <a:off x="11163300" y="6187440"/>
            <a:ext cx="706120" cy="670560"/>
          </a:xfrm>
          <a:custGeom>
            <a:avLst/>
            <a:gdLst/>
            <a:ahLst/>
            <a:cxnLst/>
            <a:rect l="l" t="t" r="r" b="b"/>
            <a:pathLst>
              <a:path w="706120" h="670559">
                <a:moveTo>
                  <a:pt x="0" y="670560"/>
                </a:moveTo>
                <a:lnTo>
                  <a:pt x="705611" y="670560"/>
                </a:lnTo>
                <a:lnTo>
                  <a:pt x="705611" y="0"/>
                </a:lnTo>
                <a:lnTo>
                  <a:pt x="0" y="0"/>
                </a:lnTo>
                <a:lnTo>
                  <a:pt x="0" y="67056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nvGrpSpPr>
          <p:cNvPr id="4" name="object 4"/>
          <p:cNvGrpSpPr/>
          <p:nvPr/>
        </p:nvGrpSpPr>
        <p:grpSpPr>
          <a:xfrm>
            <a:off x="318515" y="0"/>
            <a:ext cx="1049020" cy="873760"/>
            <a:chOff x="318515" y="0"/>
            <a:chExt cx="1049020" cy="873760"/>
          </a:xfrm>
        </p:grpSpPr>
        <p:sp>
          <p:nvSpPr>
            <p:cNvPr id="5" name="object 5"/>
            <p:cNvSpPr/>
            <p:nvPr/>
          </p:nvSpPr>
          <p:spPr>
            <a:xfrm>
              <a:off x="318515" y="0"/>
              <a:ext cx="1049020" cy="873760"/>
            </a:xfrm>
            <a:custGeom>
              <a:avLst/>
              <a:gdLst/>
              <a:ahLst/>
              <a:cxnLst/>
              <a:rect l="l" t="t" r="r" b="b"/>
              <a:pathLst>
                <a:path w="1049020" h="873760">
                  <a:moveTo>
                    <a:pt x="1048512" y="0"/>
                  </a:moveTo>
                  <a:lnTo>
                    <a:pt x="0" y="0"/>
                  </a:lnTo>
                  <a:lnTo>
                    <a:pt x="0" y="873251"/>
                  </a:lnTo>
                  <a:lnTo>
                    <a:pt x="1048512" y="873251"/>
                  </a:lnTo>
                  <a:lnTo>
                    <a:pt x="1048512"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sp>
          <p:nvSpPr>
            <p:cNvPr id="6" name="object 6"/>
            <p:cNvSpPr/>
            <p:nvPr/>
          </p:nvSpPr>
          <p:spPr>
            <a:xfrm>
              <a:off x="318515" y="0"/>
              <a:ext cx="1049020" cy="873760"/>
            </a:xfrm>
            <a:custGeom>
              <a:avLst/>
              <a:gdLst/>
              <a:ahLst/>
              <a:cxnLst/>
              <a:rect l="l" t="t" r="r" b="b"/>
              <a:pathLst>
                <a:path w="1049020" h="873760">
                  <a:moveTo>
                    <a:pt x="0" y="873251"/>
                  </a:moveTo>
                  <a:lnTo>
                    <a:pt x="1048512" y="873251"/>
                  </a:lnTo>
                  <a:lnTo>
                    <a:pt x="1048512" y="0"/>
                  </a:lnTo>
                  <a:lnTo>
                    <a:pt x="0" y="0"/>
                  </a:lnTo>
                  <a:lnTo>
                    <a:pt x="0" y="873251"/>
                  </a:lnTo>
                  <a:close/>
                </a:path>
              </a:pathLst>
            </a:custGeom>
            <a:ln w="12700">
              <a:solidFill>
                <a:srgbClr val="006C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grpSp>
      <p:grpSp>
        <p:nvGrpSpPr>
          <p:cNvPr id="7" name="object 7"/>
          <p:cNvGrpSpPr/>
          <p:nvPr/>
        </p:nvGrpSpPr>
        <p:grpSpPr>
          <a:xfrm>
            <a:off x="318515" y="6120384"/>
            <a:ext cx="10845165" cy="737870"/>
            <a:chOff x="318515" y="6120384"/>
            <a:chExt cx="10845165" cy="737870"/>
          </a:xfrm>
        </p:grpSpPr>
        <p:sp>
          <p:nvSpPr>
            <p:cNvPr id="8" name="object 8"/>
            <p:cNvSpPr/>
            <p:nvPr/>
          </p:nvSpPr>
          <p:spPr>
            <a:xfrm>
              <a:off x="318515" y="6187440"/>
              <a:ext cx="10845165" cy="670560"/>
            </a:xfrm>
            <a:custGeom>
              <a:avLst/>
              <a:gdLst/>
              <a:ahLst/>
              <a:cxnLst/>
              <a:rect l="l" t="t" r="r" b="b"/>
              <a:pathLst>
                <a:path w="10845165" h="670559">
                  <a:moveTo>
                    <a:pt x="10844784" y="0"/>
                  </a:moveTo>
                  <a:lnTo>
                    <a:pt x="0" y="0"/>
                  </a:lnTo>
                  <a:lnTo>
                    <a:pt x="0" y="670560"/>
                  </a:lnTo>
                  <a:lnTo>
                    <a:pt x="10844784" y="670560"/>
                  </a:lnTo>
                  <a:lnTo>
                    <a:pt x="10844784"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9" name="object 9"/>
            <p:cNvPicPr/>
            <p:nvPr/>
          </p:nvPicPr>
          <p:blipFill>
            <a:blip r:embed="rId3" cstate="print"/>
            <a:stretch>
              <a:fillRect/>
            </a:stretch>
          </p:blipFill>
          <p:spPr>
            <a:xfrm>
              <a:off x="2663951" y="6418326"/>
              <a:ext cx="213360" cy="240029"/>
            </a:xfrm>
            <a:prstGeom prst="rect">
              <a:avLst/>
            </a:prstGeom>
          </p:spPr>
        </p:pic>
        <p:pic>
          <p:nvPicPr>
            <p:cNvPr id="10" name="object 10"/>
            <p:cNvPicPr/>
            <p:nvPr/>
          </p:nvPicPr>
          <p:blipFill>
            <a:blip r:embed="rId4" cstate="print"/>
            <a:stretch>
              <a:fillRect/>
            </a:stretch>
          </p:blipFill>
          <p:spPr>
            <a:xfrm>
              <a:off x="3019043" y="6464183"/>
              <a:ext cx="118004" cy="178932"/>
            </a:xfrm>
            <a:prstGeom prst="rect">
              <a:avLst/>
            </a:prstGeom>
          </p:spPr>
        </p:pic>
        <p:pic>
          <p:nvPicPr>
            <p:cNvPr id="11" name="object 11"/>
            <p:cNvPicPr/>
            <p:nvPr/>
          </p:nvPicPr>
          <p:blipFill>
            <a:blip r:embed="rId5" cstate="print"/>
            <a:stretch>
              <a:fillRect/>
            </a:stretch>
          </p:blipFill>
          <p:spPr>
            <a:xfrm>
              <a:off x="2055876" y="6402324"/>
              <a:ext cx="214344" cy="270075"/>
            </a:xfrm>
            <a:prstGeom prst="rect">
              <a:avLst/>
            </a:prstGeom>
          </p:spPr>
        </p:pic>
        <p:pic>
          <p:nvPicPr>
            <p:cNvPr id="12" name="object 12"/>
            <p:cNvPicPr/>
            <p:nvPr/>
          </p:nvPicPr>
          <p:blipFill>
            <a:blip r:embed="rId6" cstate="print"/>
            <a:stretch>
              <a:fillRect/>
            </a:stretch>
          </p:blipFill>
          <p:spPr>
            <a:xfrm>
              <a:off x="2396690" y="6463284"/>
              <a:ext cx="125196" cy="149351"/>
            </a:xfrm>
            <a:prstGeom prst="rect">
              <a:avLst/>
            </a:prstGeom>
          </p:spPr>
        </p:pic>
        <p:pic>
          <p:nvPicPr>
            <p:cNvPr id="13" name="object 13"/>
            <p:cNvPicPr/>
            <p:nvPr/>
          </p:nvPicPr>
          <p:blipFill>
            <a:blip r:embed="rId7" cstate="print"/>
            <a:stretch>
              <a:fillRect/>
            </a:stretch>
          </p:blipFill>
          <p:spPr>
            <a:xfrm>
              <a:off x="1173479" y="6432804"/>
              <a:ext cx="190531" cy="204215"/>
            </a:xfrm>
            <a:prstGeom prst="rect">
              <a:avLst/>
            </a:prstGeom>
          </p:spPr>
        </p:pic>
        <p:sp>
          <p:nvSpPr>
            <p:cNvPr id="14" name="object 14"/>
            <p:cNvSpPr/>
            <p:nvPr/>
          </p:nvSpPr>
          <p:spPr>
            <a:xfrm>
              <a:off x="598932" y="6399784"/>
              <a:ext cx="219710" cy="276860"/>
            </a:xfrm>
            <a:custGeom>
              <a:avLst/>
              <a:gdLst/>
              <a:ahLst/>
              <a:cxnLst/>
              <a:rect l="l" t="t" r="r" b="b"/>
              <a:pathLst>
                <a:path w="219709" h="276859">
                  <a:moveTo>
                    <a:pt x="86868" y="213918"/>
                  </a:moveTo>
                  <a:lnTo>
                    <a:pt x="85153" y="208813"/>
                  </a:lnTo>
                  <a:lnTo>
                    <a:pt x="74866" y="203708"/>
                  </a:lnTo>
                  <a:lnTo>
                    <a:pt x="67144" y="234124"/>
                  </a:lnTo>
                  <a:lnTo>
                    <a:pt x="59436" y="263245"/>
                  </a:lnTo>
                  <a:lnTo>
                    <a:pt x="59436" y="266649"/>
                  </a:lnTo>
                  <a:lnTo>
                    <a:pt x="62865" y="270052"/>
                  </a:lnTo>
                  <a:lnTo>
                    <a:pt x="69723" y="273456"/>
                  </a:lnTo>
                  <a:lnTo>
                    <a:pt x="74866" y="276860"/>
                  </a:lnTo>
                  <a:lnTo>
                    <a:pt x="79362" y="249008"/>
                  </a:lnTo>
                  <a:lnTo>
                    <a:pt x="81851" y="235470"/>
                  </a:lnTo>
                  <a:lnTo>
                    <a:pt x="85153" y="222415"/>
                  </a:lnTo>
                  <a:lnTo>
                    <a:pt x="86868" y="213918"/>
                  </a:lnTo>
                  <a:close/>
                </a:path>
                <a:path w="219709" h="276859">
                  <a:moveTo>
                    <a:pt x="219456" y="194310"/>
                  </a:moveTo>
                  <a:lnTo>
                    <a:pt x="212598" y="190500"/>
                  </a:lnTo>
                  <a:lnTo>
                    <a:pt x="202311" y="187960"/>
                  </a:lnTo>
                  <a:lnTo>
                    <a:pt x="195453" y="185420"/>
                  </a:lnTo>
                  <a:lnTo>
                    <a:pt x="170802" y="187960"/>
                  </a:lnTo>
                  <a:lnTo>
                    <a:pt x="159042" y="191770"/>
                  </a:lnTo>
                  <a:lnTo>
                    <a:pt x="147447" y="198120"/>
                  </a:lnTo>
                  <a:lnTo>
                    <a:pt x="145732" y="199390"/>
                  </a:lnTo>
                  <a:lnTo>
                    <a:pt x="140589" y="199390"/>
                  </a:lnTo>
                  <a:lnTo>
                    <a:pt x="141097" y="191770"/>
                  </a:lnTo>
                  <a:lnTo>
                    <a:pt x="144653" y="185420"/>
                  </a:lnTo>
                  <a:lnTo>
                    <a:pt x="146113" y="184150"/>
                  </a:lnTo>
                  <a:lnTo>
                    <a:pt x="150469" y="180340"/>
                  </a:lnTo>
                  <a:lnTo>
                    <a:pt x="157734" y="176530"/>
                  </a:lnTo>
                  <a:lnTo>
                    <a:pt x="164592" y="176530"/>
                  </a:lnTo>
                  <a:lnTo>
                    <a:pt x="171450" y="175260"/>
                  </a:lnTo>
                  <a:lnTo>
                    <a:pt x="183451" y="175260"/>
                  </a:lnTo>
                  <a:lnTo>
                    <a:pt x="188595" y="173990"/>
                  </a:lnTo>
                  <a:lnTo>
                    <a:pt x="190766" y="165100"/>
                  </a:lnTo>
                  <a:lnTo>
                    <a:pt x="191706" y="161290"/>
                  </a:lnTo>
                  <a:lnTo>
                    <a:pt x="192024" y="160020"/>
                  </a:lnTo>
                  <a:lnTo>
                    <a:pt x="189445" y="156210"/>
                  </a:lnTo>
                  <a:lnTo>
                    <a:pt x="188595" y="154940"/>
                  </a:lnTo>
                  <a:lnTo>
                    <a:pt x="186309" y="153670"/>
                  </a:lnTo>
                  <a:lnTo>
                    <a:pt x="181737" y="151130"/>
                  </a:lnTo>
                  <a:lnTo>
                    <a:pt x="180022" y="149860"/>
                  </a:lnTo>
                  <a:lnTo>
                    <a:pt x="176593" y="149860"/>
                  </a:lnTo>
                  <a:lnTo>
                    <a:pt x="173164" y="148590"/>
                  </a:lnTo>
                  <a:lnTo>
                    <a:pt x="176593" y="144780"/>
                  </a:lnTo>
                  <a:lnTo>
                    <a:pt x="178308" y="144780"/>
                  </a:lnTo>
                  <a:lnTo>
                    <a:pt x="186880" y="140970"/>
                  </a:lnTo>
                  <a:lnTo>
                    <a:pt x="190309" y="134620"/>
                  </a:lnTo>
                  <a:lnTo>
                    <a:pt x="188595" y="125730"/>
                  </a:lnTo>
                  <a:lnTo>
                    <a:pt x="188595" y="120650"/>
                  </a:lnTo>
                  <a:lnTo>
                    <a:pt x="188595" y="118110"/>
                  </a:lnTo>
                  <a:lnTo>
                    <a:pt x="181737" y="114300"/>
                  </a:lnTo>
                  <a:lnTo>
                    <a:pt x="174879" y="113030"/>
                  </a:lnTo>
                  <a:lnTo>
                    <a:pt x="166306" y="110502"/>
                  </a:lnTo>
                  <a:lnTo>
                    <a:pt x="166306" y="124460"/>
                  </a:lnTo>
                  <a:lnTo>
                    <a:pt x="162877" y="129540"/>
                  </a:lnTo>
                  <a:lnTo>
                    <a:pt x="138874" y="153670"/>
                  </a:lnTo>
                  <a:lnTo>
                    <a:pt x="137160" y="153670"/>
                  </a:lnTo>
                  <a:lnTo>
                    <a:pt x="137160" y="151130"/>
                  </a:lnTo>
                  <a:lnTo>
                    <a:pt x="135445" y="151130"/>
                  </a:lnTo>
                  <a:lnTo>
                    <a:pt x="138874" y="140970"/>
                  </a:lnTo>
                  <a:lnTo>
                    <a:pt x="138874" y="124460"/>
                  </a:lnTo>
                  <a:lnTo>
                    <a:pt x="138874" y="120650"/>
                  </a:lnTo>
                  <a:lnTo>
                    <a:pt x="162877" y="120650"/>
                  </a:lnTo>
                  <a:lnTo>
                    <a:pt x="166306" y="124460"/>
                  </a:lnTo>
                  <a:lnTo>
                    <a:pt x="166306" y="110502"/>
                  </a:lnTo>
                  <a:lnTo>
                    <a:pt x="161988" y="109220"/>
                  </a:lnTo>
                  <a:lnTo>
                    <a:pt x="148945" y="107950"/>
                  </a:lnTo>
                  <a:lnTo>
                    <a:pt x="130327" y="109689"/>
                  </a:lnTo>
                  <a:lnTo>
                    <a:pt x="130327" y="135890"/>
                  </a:lnTo>
                  <a:lnTo>
                    <a:pt x="127939" y="146050"/>
                  </a:lnTo>
                  <a:lnTo>
                    <a:pt x="123304" y="153670"/>
                  </a:lnTo>
                  <a:lnTo>
                    <a:pt x="116586" y="156210"/>
                  </a:lnTo>
                  <a:lnTo>
                    <a:pt x="116586" y="149860"/>
                  </a:lnTo>
                  <a:lnTo>
                    <a:pt x="114871" y="143510"/>
                  </a:lnTo>
                  <a:lnTo>
                    <a:pt x="114871" y="138430"/>
                  </a:lnTo>
                  <a:lnTo>
                    <a:pt x="114871" y="133350"/>
                  </a:lnTo>
                  <a:lnTo>
                    <a:pt x="116586" y="130810"/>
                  </a:lnTo>
                  <a:lnTo>
                    <a:pt x="118300" y="130810"/>
                  </a:lnTo>
                  <a:lnTo>
                    <a:pt x="120015" y="129540"/>
                  </a:lnTo>
                  <a:lnTo>
                    <a:pt x="125158" y="125730"/>
                  </a:lnTo>
                  <a:lnTo>
                    <a:pt x="130302" y="124460"/>
                  </a:lnTo>
                  <a:lnTo>
                    <a:pt x="130327" y="135890"/>
                  </a:lnTo>
                  <a:lnTo>
                    <a:pt x="130327" y="109689"/>
                  </a:lnTo>
                  <a:lnTo>
                    <a:pt x="121729" y="110490"/>
                  </a:lnTo>
                  <a:lnTo>
                    <a:pt x="125158" y="104140"/>
                  </a:lnTo>
                  <a:lnTo>
                    <a:pt x="126873" y="99060"/>
                  </a:lnTo>
                  <a:lnTo>
                    <a:pt x="130302" y="91440"/>
                  </a:lnTo>
                  <a:lnTo>
                    <a:pt x="132016" y="86360"/>
                  </a:lnTo>
                  <a:lnTo>
                    <a:pt x="133731" y="85090"/>
                  </a:lnTo>
                  <a:lnTo>
                    <a:pt x="140589" y="85090"/>
                  </a:lnTo>
                  <a:lnTo>
                    <a:pt x="176593" y="74930"/>
                  </a:lnTo>
                  <a:lnTo>
                    <a:pt x="180022" y="74930"/>
                  </a:lnTo>
                  <a:lnTo>
                    <a:pt x="181737" y="71120"/>
                  </a:lnTo>
                  <a:lnTo>
                    <a:pt x="181737" y="69850"/>
                  </a:lnTo>
                  <a:lnTo>
                    <a:pt x="181737" y="66040"/>
                  </a:lnTo>
                  <a:lnTo>
                    <a:pt x="173164" y="59690"/>
                  </a:lnTo>
                  <a:lnTo>
                    <a:pt x="168021" y="59690"/>
                  </a:lnTo>
                  <a:lnTo>
                    <a:pt x="157886" y="63500"/>
                  </a:lnTo>
                  <a:lnTo>
                    <a:pt x="150876" y="64770"/>
                  </a:lnTo>
                  <a:lnTo>
                    <a:pt x="143852" y="67310"/>
                  </a:lnTo>
                  <a:lnTo>
                    <a:pt x="137160" y="69850"/>
                  </a:lnTo>
                  <a:lnTo>
                    <a:pt x="140347" y="55880"/>
                  </a:lnTo>
                  <a:lnTo>
                    <a:pt x="143370" y="41910"/>
                  </a:lnTo>
                  <a:lnTo>
                    <a:pt x="148005" y="30480"/>
                  </a:lnTo>
                  <a:lnTo>
                    <a:pt x="156019" y="19050"/>
                  </a:lnTo>
                  <a:lnTo>
                    <a:pt x="161163" y="15252"/>
                  </a:lnTo>
                  <a:lnTo>
                    <a:pt x="157734" y="6350"/>
                  </a:lnTo>
                  <a:lnTo>
                    <a:pt x="144018" y="0"/>
                  </a:lnTo>
                  <a:lnTo>
                    <a:pt x="144018" y="5080"/>
                  </a:lnTo>
                  <a:lnTo>
                    <a:pt x="142303" y="10160"/>
                  </a:lnTo>
                  <a:lnTo>
                    <a:pt x="137160" y="22860"/>
                  </a:lnTo>
                  <a:lnTo>
                    <a:pt x="121729" y="64770"/>
                  </a:lnTo>
                  <a:lnTo>
                    <a:pt x="120015" y="71120"/>
                  </a:lnTo>
                  <a:lnTo>
                    <a:pt x="116586" y="74930"/>
                  </a:lnTo>
                  <a:lnTo>
                    <a:pt x="109728" y="74930"/>
                  </a:lnTo>
                  <a:lnTo>
                    <a:pt x="101155" y="76200"/>
                  </a:lnTo>
                  <a:lnTo>
                    <a:pt x="94297" y="76200"/>
                  </a:lnTo>
                  <a:lnTo>
                    <a:pt x="85725" y="78740"/>
                  </a:lnTo>
                  <a:lnTo>
                    <a:pt x="84010" y="78740"/>
                  </a:lnTo>
                  <a:lnTo>
                    <a:pt x="84010" y="80010"/>
                  </a:lnTo>
                  <a:lnTo>
                    <a:pt x="87439" y="83820"/>
                  </a:lnTo>
                  <a:lnTo>
                    <a:pt x="92583" y="86360"/>
                  </a:lnTo>
                  <a:lnTo>
                    <a:pt x="96012" y="88900"/>
                  </a:lnTo>
                  <a:lnTo>
                    <a:pt x="101155" y="90170"/>
                  </a:lnTo>
                  <a:lnTo>
                    <a:pt x="113157" y="90170"/>
                  </a:lnTo>
                  <a:lnTo>
                    <a:pt x="111442" y="94932"/>
                  </a:lnTo>
                  <a:lnTo>
                    <a:pt x="111442" y="158750"/>
                  </a:lnTo>
                  <a:lnTo>
                    <a:pt x="102870" y="161290"/>
                  </a:lnTo>
                  <a:lnTo>
                    <a:pt x="99441" y="160020"/>
                  </a:lnTo>
                  <a:lnTo>
                    <a:pt x="96012" y="149860"/>
                  </a:lnTo>
                  <a:lnTo>
                    <a:pt x="92583" y="144780"/>
                  </a:lnTo>
                  <a:lnTo>
                    <a:pt x="94297" y="143510"/>
                  </a:lnTo>
                  <a:lnTo>
                    <a:pt x="108013" y="138430"/>
                  </a:lnTo>
                  <a:lnTo>
                    <a:pt x="108013" y="144780"/>
                  </a:lnTo>
                  <a:lnTo>
                    <a:pt x="111442" y="158750"/>
                  </a:lnTo>
                  <a:lnTo>
                    <a:pt x="111442" y="94932"/>
                  </a:lnTo>
                  <a:lnTo>
                    <a:pt x="110413" y="97790"/>
                  </a:lnTo>
                  <a:lnTo>
                    <a:pt x="106718" y="104140"/>
                  </a:lnTo>
                  <a:lnTo>
                    <a:pt x="104952" y="111760"/>
                  </a:lnTo>
                  <a:lnTo>
                    <a:pt x="108013" y="119380"/>
                  </a:lnTo>
                  <a:lnTo>
                    <a:pt x="92583" y="129540"/>
                  </a:lnTo>
                  <a:lnTo>
                    <a:pt x="82296" y="124460"/>
                  </a:lnTo>
                  <a:lnTo>
                    <a:pt x="87464" y="111760"/>
                  </a:lnTo>
                  <a:lnTo>
                    <a:pt x="87642" y="102870"/>
                  </a:lnTo>
                  <a:lnTo>
                    <a:pt x="83007" y="92710"/>
                  </a:lnTo>
                  <a:lnTo>
                    <a:pt x="73723" y="81280"/>
                  </a:lnTo>
                  <a:lnTo>
                    <a:pt x="72009" y="80010"/>
                  </a:lnTo>
                  <a:lnTo>
                    <a:pt x="70294" y="76200"/>
                  </a:lnTo>
                  <a:lnTo>
                    <a:pt x="66865" y="74930"/>
                  </a:lnTo>
                  <a:lnTo>
                    <a:pt x="61722" y="71120"/>
                  </a:lnTo>
                  <a:lnTo>
                    <a:pt x="61722" y="66040"/>
                  </a:lnTo>
                  <a:lnTo>
                    <a:pt x="96012" y="38100"/>
                  </a:lnTo>
                  <a:lnTo>
                    <a:pt x="96012" y="34302"/>
                  </a:lnTo>
                  <a:lnTo>
                    <a:pt x="90868" y="27952"/>
                  </a:lnTo>
                  <a:lnTo>
                    <a:pt x="86385" y="22860"/>
                  </a:lnTo>
                  <a:lnTo>
                    <a:pt x="80784" y="21602"/>
                  </a:lnTo>
                  <a:lnTo>
                    <a:pt x="74231" y="21602"/>
                  </a:lnTo>
                  <a:lnTo>
                    <a:pt x="39433" y="50800"/>
                  </a:lnTo>
                  <a:lnTo>
                    <a:pt x="33426" y="69850"/>
                  </a:lnTo>
                  <a:lnTo>
                    <a:pt x="36055" y="77470"/>
                  </a:lnTo>
                  <a:lnTo>
                    <a:pt x="42862" y="86360"/>
                  </a:lnTo>
                  <a:lnTo>
                    <a:pt x="42862" y="90170"/>
                  </a:lnTo>
                  <a:lnTo>
                    <a:pt x="46291" y="91440"/>
                  </a:lnTo>
                  <a:lnTo>
                    <a:pt x="44577" y="93980"/>
                  </a:lnTo>
                  <a:lnTo>
                    <a:pt x="41973" y="101600"/>
                  </a:lnTo>
                  <a:lnTo>
                    <a:pt x="39217" y="109220"/>
                  </a:lnTo>
                  <a:lnTo>
                    <a:pt x="36131" y="115570"/>
                  </a:lnTo>
                  <a:lnTo>
                    <a:pt x="32575" y="123190"/>
                  </a:lnTo>
                  <a:lnTo>
                    <a:pt x="17780" y="147320"/>
                  </a:lnTo>
                  <a:lnTo>
                    <a:pt x="9664" y="158750"/>
                  </a:lnTo>
                  <a:lnTo>
                    <a:pt x="1714" y="170180"/>
                  </a:lnTo>
                  <a:lnTo>
                    <a:pt x="1714" y="171450"/>
                  </a:lnTo>
                  <a:lnTo>
                    <a:pt x="0" y="173990"/>
                  </a:lnTo>
                  <a:lnTo>
                    <a:pt x="0" y="175260"/>
                  </a:lnTo>
                  <a:lnTo>
                    <a:pt x="23139" y="207010"/>
                  </a:lnTo>
                  <a:lnTo>
                    <a:pt x="28384" y="205740"/>
                  </a:lnTo>
                  <a:lnTo>
                    <a:pt x="34290" y="200660"/>
                  </a:lnTo>
                  <a:lnTo>
                    <a:pt x="31978" y="210820"/>
                  </a:lnTo>
                  <a:lnTo>
                    <a:pt x="28016" y="231140"/>
                  </a:lnTo>
                  <a:lnTo>
                    <a:pt x="25717" y="240030"/>
                  </a:lnTo>
                  <a:lnTo>
                    <a:pt x="25768" y="248920"/>
                  </a:lnTo>
                  <a:lnTo>
                    <a:pt x="28714" y="255270"/>
                  </a:lnTo>
                  <a:lnTo>
                    <a:pt x="34874" y="260350"/>
                  </a:lnTo>
                  <a:lnTo>
                    <a:pt x="44577" y="261620"/>
                  </a:lnTo>
                  <a:lnTo>
                    <a:pt x="44577" y="259080"/>
                  </a:lnTo>
                  <a:lnTo>
                    <a:pt x="46291" y="256540"/>
                  </a:lnTo>
                  <a:lnTo>
                    <a:pt x="49149" y="237490"/>
                  </a:lnTo>
                  <a:lnTo>
                    <a:pt x="52501" y="218440"/>
                  </a:lnTo>
                  <a:lnTo>
                    <a:pt x="55930" y="200660"/>
                  </a:lnTo>
                  <a:lnTo>
                    <a:pt x="60007" y="179070"/>
                  </a:lnTo>
                  <a:lnTo>
                    <a:pt x="60007" y="175260"/>
                  </a:lnTo>
                  <a:lnTo>
                    <a:pt x="58293" y="170180"/>
                  </a:lnTo>
                  <a:lnTo>
                    <a:pt x="58293" y="166370"/>
                  </a:lnTo>
                  <a:lnTo>
                    <a:pt x="56578" y="163830"/>
                  </a:lnTo>
                  <a:lnTo>
                    <a:pt x="56578" y="160020"/>
                  </a:lnTo>
                  <a:lnTo>
                    <a:pt x="58293" y="158750"/>
                  </a:lnTo>
                  <a:lnTo>
                    <a:pt x="73723" y="133350"/>
                  </a:lnTo>
                  <a:lnTo>
                    <a:pt x="77304" y="140970"/>
                  </a:lnTo>
                  <a:lnTo>
                    <a:pt x="83845" y="156210"/>
                  </a:lnTo>
                  <a:lnTo>
                    <a:pt x="87439" y="165100"/>
                  </a:lnTo>
                  <a:lnTo>
                    <a:pt x="82296" y="163830"/>
                  </a:lnTo>
                  <a:lnTo>
                    <a:pt x="65151" y="163830"/>
                  </a:lnTo>
                  <a:lnTo>
                    <a:pt x="65151" y="165100"/>
                  </a:lnTo>
                  <a:lnTo>
                    <a:pt x="63436" y="173990"/>
                  </a:lnTo>
                  <a:lnTo>
                    <a:pt x="63436" y="182880"/>
                  </a:lnTo>
                  <a:lnTo>
                    <a:pt x="70294" y="189230"/>
                  </a:lnTo>
                  <a:lnTo>
                    <a:pt x="75438" y="195580"/>
                  </a:lnTo>
                  <a:lnTo>
                    <a:pt x="89154" y="193040"/>
                  </a:lnTo>
                  <a:lnTo>
                    <a:pt x="94297" y="190500"/>
                  </a:lnTo>
                  <a:lnTo>
                    <a:pt x="101155" y="189230"/>
                  </a:lnTo>
                  <a:lnTo>
                    <a:pt x="111442" y="185420"/>
                  </a:lnTo>
                  <a:lnTo>
                    <a:pt x="116586" y="185420"/>
                  </a:lnTo>
                  <a:lnTo>
                    <a:pt x="121729" y="184150"/>
                  </a:lnTo>
                  <a:lnTo>
                    <a:pt x="121691" y="190500"/>
                  </a:lnTo>
                  <a:lnTo>
                    <a:pt x="121373" y="201930"/>
                  </a:lnTo>
                  <a:lnTo>
                    <a:pt x="124079" y="210820"/>
                  </a:lnTo>
                  <a:lnTo>
                    <a:pt x="131610" y="214630"/>
                  </a:lnTo>
                  <a:lnTo>
                    <a:pt x="145732" y="215900"/>
                  </a:lnTo>
                  <a:lnTo>
                    <a:pt x="147447" y="215900"/>
                  </a:lnTo>
                  <a:lnTo>
                    <a:pt x="150876" y="218440"/>
                  </a:lnTo>
                  <a:lnTo>
                    <a:pt x="161163" y="238760"/>
                  </a:lnTo>
                  <a:lnTo>
                    <a:pt x="157734" y="238760"/>
                  </a:lnTo>
                  <a:lnTo>
                    <a:pt x="116497" y="223520"/>
                  </a:lnTo>
                  <a:lnTo>
                    <a:pt x="102870" y="209550"/>
                  </a:lnTo>
                  <a:lnTo>
                    <a:pt x="99441" y="205740"/>
                  </a:lnTo>
                  <a:lnTo>
                    <a:pt x="90868" y="205740"/>
                  </a:lnTo>
                  <a:lnTo>
                    <a:pt x="90868" y="215900"/>
                  </a:lnTo>
                  <a:lnTo>
                    <a:pt x="94297" y="219710"/>
                  </a:lnTo>
                  <a:lnTo>
                    <a:pt x="101155" y="224790"/>
                  </a:lnTo>
                  <a:lnTo>
                    <a:pt x="106299" y="229870"/>
                  </a:lnTo>
                  <a:lnTo>
                    <a:pt x="144653" y="251460"/>
                  </a:lnTo>
                  <a:lnTo>
                    <a:pt x="180022" y="260350"/>
                  </a:lnTo>
                  <a:lnTo>
                    <a:pt x="190309" y="260350"/>
                  </a:lnTo>
                  <a:lnTo>
                    <a:pt x="190309" y="259080"/>
                  </a:lnTo>
                  <a:lnTo>
                    <a:pt x="192024" y="255270"/>
                  </a:lnTo>
                  <a:lnTo>
                    <a:pt x="192024" y="248920"/>
                  </a:lnTo>
                  <a:lnTo>
                    <a:pt x="190309" y="245110"/>
                  </a:lnTo>
                  <a:lnTo>
                    <a:pt x="185724" y="238760"/>
                  </a:lnTo>
                  <a:lnTo>
                    <a:pt x="183896" y="236220"/>
                  </a:lnTo>
                  <a:lnTo>
                    <a:pt x="177660" y="227330"/>
                  </a:lnTo>
                  <a:lnTo>
                    <a:pt x="171742" y="218440"/>
                  </a:lnTo>
                  <a:lnTo>
                    <a:pt x="166306" y="209550"/>
                  </a:lnTo>
                  <a:lnTo>
                    <a:pt x="175348" y="205740"/>
                  </a:lnTo>
                  <a:lnTo>
                    <a:pt x="184734" y="204470"/>
                  </a:lnTo>
                  <a:lnTo>
                    <a:pt x="194754" y="204470"/>
                  </a:lnTo>
                  <a:lnTo>
                    <a:pt x="205740" y="208280"/>
                  </a:lnTo>
                  <a:lnTo>
                    <a:pt x="209169" y="209550"/>
                  </a:lnTo>
                  <a:lnTo>
                    <a:pt x="214312" y="209550"/>
                  </a:lnTo>
                  <a:lnTo>
                    <a:pt x="216027" y="204470"/>
                  </a:lnTo>
                  <a:lnTo>
                    <a:pt x="219456" y="199390"/>
                  </a:lnTo>
                  <a:lnTo>
                    <a:pt x="219456" y="19431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15" name="object 15"/>
            <p:cNvPicPr/>
            <p:nvPr/>
          </p:nvPicPr>
          <p:blipFill>
            <a:blip r:embed="rId8" cstate="print"/>
            <a:stretch>
              <a:fillRect/>
            </a:stretch>
          </p:blipFill>
          <p:spPr>
            <a:xfrm>
              <a:off x="917763" y="6472428"/>
              <a:ext cx="142753" cy="126492"/>
            </a:xfrm>
            <a:prstGeom prst="rect">
              <a:avLst/>
            </a:prstGeom>
          </p:spPr>
        </p:pic>
        <p:pic>
          <p:nvPicPr>
            <p:cNvPr id="16" name="object 16"/>
            <p:cNvPicPr/>
            <p:nvPr/>
          </p:nvPicPr>
          <p:blipFill>
            <a:blip r:embed="rId9" cstate="print"/>
            <a:stretch>
              <a:fillRect/>
            </a:stretch>
          </p:blipFill>
          <p:spPr>
            <a:xfrm>
              <a:off x="1450848" y="6401547"/>
              <a:ext cx="246840" cy="244616"/>
            </a:xfrm>
            <a:prstGeom prst="rect">
              <a:avLst/>
            </a:prstGeom>
          </p:spPr>
        </p:pic>
        <p:sp>
          <p:nvSpPr>
            <p:cNvPr id="17" name="object 17"/>
            <p:cNvSpPr/>
            <p:nvPr/>
          </p:nvSpPr>
          <p:spPr>
            <a:xfrm>
              <a:off x="11149330" y="6120384"/>
              <a:ext cx="12700" cy="737870"/>
            </a:xfrm>
            <a:custGeom>
              <a:avLst/>
              <a:gdLst/>
              <a:ahLst/>
              <a:cxnLst/>
              <a:rect l="l" t="t" r="r" b="b"/>
              <a:pathLst>
                <a:path w="12700" h="737870">
                  <a:moveTo>
                    <a:pt x="12700" y="0"/>
                  </a:moveTo>
                  <a:lnTo>
                    <a:pt x="0" y="0"/>
                  </a:lnTo>
                  <a:lnTo>
                    <a:pt x="0" y="737613"/>
                  </a:lnTo>
                  <a:lnTo>
                    <a:pt x="12700" y="737613"/>
                  </a:lnTo>
                  <a:lnTo>
                    <a:pt x="1270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grpSp>
        <p:nvGrpSpPr>
          <p:cNvPr id="18" name="object 18"/>
          <p:cNvGrpSpPr/>
          <p:nvPr/>
        </p:nvGrpSpPr>
        <p:grpSpPr>
          <a:xfrm>
            <a:off x="1360677" y="0"/>
            <a:ext cx="184912" cy="1061085"/>
            <a:chOff x="1360677" y="0"/>
            <a:chExt cx="184912" cy="1061085"/>
          </a:xfrm>
        </p:grpSpPr>
        <p:sp>
          <p:nvSpPr>
            <p:cNvPr id="19" name="object 19"/>
            <p:cNvSpPr/>
            <p:nvPr/>
          </p:nvSpPr>
          <p:spPr>
            <a:xfrm>
              <a:off x="1379219" y="0"/>
              <a:ext cx="166370" cy="875030"/>
            </a:xfrm>
            <a:custGeom>
              <a:avLst/>
              <a:gdLst/>
              <a:ahLst/>
              <a:cxnLst/>
              <a:rect l="l" t="t" r="r" b="b"/>
              <a:pathLst>
                <a:path w="166369" h="875030">
                  <a:moveTo>
                    <a:pt x="166115" y="0"/>
                  </a:moveTo>
                  <a:lnTo>
                    <a:pt x="0" y="0"/>
                  </a:lnTo>
                  <a:lnTo>
                    <a:pt x="0" y="874776"/>
                  </a:lnTo>
                  <a:lnTo>
                    <a:pt x="166115" y="874776"/>
                  </a:lnTo>
                  <a:lnTo>
                    <a:pt x="166115" y="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 name="object 20"/>
            <p:cNvSpPr/>
            <p:nvPr/>
          </p:nvSpPr>
          <p:spPr>
            <a:xfrm>
              <a:off x="1379219" y="0"/>
              <a:ext cx="166370" cy="875030"/>
            </a:xfrm>
            <a:custGeom>
              <a:avLst/>
              <a:gdLst/>
              <a:ahLst/>
              <a:cxnLst/>
              <a:rect l="l" t="t" r="r" b="b"/>
              <a:pathLst>
                <a:path w="166369" h="875030">
                  <a:moveTo>
                    <a:pt x="0" y="874776"/>
                  </a:moveTo>
                  <a:lnTo>
                    <a:pt x="166115" y="874776"/>
                  </a:lnTo>
                  <a:lnTo>
                    <a:pt x="166115" y="0"/>
                  </a:lnTo>
                  <a:lnTo>
                    <a:pt x="0" y="0"/>
                  </a:lnTo>
                  <a:lnTo>
                    <a:pt x="0" y="874776"/>
                  </a:lnTo>
                  <a:close/>
                </a:path>
              </a:pathLst>
            </a:custGeom>
            <a:ln w="12700">
              <a:solidFill>
                <a:srgbClr val="A03E0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 name="object 21"/>
            <p:cNvSpPr/>
            <p:nvPr/>
          </p:nvSpPr>
          <p:spPr>
            <a:xfrm>
              <a:off x="1360677" y="0"/>
              <a:ext cx="12700" cy="1061085"/>
            </a:xfrm>
            <a:custGeom>
              <a:avLst/>
              <a:gdLst/>
              <a:ahLst/>
              <a:cxnLst/>
              <a:rect l="l" t="t" r="r" b="b"/>
              <a:pathLst>
                <a:path w="12700" h="1061085">
                  <a:moveTo>
                    <a:pt x="0" y="1061085"/>
                  </a:moveTo>
                  <a:lnTo>
                    <a:pt x="12700" y="1061085"/>
                  </a:lnTo>
                  <a:lnTo>
                    <a:pt x="12700" y="0"/>
                  </a:lnTo>
                  <a:lnTo>
                    <a:pt x="0" y="0"/>
                  </a:lnTo>
                  <a:lnTo>
                    <a:pt x="0" y="106108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pic>
        <p:nvPicPr>
          <p:cNvPr id="22" name="object 22"/>
          <p:cNvPicPr/>
          <p:nvPr/>
        </p:nvPicPr>
        <p:blipFill>
          <a:blip r:embed="rId10" cstate="print"/>
          <a:stretch>
            <a:fillRect/>
          </a:stretch>
        </p:blipFill>
        <p:spPr>
          <a:xfrm>
            <a:off x="9837419" y="347472"/>
            <a:ext cx="1969007" cy="432815"/>
          </a:xfrm>
          <a:prstGeom prst="rect">
            <a:avLst/>
          </a:prstGeom>
        </p:spPr>
      </p:pic>
      <p:sp>
        <p:nvSpPr>
          <p:cNvPr id="27" name="object 27"/>
          <p:cNvSpPr txBox="1">
            <a:spLocks noGrp="1"/>
          </p:cNvSpPr>
          <p:nvPr>
            <p:ph type="sldNum" sz="quarter" idx="7"/>
          </p:nvPr>
        </p:nvSpPr>
        <p:spPr>
          <a:xfrm>
            <a:off x="11352530" y="6370208"/>
            <a:ext cx="314325" cy="270587"/>
          </a:xfrm>
          <a:prstGeom prst="rect">
            <a:avLst/>
          </a:prstGeom>
        </p:spPr>
        <p:txBody>
          <a:bodyPr vert="horz" wrap="square" lIns="0" tIns="24130" rIns="0" bIns="0" rtlCol="0">
            <a:spAutoFit/>
          </a:bodyPr>
          <a:lstStyle/>
          <a:p>
            <a:pPr marL="38100" marR="0" lvl="0" indent="0" algn="l" defTabSz="914400" rtl="0" eaLnBrk="1" fontAlgn="auto" latinLnBrk="0" hangingPunct="1">
              <a:lnSpc>
                <a:spcPct val="100000"/>
              </a:lnSpc>
              <a:spcBef>
                <a:spcPts val="190"/>
              </a:spcBef>
              <a:spcAft>
                <a:spcPts val="0"/>
              </a:spcAft>
              <a:buClrTx/>
              <a:buSzTx/>
              <a:buFontTx/>
              <a:buNone/>
              <a:tabLst/>
              <a:defRPr/>
            </a:pPr>
            <a:fld id="{81D60167-4931-47E6-BA6A-407CBD079E47}" type="slidenum">
              <a:rPr kumimoji="0" lang="en-US" altLang="zh-CN" sz="1600" b="0" i="0" u="none" strike="noStrike" kern="1200" cap="none" spc="-5" normalizeH="0" baseline="0" noProof="0" dirty="0">
                <a:ln>
                  <a:noFill/>
                </a:ln>
                <a:solidFill>
                  <a:srgbClr val="F1F1F1"/>
                </a:solidFill>
                <a:effectLst/>
                <a:uLnTx/>
                <a:uFillTx/>
                <a:ea typeface="+mn-ea"/>
              </a:rPr>
              <a:pPr marL="38100" marR="0" lvl="0" indent="0" algn="l" defTabSz="914400" rtl="0" eaLnBrk="1" fontAlgn="auto" latinLnBrk="0" hangingPunct="1">
                <a:lnSpc>
                  <a:spcPct val="100000"/>
                </a:lnSpc>
                <a:spcBef>
                  <a:spcPts val="190"/>
                </a:spcBef>
                <a:spcAft>
                  <a:spcPts val="0"/>
                </a:spcAft>
                <a:buClrTx/>
                <a:buSzTx/>
                <a:buFontTx/>
                <a:buNone/>
                <a:tabLst/>
                <a:defRPr/>
              </a:pPr>
              <a:t>45</a:t>
            </a:fld>
            <a:endParaRPr kumimoji="0" lang="zh-CN" altLang="en-US" sz="1600" b="0" i="0" u="none" strike="noStrike" kern="1200" cap="none" spc="-5" normalizeH="0" baseline="0" noProof="0">
              <a:ln>
                <a:noFill/>
              </a:ln>
              <a:solidFill>
                <a:srgbClr val="F1F1F1"/>
              </a:solidFill>
              <a:effectLst/>
              <a:uLnTx/>
              <a:uFillTx/>
              <a:ea typeface="+mn-ea"/>
            </a:endParaRPr>
          </a:p>
        </p:txBody>
      </p:sp>
      <p:cxnSp>
        <p:nvCxnSpPr>
          <p:cNvPr id="37" name="直接连接符 36">
            <a:extLst>
              <a:ext uri="{FF2B5EF4-FFF2-40B4-BE49-F238E27FC236}">
                <a16:creationId xmlns:a16="http://schemas.microsoft.com/office/drawing/2014/main" id="{397D28C6-F3B1-4057-A403-5D8579FB4EBB}"/>
              </a:ext>
            </a:extLst>
          </p:cNvPr>
          <p:cNvCxnSpPr>
            <a:cxnSpLocks/>
          </p:cNvCxnSpPr>
          <p:nvPr/>
        </p:nvCxnSpPr>
        <p:spPr>
          <a:xfrm flipH="1">
            <a:off x="1528730" y="883665"/>
            <a:ext cx="6858" cy="5313680"/>
          </a:xfrm>
          <a:prstGeom prst="line">
            <a:avLst/>
          </a:prstGeom>
          <a:ln>
            <a:solidFill>
              <a:srgbClr val="006C39"/>
            </a:solidFill>
          </a:ln>
        </p:spPr>
        <p:style>
          <a:lnRef idx="3">
            <a:schemeClr val="accent3"/>
          </a:lnRef>
          <a:fillRef idx="0">
            <a:schemeClr val="accent3"/>
          </a:fillRef>
          <a:effectRef idx="2">
            <a:schemeClr val="accent3"/>
          </a:effectRef>
          <a:fontRef idx="minor">
            <a:schemeClr val="tx1"/>
          </a:fontRef>
        </p:style>
      </p:cxnSp>
      <p:sp>
        <p:nvSpPr>
          <p:cNvPr id="52" name="文本框 51">
            <a:extLst>
              <a:ext uri="{FF2B5EF4-FFF2-40B4-BE49-F238E27FC236}">
                <a16:creationId xmlns:a16="http://schemas.microsoft.com/office/drawing/2014/main" id="{4F3CE774-1F7B-421B-AC19-474E43B904A1}"/>
              </a:ext>
            </a:extLst>
          </p:cNvPr>
          <p:cNvSpPr txBox="1"/>
          <p:nvPr/>
        </p:nvSpPr>
        <p:spPr>
          <a:xfrm>
            <a:off x="595053" y="2249070"/>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2015</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44" name="图片 43">
            <a:extLst>
              <a:ext uri="{FF2B5EF4-FFF2-40B4-BE49-F238E27FC236}">
                <a16:creationId xmlns:a16="http://schemas.microsoft.com/office/drawing/2014/main" id="{91B42E76-A13F-4F42-BEDA-208B20E495F4}"/>
              </a:ext>
            </a:extLst>
          </p:cNvPr>
          <p:cNvPicPr>
            <a:picLocks noChangeAspect="1"/>
          </p:cNvPicPr>
          <p:nvPr/>
        </p:nvPicPr>
        <p:blipFill>
          <a:blip r:embed="rId11"/>
          <a:stretch>
            <a:fillRect/>
          </a:stretch>
        </p:blipFill>
        <p:spPr>
          <a:xfrm rot="5400000">
            <a:off x="1768674" y="3814480"/>
            <a:ext cx="121931" cy="713294"/>
          </a:xfrm>
          <a:prstGeom prst="rect">
            <a:avLst/>
          </a:prstGeom>
        </p:spPr>
      </p:pic>
      <p:sp>
        <p:nvSpPr>
          <p:cNvPr id="53" name="文本框 52">
            <a:extLst>
              <a:ext uri="{FF2B5EF4-FFF2-40B4-BE49-F238E27FC236}">
                <a16:creationId xmlns:a16="http://schemas.microsoft.com/office/drawing/2014/main" id="{65C09604-0285-4310-86B6-0B761E7C8FF2}"/>
              </a:ext>
            </a:extLst>
          </p:cNvPr>
          <p:cNvSpPr txBox="1"/>
          <p:nvPr/>
        </p:nvSpPr>
        <p:spPr>
          <a:xfrm>
            <a:off x="5092256" y="1488059"/>
            <a:ext cx="6337744"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Self-critical sequence training for image captioning                </a:t>
            </a:r>
            <a:r>
              <a:rPr kumimoji="0" lang="en-US" altLang="zh-CN" sz="16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(CVPR 2017)</a:t>
            </a:r>
            <a:endParaRPr kumimoji="0" lang="zh-CN" altLang="en-US" sz="32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endParaRPr>
          </a:p>
        </p:txBody>
      </p:sp>
      <p:sp>
        <p:nvSpPr>
          <p:cNvPr id="47" name="object 2">
            <a:extLst>
              <a:ext uri="{FF2B5EF4-FFF2-40B4-BE49-F238E27FC236}">
                <a16:creationId xmlns:a16="http://schemas.microsoft.com/office/drawing/2014/main" id="{70F85658-BDCB-42DC-89E9-126B5537B62B}"/>
              </a:ext>
            </a:extLst>
          </p:cNvPr>
          <p:cNvSpPr txBox="1">
            <a:spLocks noGrp="1"/>
          </p:cNvSpPr>
          <p:nvPr>
            <p:ph type="title"/>
          </p:nvPr>
        </p:nvSpPr>
        <p:spPr>
          <a:xfrm>
            <a:off x="1685668" y="323468"/>
            <a:ext cx="6772531"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cs typeface="微软雅黑"/>
              </a:rPr>
              <a:t>发展</a:t>
            </a:r>
            <a:r>
              <a:rPr lang="en-US" altLang="zh-CN" sz="2800" b="1" spc="-5">
                <a:solidFill>
                  <a:srgbClr val="006C39"/>
                </a:solidFill>
                <a:effectLst>
                  <a:outerShdw blurRad="38100" dist="38100" dir="2700000" algn="tl">
                    <a:srgbClr val="000000">
                      <a:alpha val="43137"/>
                    </a:srgbClr>
                  </a:outerShdw>
                </a:effectLst>
                <a:cs typeface="微软雅黑"/>
              </a:rPr>
              <a:t>——</a:t>
            </a:r>
            <a:r>
              <a:rPr lang="zh-CN" altLang="en-US" sz="2800" b="1" spc="-5">
                <a:solidFill>
                  <a:srgbClr val="006C39"/>
                </a:solidFill>
                <a:effectLst>
                  <a:outerShdw blurRad="38100" dist="38100" dir="2700000" algn="tl">
                    <a:srgbClr val="000000">
                      <a:alpha val="43137"/>
                    </a:srgbClr>
                  </a:outerShdw>
                </a:effectLst>
                <a:cs typeface="微软雅黑"/>
              </a:rPr>
              <a:t>强化学习引入</a:t>
            </a:r>
            <a:endParaRPr lang="zh-CN" altLang="en-US" sz="2800">
              <a:solidFill>
                <a:srgbClr val="006C39"/>
              </a:solidFill>
              <a:effectLst>
                <a:outerShdw blurRad="38100" dist="38100" dir="2700000" algn="tl">
                  <a:srgbClr val="000000">
                    <a:alpha val="43137"/>
                  </a:srgbClr>
                </a:outerShdw>
              </a:effectLst>
              <a:cs typeface="微软雅黑"/>
            </a:endParaRPr>
          </a:p>
        </p:txBody>
      </p:sp>
      <p:pic>
        <p:nvPicPr>
          <p:cNvPr id="48" name="图片 47">
            <a:extLst>
              <a:ext uri="{FF2B5EF4-FFF2-40B4-BE49-F238E27FC236}">
                <a16:creationId xmlns:a16="http://schemas.microsoft.com/office/drawing/2014/main" id="{B639B493-6413-4B7C-9247-5073061588D4}"/>
              </a:ext>
            </a:extLst>
          </p:cNvPr>
          <p:cNvPicPr>
            <a:picLocks noChangeAspect="1"/>
          </p:cNvPicPr>
          <p:nvPr/>
        </p:nvPicPr>
        <p:blipFill>
          <a:blip r:embed="rId11"/>
          <a:stretch>
            <a:fillRect/>
          </a:stretch>
        </p:blipFill>
        <p:spPr>
          <a:xfrm rot="16200000">
            <a:off x="1783978" y="2164992"/>
            <a:ext cx="121931" cy="713294"/>
          </a:xfrm>
          <a:prstGeom prst="rect">
            <a:avLst/>
          </a:prstGeom>
        </p:spPr>
      </p:pic>
      <p:sp>
        <p:nvSpPr>
          <p:cNvPr id="50" name="文本框 49">
            <a:extLst>
              <a:ext uri="{FF2B5EF4-FFF2-40B4-BE49-F238E27FC236}">
                <a16:creationId xmlns:a16="http://schemas.microsoft.com/office/drawing/2014/main" id="{3951A948-17BF-45BD-833B-90D566C941E0}"/>
              </a:ext>
            </a:extLst>
          </p:cNvPr>
          <p:cNvSpPr txBox="1"/>
          <p:nvPr/>
        </p:nvSpPr>
        <p:spPr>
          <a:xfrm>
            <a:off x="590941" y="3970483"/>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2017</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51" name="文本框 50">
            <a:extLst>
              <a:ext uri="{FF2B5EF4-FFF2-40B4-BE49-F238E27FC236}">
                <a16:creationId xmlns:a16="http://schemas.microsoft.com/office/drawing/2014/main" id="{D8055D47-EDDA-47CF-A9D5-36FBF9179620}"/>
              </a:ext>
            </a:extLst>
          </p:cNvPr>
          <p:cNvSpPr txBox="1"/>
          <p:nvPr/>
        </p:nvSpPr>
        <p:spPr>
          <a:xfrm>
            <a:off x="2130368" y="1975754"/>
            <a:ext cx="2741684"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强化学习</a:t>
            </a:r>
            <a:endParaRPr kumimoji="0" lang="en-US" altLang="zh-CN" sz="32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Translation</a:t>
            </a:r>
          </a:p>
        </p:txBody>
      </p:sp>
      <p:sp>
        <p:nvSpPr>
          <p:cNvPr id="54" name="文本框 53">
            <a:extLst>
              <a:ext uri="{FF2B5EF4-FFF2-40B4-BE49-F238E27FC236}">
                <a16:creationId xmlns:a16="http://schemas.microsoft.com/office/drawing/2014/main" id="{BEAA3A0C-4A67-43A5-B6FF-D14A822D7C23}"/>
              </a:ext>
            </a:extLst>
          </p:cNvPr>
          <p:cNvSpPr txBox="1"/>
          <p:nvPr/>
        </p:nvSpPr>
        <p:spPr>
          <a:xfrm>
            <a:off x="1979978" y="3643079"/>
            <a:ext cx="2741684"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Calibri"/>
                <a:ea typeface="宋体" panose="02010600030101010101" pitchFamily="2" charset="-122"/>
                <a:cs typeface="+mn-cs"/>
              </a:rPr>
              <a:t>  强化学习</a:t>
            </a:r>
            <a:endParaRPr kumimoji="0" lang="en-US" altLang="zh-CN" sz="32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Calibri"/>
                <a:ea typeface="宋体" panose="02010600030101010101" pitchFamily="2" charset="-122"/>
                <a:cs typeface="+mn-cs"/>
              </a:rPr>
              <a:t>Image Caption</a:t>
            </a:r>
          </a:p>
        </p:txBody>
      </p:sp>
      <p:pic>
        <p:nvPicPr>
          <p:cNvPr id="38" name="图片 37">
            <a:extLst>
              <a:ext uri="{FF2B5EF4-FFF2-40B4-BE49-F238E27FC236}">
                <a16:creationId xmlns:a16="http://schemas.microsoft.com/office/drawing/2014/main" id="{09F30868-83EE-45FE-A3C2-CD7D769CDC70}"/>
              </a:ext>
            </a:extLst>
          </p:cNvPr>
          <p:cNvPicPr>
            <a:picLocks noChangeAspect="1"/>
          </p:cNvPicPr>
          <p:nvPr/>
        </p:nvPicPr>
        <p:blipFill>
          <a:blip r:embed="rId12"/>
          <a:stretch>
            <a:fillRect/>
          </a:stretch>
        </p:blipFill>
        <p:spPr>
          <a:xfrm>
            <a:off x="4921942" y="2766532"/>
            <a:ext cx="6656278" cy="3110225"/>
          </a:xfrm>
          <a:prstGeom prst="rect">
            <a:avLst/>
          </a:prstGeom>
        </p:spPr>
      </p:pic>
      <p:sp>
        <p:nvSpPr>
          <p:cNvPr id="39" name="object 3">
            <a:extLst>
              <a:ext uri="{FF2B5EF4-FFF2-40B4-BE49-F238E27FC236}">
                <a16:creationId xmlns:a16="http://schemas.microsoft.com/office/drawing/2014/main" id="{30EC1FAE-F507-45D1-881A-D3922110F60E}"/>
              </a:ext>
            </a:extLst>
          </p:cNvPr>
          <p:cNvSpPr txBox="1"/>
          <p:nvPr/>
        </p:nvSpPr>
        <p:spPr>
          <a:xfrm>
            <a:off x="514927" y="188619"/>
            <a:ext cx="780473"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Century Gothic"/>
                <a:ea typeface="宋体" panose="02010600030101010101" pitchFamily="2" charset="-122"/>
                <a:cs typeface="Century Gothic"/>
              </a:rPr>
              <a:t>3.5</a:t>
            </a:r>
            <a:endParaRPr kumimoji="0" sz="3600" b="0" i="0" u="none" strike="noStrike" kern="1200" cap="none" spc="0" normalizeH="0" baseline="0" noProof="0">
              <a:ln>
                <a:noFill/>
              </a:ln>
              <a:solidFill>
                <a:prstClr val="black"/>
              </a:solidFill>
              <a:effectLst/>
              <a:uLnTx/>
              <a:uFillTx/>
              <a:latin typeface="Century Gothic"/>
              <a:ea typeface="+mn-ea"/>
              <a:cs typeface="Century Gothic"/>
            </a:endParaRPr>
          </a:p>
        </p:txBody>
      </p:sp>
    </p:spTree>
    <p:extLst>
      <p:ext uri="{BB962C8B-B14F-4D97-AF65-F5344CB8AC3E}">
        <p14:creationId xmlns:p14="http://schemas.microsoft.com/office/powerpoint/2010/main" val="4138932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a:extLst>
              <a:ext uri="{FF2B5EF4-FFF2-40B4-BE49-F238E27FC236}">
                <a16:creationId xmlns:a16="http://schemas.microsoft.com/office/drawing/2014/main" id="{B22E2DDB-1AB8-492C-8B5B-EF246085E398}"/>
              </a:ext>
            </a:extLst>
          </p:cNvPr>
          <p:cNvPicPr>
            <a:picLocks noChangeAspect="1"/>
          </p:cNvPicPr>
          <p:nvPr/>
        </p:nvPicPr>
        <p:blipFill>
          <a:blip r:embed="rId2"/>
          <a:stretch>
            <a:fillRect/>
          </a:stretch>
        </p:blipFill>
        <p:spPr>
          <a:xfrm>
            <a:off x="316865" y="901826"/>
            <a:ext cx="4130721" cy="5342979"/>
          </a:xfrm>
          <a:prstGeom prst="rect">
            <a:avLst/>
          </a:prstGeom>
          <a:ln>
            <a:noFill/>
          </a:ln>
          <a:effectLst>
            <a:outerShdw blurRad="190500" algn="tl" rotWithShape="0">
              <a:srgbClr val="000000">
                <a:alpha val="70000"/>
              </a:srgbClr>
            </a:outerShdw>
          </a:effectLst>
        </p:spPr>
      </p:pic>
      <p:sp>
        <p:nvSpPr>
          <p:cNvPr id="2" name="object 2"/>
          <p:cNvSpPr/>
          <p:nvPr/>
        </p:nvSpPr>
        <p:spPr>
          <a:xfrm>
            <a:off x="1550669" y="863346"/>
            <a:ext cx="10318750" cy="0"/>
          </a:xfrm>
          <a:custGeom>
            <a:avLst/>
            <a:gdLst/>
            <a:ahLst/>
            <a:cxnLst/>
            <a:rect l="l" t="t" r="r" b="b"/>
            <a:pathLst>
              <a:path w="10318750">
                <a:moveTo>
                  <a:pt x="0" y="0"/>
                </a:moveTo>
                <a:lnTo>
                  <a:pt x="10318623" y="0"/>
                </a:lnTo>
              </a:path>
            </a:pathLst>
          </a:custGeom>
          <a:ln w="28575">
            <a:solidFill>
              <a:srgbClr val="A1A1A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 name="object 3"/>
          <p:cNvSpPr/>
          <p:nvPr/>
        </p:nvSpPr>
        <p:spPr>
          <a:xfrm>
            <a:off x="11163300" y="6187440"/>
            <a:ext cx="706120" cy="670560"/>
          </a:xfrm>
          <a:custGeom>
            <a:avLst/>
            <a:gdLst/>
            <a:ahLst/>
            <a:cxnLst/>
            <a:rect l="l" t="t" r="r" b="b"/>
            <a:pathLst>
              <a:path w="706120" h="670559">
                <a:moveTo>
                  <a:pt x="0" y="670560"/>
                </a:moveTo>
                <a:lnTo>
                  <a:pt x="705611" y="670560"/>
                </a:lnTo>
                <a:lnTo>
                  <a:pt x="705611" y="0"/>
                </a:lnTo>
                <a:lnTo>
                  <a:pt x="0" y="0"/>
                </a:lnTo>
                <a:lnTo>
                  <a:pt x="0" y="67056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nvGrpSpPr>
          <p:cNvPr id="4" name="object 4"/>
          <p:cNvGrpSpPr/>
          <p:nvPr/>
        </p:nvGrpSpPr>
        <p:grpSpPr>
          <a:xfrm>
            <a:off x="318515" y="0"/>
            <a:ext cx="1049020" cy="873760"/>
            <a:chOff x="318515" y="0"/>
            <a:chExt cx="1049020" cy="873760"/>
          </a:xfrm>
        </p:grpSpPr>
        <p:sp>
          <p:nvSpPr>
            <p:cNvPr id="5" name="object 5"/>
            <p:cNvSpPr/>
            <p:nvPr/>
          </p:nvSpPr>
          <p:spPr>
            <a:xfrm>
              <a:off x="318515" y="0"/>
              <a:ext cx="1049020" cy="873760"/>
            </a:xfrm>
            <a:custGeom>
              <a:avLst/>
              <a:gdLst/>
              <a:ahLst/>
              <a:cxnLst/>
              <a:rect l="l" t="t" r="r" b="b"/>
              <a:pathLst>
                <a:path w="1049020" h="873760">
                  <a:moveTo>
                    <a:pt x="1048512" y="0"/>
                  </a:moveTo>
                  <a:lnTo>
                    <a:pt x="0" y="0"/>
                  </a:lnTo>
                  <a:lnTo>
                    <a:pt x="0" y="873251"/>
                  </a:lnTo>
                  <a:lnTo>
                    <a:pt x="1048512" y="873251"/>
                  </a:lnTo>
                  <a:lnTo>
                    <a:pt x="1048512"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sp>
          <p:nvSpPr>
            <p:cNvPr id="6" name="object 6"/>
            <p:cNvSpPr/>
            <p:nvPr/>
          </p:nvSpPr>
          <p:spPr>
            <a:xfrm>
              <a:off x="318515" y="0"/>
              <a:ext cx="1049020" cy="873760"/>
            </a:xfrm>
            <a:custGeom>
              <a:avLst/>
              <a:gdLst/>
              <a:ahLst/>
              <a:cxnLst/>
              <a:rect l="l" t="t" r="r" b="b"/>
              <a:pathLst>
                <a:path w="1049020" h="873760">
                  <a:moveTo>
                    <a:pt x="0" y="873251"/>
                  </a:moveTo>
                  <a:lnTo>
                    <a:pt x="1048512" y="873251"/>
                  </a:lnTo>
                  <a:lnTo>
                    <a:pt x="1048512" y="0"/>
                  </a:lnTo>
                  <a:lnTo>
                    <a:pt x="0" y="0"/>
                  </a:lnTo>
                  <a:lnTo>
                    <a:pt x="0" y="873251"/>
                  </a:lnTo>
                  <a:close/>
                </a:path>
              </a:pathLst>
            </a:custGeom>
            <a:ln w="12700">
              <a:solidFill>
                <a:srgbClr val="006C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6C39"/>
                </a:solidFill>
                <a:effectLst/>
                <a:uLnTx/>
                <a:uFillTx/>
                <a:latin typeface="Times New Roman" panose="02020603050405020304" pitchFamily="18" charset="0"/>
                <a:ea typeface="+mn-ea"/>
                <a:cs typeface="+mn-cs"/>
              </a:endParaRPr>
            </a:p>
          </p:txBody>
        </p:sp>
      </p:grpSp>
      <p:grpSp>
        <p:nvGrpSpPr>
          <p:cNvPr id="7" name="object 7"/>
          <p:cNvGrpSpPr/>
          <p:nvPr/>
        </p:nvGrpSpPr>
        <p:grpSpPr>
          <a:xfrm>
            <a:off x="318515" y="6120384"/>
            <a:ext cx="10845165" cy="737870"/>
            <a:chOff x="318515" y="6120384"/>
            <a:chExt cx="10845165" cy="737870"/>
          </a:xfrm>
        </p:grpSpPr>
        <p:sp>
          <p:nvSpPr>
            <p:cNvPr id="8" name="object 8"/>
            <p:cNvSpPr/>
            <p:nvPr/>
          </p:nvSpPr>
          <p:spPr>
            <a:xfrm>
              <a:off x="318515" y="6187440"/>
              <a:ext cx="10845165" cy="670560"/>
            </a:xfrm>
            <a:custGeom>
              <a:avLst/>
              <a:gdLst/>
              <a:ahLst/>
              <a:cxnLst/>
              <a:rect l="l" t="t" r="r" b="b"/>
              <a:pathLst>
                <a:path w="10845165" h="670559">
                  <a:moveTo>
                    <a:pt x="10844784" y="0"/>
                  </a:moveTo>
                  <a:lnTo>
                    <a:pt x="0" y="0"/>
                  </a:lnTo>
                  <a:lnTo>
                    <a:pt x="0" y="670560"/>
                  </a:lnTo>
                  <a:lnTo>
                    <a:pt x="10844784" y="670560"/>
                  </a:lnTo>
                  <a:lnTo>
                    <a:pt x="10844784" y="0"/>
                  </a:lnTo>
                  <a:close/>
                </a:path>
              </a:pathLst>
            </a:custGeom>
            <a:solidFill>
              <a:srgbClr val="006C3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9" name="object 9"/>
            <p:cNvPicPr/>
            <p:nvPr/>
          </p:nvPicPr>
          <p:blipFill>
            <a:blip r:embed="rId3" cstate="print"/>
            <a:stretch>
              <a:fillRect/>
            </a:stretch>
          </p:blipFill>
          <p:spPr>
            <a:xfrm>
              <a:off x="2663951" y="6418326"/>
              <a:ext cx="213360" cy="240029"/>
            </a:xfrm>
            <a:prstGeom prst="rect">
              <a:avLst/>
            </a:prstGeom>
          </p:spPr>
        </p:pic>
        <p:pic>
          <p:nvPicPr>
            <p:cNvPr id="10" name="object 10"/>
            <p:cNvPicPr/>
            <p:nvPr/>
          </p:nvPicPr>
          <p:blipFill>
            <a:blip r:embed="rId4" cstate="print"/>
            <a:stretch>
              <a:fillRect/>
            </a:stretch>
          </p:blipFill>
          <p:spPr>
            <a:xfrm>
              <a:off x="3019043" y="6464183"/>
              <a:ext cx="118004" cy="178932"/>
            </a:xfrm>
            <a:prstGeom prst="rect">
              <a:avLst/>
            </a:prstGeom>
          </p:spPr>
        </p:pic>
        <p:pic>
          <p:nvPicPr>
            <p:cNvPr id="11" name="object 11"/>
            <p:cNvPicPr/>
            <p:nvPr/>
          </p:nvPicPr>
          <p:blipFill>
            <a:blip r:embed="rId5" cstate="print"/>
            <a:stretch>
              <a:fillRect/>
            </a:stretch>
          </p:blipFill>
          <p:spPr>
            <a:xfrm>
              <a:off x="2055876" y="6402324"/>
              <a:ext cx="214344" cy="270075"/>
            </a:xfrm>
            <a:prstGeom prst="rect">
              <a:avLst/>
            </a:prstGeom>
          </p:spPr>
        </p:pic>
        <p:pic>
          <p:nvPicPr>
            <p:cNvPr id="12" name="object 12"/>
            <p:cNvPicPr/>
            <p:nvPr/>
          </p:nvPicPr>
          <p:blipFill>
            <a:blip r:embed="rId6" cstate="print"/>
            <a:stretch>
              <a:fillRect/>
            </a:stretch>
          </p:blipFill>
          <p:spPr>
            <a:xfrm>
              <a:off x="2396690" y="6463284"/>
              <a:ext cx="125196" cy="149351"/>
            </a:xfrm>
            <a:prstGeom prst="rect">
              <a:avLst/>
            </a:prstGeom>
          </p:spPr>
        </p:pic>
        <p:pic>
          <p:nvPicPr>
            <p:cNvPr id="13" name="object 13"/>
            <p:cNvPicPr/>
            <p:nvPr/>
          </p:nvPicPr>
          <p:blipFill>
            <a:blip r:embed="rId7" cstate="print"/>
            <a:stretch>
              <a:fillRect/>
            </a:stretch>
          </p:blipFill>
          <p:spPr>
            <a:xfrm>
              <a:off x="1173479" y="6432804"/>
              <a:ext cx="190531" cy="204215"/>
            </a:xfrm>
            <a:prstGeom prst="rect">
              <a:avLst/>
            </a:prstGeom>
          </p:spPr>
        </p:pic>
        <p:sp>
          <p:nvSpPr>
            <p:cNvPr id="14" name="object 14"/>
            <p:cNvSpPr/>
            <p:nvPr/>
          </p:nvSpPr>
          <p:spPr>
            <a:xfrm>
              <a:off x="598932" y="6399784"/>
              <a:ext cx="219710" cy="276860"/>
            </a:xfrm>
            <a:custGeom>
              <a:avLst/>
              <a:gdLst/>
              <a:ahLst/>
              <a:cxnLst/>
              <a:rect l="l" t="t" r="r" b="b"/>
              <a:pathLst>
                <a:path w="219709" h="276859">
                  <a:moveTo>
                    <a:pt x="86868" y="213918"/>
                  </a:moveTo>
                  <a:lnTo>
                    <a:pt x="85153" y="208813"/>
                  </a:lnTo>
                  <a:lnTo>
                    <a:pt x="74866" y="203708"/>
                  </a:lnTo>
                  <a:lnTo>
                    <a:pt x="67144" y="234124"/>
                  </a:lnTo>
                  <a:lnTo>
                    <a:pt x="59436" y="263245"/>
                  </a:lnTo>
                  <a:lnTo>
                    <a:pt x="59436" y="266649"/>
                  </a:lnTo>
                  <a:lnTo>
                    <a:pt x="62865" y="270052"/>
                  </a:lnTo>
                  <a:lnTo>
                    <a:pt x="69723" y="273456"/>
                  </a:lnTo>
                  <a:lnTo>
                    <a:pt x="74866" y="276860"/>
                  </a:lnTo>
                  <a:lnTo>
                    <a:pt x="79362" y="249008"/>
                  </a:lnTo>
                  <a:lnTo>
                    <a:pt x="81851" y="235470"/>
                  </a:lnTo>
                  <a:lnTo>
                    <a:pt x="85153" y="222415"/>
                  </a:lnTo>
                  <a:lnTo>
                    <a:pt x="86868" y="213918"/>
                  </a:lnTo>
                  <a:close/>
                </a:path>
                <a:path w="219709" h="276859">
                  <a:moveTo>
                    <a:pt x="219456" y="194310"/>
                  </a:moveTo>
                  <a:lnTo>
                    <a:pt x="212598" y="190500"/>
                  </a:lnTo>
                  <a:lnTo>
                    <a:pt x="202311" y="187960"/>
                  </a:lnTo>
                  <a:lnTo>
                    <a:pt x="195453" y="185420"/>
                  </a:lnTo>
                  <a:lnTo>
                    <a:pt x="170802" y="187960"/>
                  </a:lnTo>
                  <a:lnTo>
                    <a:pt x="159042" y="191770"/>
                  </a:lnTo>
                  <a:lnTo>
                    <a:pt x="147447" y="198120"/>
                  </a:lnTo>
                  <a:lnTo>
                    <a:pt x="145732" y="199390"/>
                  </a:lnTo>
                  <a:lnTo>
                    <a:pt x="140589" y="199390"/>
                  </a:lnTo>
                  <a:lnTo>
                    <a:pt x="141097" y="191770"/>
                  </a:lnTo>
                  <a:lnTo>
                    <a:pt x="144653" y="185420"/>
                  </a:lnTo>
                  <a:lnTo>
                    <a:pt x="146113" y="184150"/>
                  </a:lnTo>
                  <a:lnTo>
                    <a:pt x="150469" y="180340"/>
                  </a:lnTo>
                  <a:lnTo>
                    <a:pt x="157734" y="176530"/>
                  </a:lnTo>
                  <a:lnTo>
                    <a:pt x="164592" y="176530"/>
                  </a:lnTo>
                  <a:lnTo>
                    <a:pt x="171450" y="175260"/>
                  </a:lnTo>
                  <a:lnTo>
                    <a:pt x="183451" y="175260"/>
                  </a:lnTo>
                  <a:lnTo>
                    <a:pt x="188595" y="173990"/>
                  </a:lnTo>
                  <a:lnTo>
                    <a:pt x="190766" y="165100"/>
                  </a:lnTo>
                  <a:lnTo>
                    <a:pt x="191706" y="161290"/>
                  </a:lnTo>
                  <a:lnTo>
                    <a:pt x="192024" y="160020"/>
                  </a:lnTo>
                  <a:lnTo>
                    <a:pt x="189445" y="156210"/>
                  </a:lnTo>
                  <a:lnTo>
                    <a:pt x="188595" y="154940"/>
                  </a:lnTo>
                  <a:lnTo>
                    <a:pt x="186309" y="153670"/>
                  </a:lnTo>
                  <a:lnTo>
                    <a:pt x="181737" y="151130"/>
                  </a:lnTo>
                  <a:lnTo>
                    <a:pt x="180022" y="149860"/>
                  </a:lnTo>
                  <a:lnTo>
                    <a:pt x="176593" y="149860"/>
                  </a:lnTo>
                  <a:lnTo>
                    <a:pt x="173164" y="148590"/>
                  </a:lnTo>
                  <a:lnTo>
                    <a:pt x="176593" y="144780"/>
                  </a:lnTo>
                  <a:lnTo>
                    <a:pt x="178308" y="144780"/>
                  </a:lnTo>
                  <a:lnTo>
                    <a:pt x="186880" y="140970"/>
                  </a:lnTo>
                  <a:lnTo>
                    <a:pt x="190309" y="134620"/>
                  </a:lnTo>
                  <a:lnTo>
                    <a:pt x="188595" y="125730"/>
                  </a:lnTo>
                  <a:lnTo>
                    <a:pt x="188595" y="120650"/>
                  </a:lnTo>
                  <a:lnTo>
                    <a:pt x="188595" y="118110"/>
                  </a:lnTo>
                  <a:lnTo>
                    <a:pt x="181737" y="114300"/>
                  </a:lnTo>
                  <a:lnTo>
                    <a:pt x="174879" y="113030"/>
                  </a:lnTo>
                  <a:lnTo>
                    <a:pt x="166306" y="110502"/>
                  </a:lnTo>
                  <a:lnTo>
                    <a:pt x="166306" y="124460"/>
                  </a:lnTo>
                  <a:lnTo>
                    <a:pt x="162877" y="129540"/>
                  </a:lnTo>
                  <a:lnTo>
                    <a:pt x="138874" y="153670"/>
                  </a:lnTo>
                  <a:lnTo>
                    <a:pt x="137160" y="153670"/>
                  </a:lnTo>
                  <a:lnTo>
                    <a:pt x="137160" y="151130"/>
                  </a:lnTo>
                  <a:lnTo>
                    <a:pt x="135445" y="151130"/>
                  </a:lnTo>
                  <a:lnTo>
                    <a:pt x="138874" y="140970"/>
                  </a:lnTo>
                  <a:lnTo>
                    <a:pt x="138874" y="124460"/>
                  </a:lnTo>
                  <a:lnTo>
                    <a:pt x="138874" y="120650"/>
                  </a:lnTo>
                  <a:lnTo>
                    <a:pt x="162877" y="120650"/>
                  </a:lnTo>
                  <a:lnTo>
                    <a:pt x="166306" y="124460"/>
                  </a:lnTo>
                  <a:lnTo>
                    <a:pt x="166306" y="110502"/>
                  </a:lnTo>
                  <a:lnTo>
                    <a:pt x="161988" y="109220"/>
                  </a:lnTo>
                  <a:lnTo>
                    <a:pt x="148945" y="107950"/>
                  </a:lnTo>
                  <a:lnTo>
                    <a:pt x="130327" y="109689"/>
                  </a:lnTo>
                  <a:lnTo>
                    <a:pt x="130327" y="135890"/>
                  </a:lnTo>
                  <a:lnTo>
                    <a:pt x="127939" y="146050"/>
                  </a:lnTo>
                  <a:lnTo>
                    <a:pt x="123304" y="153670"/>
                  </a:lnTo>
                  <a:lnTo>
                    <a:pt x="116586" y="156210"/>
                  </a:lnTo>
                  <a:lnTo>
                    <a:pt x="116586" y="149860"/>
                  </a:lnTo>
                  <a:lnTo>
                    <a:pt x="114871" y="143510"/>
                  </a:lnTo>
                  <a:lnTo>
                    <a:pt x="114871" y="138430"/>
                  </a:lnTo>
                  <a:lnTo>
                    <a:pt x="114871" y="133350"/>
                  </a:lnTo>
                  <a:lnTo>
                    <a:pt x="116586" y="130810"/>
                  </a:lnTo>
                  <a:lnTo>
                    <a:pt x="118300" y="130810"/>
                  </a:lnTo>
                  <a:lnTo>
                    <a:pt x="120015" y="129540"/>
                  </a:lnTo>
                  <a:lnTo>
                    <a:pt x="125158" y="125730"/>
                  </a:lnTo>
                  <a:lnTo>
                    <a:pt x="130302" y="124460"/>
                  </a:lnTo>
                  <a:lnTo>
                    <a:pt x="130327" y="135890"/>
                  </a:lnTo>
                  <a:lnTo>
                    <a:pt x="130327" y="109689"/>
                  </a:lnTo>
                  <a:lnTo>
                    <a:pt x="121729" y="110490"/>
                  </a:lnTo>
                  <a:lnTo>
                    <a:pt x="125158" y="104140"/>
                  </a:lnTo>
                  <a:lnTo>
                    <a:pt x="126873" y="99060"/>
                  </a:lnTo>
                  <a:lnTo>
                    <a:pt x="130302" y="91440"/>
                  </a:lnTo>
                  <a:lnTo>
                    <a:pt x="132016" y="86360"/>
                  </a:lnTo>
                  <a:lnTo>
                    <a:pt x="133731" y="85090"/>
                  </a:lnTo>
                  <a:lnTo>
                    <a:pt x="140589" y="85090"/>
                  </a:lnTo>
                  <a:lnTo>
                    <a:pt x="176593" y="74930"/>
                  </a:lnTo>
                  <a:lnTo>
                    <a:pt x="180022" y="74930"/>
                  </a:lnTo>
                  <a:lnTo>
                    <a:pt x="181737" y="71120"/>
                  </a:lnTo>
                  <a:lnTo>
                    <a:pt x="181737" y="69850"/>
                  </a:lnTo>
                  <a:lnTo>
                    <a:pt x="181737" y="66040"/>
                  </a:lnTo>
                  <a:lnTo>
                    <a:pt x="173164" y="59690"/>
                  </a:lnTo>
                  <a:lnTo>
                    <a:pt x="168021" y="59690"/>
                  </a:lnTo>
                  <a:lnTo>
                    <a:pt x="157886" y="63500"/>
                  </a:lnTo>
                  <a:lnTo>
                    <a:pt x="150876" y="64770"/>
                  </a:lnTo>
                  <a:lnTo>
                    <a:pt x="143852" y="67310"/>
                  </a:lnTo>
                  <a:lnTo>
                    <a:pt x="137160" y="69850"/>
                  </a:lnTo>
                  <a:lnTo>
                    <a:pt x="140347" y="55880"/>
                  </a:lnTo>
                  <a:lnTo>
                    <a:pt x="143370" y="41910"/>
                  </a:lnTo>
                  <a:lnTo>
                    <a:pt x="148005" y="30480"/>
                  </a:lnTo>
                  <a:lnTo>
                    <a:pt x="156019" y="19050"/>
                  </a:lnTo>
                  <a:lnTo>
                    <a:pt x="161163" y="15252"/>
                  </a:lnTo>
                  <a:lnTo>
                    <a:pt x="157734" y="6350"/>
                  </a:lnTo>
                  <a:lnTo>
                    <a:pt x="144018" y="0"/>
                  </a:lnTo>
                  <a:lnTo>
                    <a:pt x="144018" y="5080"/>
                  </a:lnTo>
                  <a:lnTo>
                    <a:pt x="142303" y="10160"/>
                  </a:lnTo>
                  <a:lnTo>
                    <a:pt x="137160" y="22860"/>
                  </a:lnTo>
                  <a:lnTo>
                    <a:pt x="121729" y="64770"/>
                  </a:lnTo>
                  <a:lnTo>
                    <a:pt x="120015" y="71120"/>
                  </a:lnTo>
                  <a:lnTo>
                    <a:pt x="116586" y="74930"/>
                  </a:lnTo>
                  <a:lnTo>
                    <a:pt x="109728" y="74930"/>
                  </a:lnTo>
                  <a:lnTo>
                    <a:pt x="101155" y="76200"/>
                  </a:lnTo>
                  <a:lnTo>
                    <a:pt x="94297" y="76200"/>
                  </a:lnTo>
                  <a:lnTo>
                    <a:pt x="85725" y="78740"/>
                  </a:lnTo>
                  <a:lnTo>
                    <a:pt x="84010" y="78740"/>
                  </a:lnTo>
                  <a:lnTo>
                    <a:pt x="84010" y="80010"/>
                  </a:lnTo>
                  <a:lnTo>
                    <a:pt x="87439" y="83820"/>
                  </a:lnTo>
                  <a:lnTo>
                    <a:pt x="92583" y="86360"/>
                  </a:lnTo>
                  <a:lnTo>
                    <a:pt x="96012" y="88900"/>
                  </a:lnTo>
                  <a:lnTo>
                    <a:pt x="101155" y="90170"/>
                  </a:lnTo>
                  <a:lnTo>
                    <a:pt x="113157" y="90170"/>
                  </a:lnTo>
                  <a:lnTo>
                    <a:pt x="111442" y="94932"/>
                  </a:lnTo>
                  <a:lnTo>
                    <a:pt x="111442" y="158750"/>
                  </a:lnTo>
                  <a:lnTo>
                    <a:pt x="102870" y="161290"/>
                  </a:lnTo>
                  <a:lnTo>
                    <a:pt x="99441" y="160020"/>
                  </a:lnTo>
                  <a:lnTo>
                    <a:pt x="96012" y="149860"/>
                  </a:lnTo>
                  <a:lnTo>
                    <a:pt x="92583" y="144780"/>
                  </a:lnTo>
                  <a:lnTo>
                    <a:pt x="94297" y="143510"/>
                  </a:lnTo>
                  <a:lnTo>
                    <a:pt x="108013" y="138430"/>
                  </a:lnTo>
                  <a:lnTo>
                    <a:pt x="108013" y="144780"/>
                  </a:lnTo>
                  <a:lnTo>
                    <a:pt x="111442" y="158750"/>
                  </a:lnTo>
                  <a:lnTo>
                    <a:pt x="111442" y="94932"/>
                  </a:lnTo>
                  <a:lnTo>
                    <a:pt x="110413" y="97790"/>
                  </a:lnTo>
                  <a:lnTo>
                    <a:pt x="106718" y="104140"/>
                  </a:lnTo>
                  <a:lnTo>
                    <a:pt x="104952" y="111760"/>
                  </a:lnTo>
                  <a:lnTo>
                    <a:pt x="108013" y="119380"/>
                  </a:lnTo>
                  <a:lnTo>
                    <a:pt x="92583" y="129540"/>
                  </a:lnTo>
                  <a:lnTo>
                    <a:pt x="82296" y="124460"/>
                  </a:lnTo>
                  <a:lnTo>
                    <a:pt x="87464" y="111760"/>
                  </a:lnTo>
                  <a:lnTo>
                    <a:pt x="87642" y="102870"/>
                  </a:lnTo>
                  <a:lnTo>
                    <a:pt x="83007" y="92710"/>
                  </a:lnTo>
                  <a:lnTo>
                    <a:pt x="73723" y="81280"/>
                  </a:lnTo>
                  <a:lnTo>
                    <a:pt x="72009" y="80010"/>
                  </a:lnTo>
                  <a:lnTo>
                    <a:pt x="70294" y="76200"/>
                  </a:lnTo>
                  <a:lnTo>
                    <a:pt x="66865" y="74930"/>
                  </a:lnTo>
                  <a:lnTo>
                    <a:pt x="61722" y="71120"/>
                  </a:lnTo>
                  <a:lnTo>
                    <a:pt x="61722" y="66040"/>
                  </a:lnTo>
                  <a:lnTo>
                    <a:pt x="96012" y="38100"/>
                  </a:lnTo>
                  <a:lnTo>
                    <a:pt x="96012" y="34302"/>
                  </a:lnTo>
                  <a:lnTo>
                    <a:pt x="90868" y="27952"/>
                  </a:lnTo>
                  <a:lnTo>
                    <a:pt x="86385" y="22860"/>
                  </a:lnTo>
                  <a:lnTo>
                    <a:pt x="80784" y="21602"/>
                  </a:lnTo>
                  <a:lnTo>
                    <a:pt x="74231" y="21602"/>
                  </a:lnTo>
                  <a:lnTo>
                    <a:pt x="39433" y="50800"/>
                  </a:lnTo>
                  <a:lnTo>
                    <a:pt x="33426" y="69850"/>
                  </a:lnTo>
                  <a:lnTo>
                    <a:pt x="36055" y="77470"/>
                  </a:lnTo>
                  <a:lnTo>
                    <a:pt x="42862" y="86360"/>
                  </a:lnTo>
                  <a:lnTo>
                    <a:pt x="42862" y="90170"/>
                  </a:lnTo>
                  <a:lnTo>
                    <a:pt x="46291" y="91440"/>
                  </a:lnTo>
                  <a:lnTo>
                    <a:pt x="44577" y="93980"/>
                  </a:lnTo>
                  <a:lnTo>
                    <a:pt x="41973" y="101600"/>
                  </a:lnTo>
                  <a:lnTo>
                    <a:pt x="39217" y="109220"/>
                  </a:lnTo>
                  <a:lnTo>
                    <a:pt x="36131" y="115570"/>
                  </a:lnTo>
                  <a:lnTo>
                    <a:pt x="32575" y="123190"/>
                  </a:lnTo>
                  <a:lnTo>
                    <a:pt x="17780" y="147320"/>
                  </a:lnTo>
                  <a:lnTo>
                    <a:pt x="9664" y="158750"/>
                  </a:lnTo>
                  <a:lnTo>
                    <a:pt x="1714" y="170180"/>
                  </a:lnTo>
                  <a:lnTo>
                    <a:pt x="1714" y="171450"/>
                  </a:lnTo>
                  <a:lnTo>
                    <a:pt x="0" y="173990"/>
                  </a:lnTo>
                  <a:lnTo>
                    <a:pt x="0" y="175260"/>
                  </a:lnTo>
                  <a:lnTo>
                    <a:pt x="23139" y="207010"/>
                  </a:lnTo>
                  <a:lnTo>
                    <a:pt x="28384" y="205740"/>
                  </a:lnTo>
                  <a:lnTo>
                    <a:pt x="34290" y="200660"/>
                  </a:lnTo>
                  <a:lnTo>
                    <a:pt x="31978" y="210820"/>
                  </a:lnTo>
                  <a:lnTo>
                    <a:pt x="28016" y="231140"/>
                  </a:lnTo>
                  <a:lnTo>
                    <a:pt x="25717" y="240030"/>
                  </a:lnTo>
                  <a:lnTo>
                    <a:pt x="25768" y="248920"/>
                  </a:lnTo>
                  <a:lnTo>
                    <a:pt x="28714" y="255270"/>
                  </a:lnTo>
                  <a:lnTo>
                    <a:pt x="34874" y="260350"/>
                  </a:lnTo>
                  <a:lnTo>
                    <a:pt x="44577" y="261620"/>
                  </a:lnTo>
                  <a:lnTo>
                    <a:pt x="44577" y="259080"/>
                  </a:lnTo>
                  <a:lnTo>
                    <a:pt x="46291" y="256540"/>
                  </a:lnTo>
                  <a:lnTo>
                    <a:pt x="49149" y="237490"/>
                  </a:lnTo>
                  <a:lnTo>
                    <a:pt x="52501" y="218440"/>
                  </a:lnTo>
                  <a:lnTo>
                    <a:pt x="55930" y="200660"/>
                  </a:lnTo>
                  <a:lnTo>
                    <a:pt x="60007" y="179070"/>
                  </a:lnTo>
                  <a:lnTo>
                    <a:pt x="60007" y="175260"/>
                  </a:lnTo>
                  <a:lnTo>
                    <a:pt x="58293" y="170180"/>
                  </a:lnTo>
                  <a:lnTo>
                    <a:pt x="58293" y="166370"/>
                  </a:lnTo>
                  <a:lnTo>
                    <a:pt x="56578" y="163830"/>
                  </a:lnTo>
                  <a:lnTo>
                    <a:pt x="56578" y="160020"/>
                  </a:lnTo>
                  <a:lnTo>
                    <a:pt x="58293" y="158750"/>
                  </a:lnTo>
                  <a:lnTo>
                    <a:pt x="73723" y="133350"/>
                  </a:lnTo>
                  <a:lnTo>
                    <a:pt x="77304" y="140970"/>
                  </a:lnTo>
                  <a:lnTo>
                    <a:pt x="83845" y="156210"/>
                  </a:lnTo>
                  <a:lnTo>
                    <a:pt x="87439" y="165100"/>
                  </a:lnTo>
                  <a:lnTo>
                    <a:pt x="82296" y="163830"/>
                  </a:lnTo>
                  <a:lnTo>
                    <a:pt x="65151" y="163830"/>
                  </a:lnTo>
                  <a:lnTo>
                    <a:pt x="65151" y="165100"/>
                  </a:lnTo>
                  <a:lnTo>
                    <a:pt x="63436" y="173990"/>
                  </a:lnTo>
                  <a:lnTo>
                    <a:pt x="63436" y="182880"/>
                  </a:lnTo>
                  <a:lnTo>
                    <a:pt x="70294" y="189230"/>
                  </a:lnTo>
                  <a:lnTo>
                    <a:pt x="75438" y="195580"/>
                  </a:lnTo>
                  <a:lnTo>
                    <a:pt x="89154" y="193040"/>
                  </a:lnTo>
                  <a:lnTo>
                    <a:pt x="94297" y="190500"/>
                  </a:lnTo>
                  <a:lnTo>
                    <a:pt x="101155" y="189230"/>
                  </a:lnTo>
                  <a:lnTo>
                    <a:pt x="111442" y="185420"/>
                  </a:lnTo>
                  <a:lnTo>
                    <a:pt x="116586" y="185420"/>
                  </a:lnTo>
                  <a:lnTo>
                    <a:pt x="121729" y="184150"/>
                  </a:lnTo>
                  <a:lnTo>
                    <a:pt x="121691" y="190500"/>
                  </a:lnTo>
                  <a:lnTo>
                    <a:pt x="121373" y="201930"/>
                  </a:lnTo>
                  <a:lnTo>
                    <a:pt x="124079" y="210820"/>
                  </a:lnTo>
                  <a:lnTo>
                    <a:pt x="131610" y="214630"/>
                  </a:lnTo>
                  <a:lnTo>
                    <a:pt x="145732" y="215900"/>
                  </a:lnTo>
                  <a:lnTo>
                    <a:pt x="147447" y="215900"/>
                  </a:lnTo>
                  <a:lnTo>
                    <a:pt x="150876" y="218440"/>
                  </a:lnTo>
                  <a:lnTo>
                    <a:pt x="161163" y="238760"/>
                  </a:lnTo>
                  <a:lnTo>
                    <a:pt x="157734" y="238760"/>
                  </a:lnTo>
                  <a:lnTo>
                    <a:pt x="116497" y="223520"/>
                  </a:lnTo>
                  <a:lnTo>
                    <a:pt x="102870" y="209550"/>
                  </a:lnTo>
                  <a:lnTo>
                    <a:pt x="99441" y="205740"/>
                  </a:lnTo>
                  <a:lnTo>
                    <a:pt x="90868" y="205740"/>
                  </a:lnTo>
                  <a:lnTo>
                    <a:pt x="90868" y="215900"/>
                  </a:lnTo>
                  <a:lnTo>
                    <a:pt x="94297" y="219710"/>
                  </a:lnTo>
                  <a:lnTo>
                    <a:pt x="101155" y="224790"/>
                  </a:lnTo>
                  <a:lnTo>
                    <a:pt x="106299" y="229870"/>
                  </a:lnTo>
                  <a:lnTo>
                    <a:pt x="144653" y="251460"/>
                  </a:lnTo>
                  <a:lnTo>
                    <a:pt x="180022" y="260350"/>
                  </a:lnTo>
                  <a:lnTo>
                    <a:pt x="190309" y="260350"/>
                  </a:lnTo>
                  <a:lnTo>
                    <a:pt x="190309" y="259080"/>
                  </a:lnTo>
                  <a:lnTo>
                    <a:pt x="192024" y="255270"/>
                  </a:lnTo>
                  <a:lnTo>
                    <a:pt x="192024" y="248920"/>
                  </a:lnTo>
                  <a:lnTo>
                    <a:pt x="190309" y="245110"/>
                  </a:lnTo>
                  <a:lnTo>
                    <a:pt x="185724" y="238760"/>
                  </a:lnTo>
                  <a:lnTo>
                    <a:pt x="183896" y="236220"/>
                  </a:lnTo>
                  <a:lnTo>
                    <a:pt x="177660" y="227330"/>
                  </a:lnTo>
                  <a:lnTo>
                    <a:pt x="171742" y="218440"/>
                  </a:lnTo>
                  <a:lnTo>
                    <a:pt x="166306" y="209550"/>
                  </a:lnTo>
                  <a:lnTo>
                    <a:pt x="175348" y="205740"/>
                  </a:lnTo>
                  <a:lnTo>
                    <a:pt x="184734" y="204470"/>
                  </a:lnTo>
                  <a:lnTo>
                    <a:pt x="194754" y="204470"/>
                  </a:lnTo>
                  <a:lnTo>
                    <a:pt x="205740" y="208280"/>
                  </a:lnTo>
                  <a:lnTo>
                    <a:pt x="209169" y="209550"/>
                  </a:lnTo>
                  <a:lnTo>
                    <a:pt x="214312" y="209550"/>
                  </a:lnTo>
                  <a:lnTo>
                    <a:pt x="216027" y="204470"/>
                  </a:lnTo>
                  <a:lnTo>
                    <a:pt x="219456" y="199390"/>
                  </a:lnTo>
                  <a:lnTo>
                    <a:pt x="219456" y="19431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15" name="object 15"/>
            <p:cNvPicPr/>
            <p:nvPr/>
          </p:nvPicPr>
          <p:blipFill>
            <a:blip r:embed="rId8" cstate="print"/>
            <a:stretch>
              <a:fillRect/>
            </a:stretch>
          </p:blipFill>
          <p:spPr>
            <a:xfrm>
              <a:off x="917763" y="6472428"/>
              <a:ext cx="142753" cy="126492"/>
            </a:xfrm>
            <a:prstGeom prst="rect">
              <a:avLst/>
            </a:prstGeom>
          </p:spPr>
        </p:pic>
        <p:pic>
          <p:nvPicPr>
            <p:cNvPr id="16" name="object 16"/>
            <p:cNvPicPr/>
            <p:nvPr/>
          </p:nvPicPr>
          <p:blipFill>
            <a:blip r:embed="rId9" cstate="print"/>
            <a:stretch>
              <a:fillRect/>
            </a:stretch>
          </p:blipFill>
          <p:spPr>
            <a:xfrm>
              <a:off x="1450848" y="6401547"/>
              <a:ext cx="246840" cy="244616"/>
            </a:xfrm>
            <a:prstGeom prst="rect">
              <a:avLst/>
            </a:prstGeom>
          </p:spPr>
        </p:pic>
        <p:sp>
          <p:nvSpPr>
            <p:cNvPr id="17" name="object 17"/>
            <p:cNvSpPr/>
            <p:nvPr/>
          </p:nvSpPr>
          <p:spPr>
            <a:xfrm>
              <a:off x="11149330" y="6120384"/>
              <a:ext cx="12700" cy="737870"/>
            </a:xfrm>
            <a:custGeom>
              <a:avLst/>
              <a:gdLst/>
              <a:ahLst/>
              <a:cxnLst/>
              <a:rect l="l" t="t" r="r" b="b"/>
              <a:pathLst>
                <a:path w="12700" h="737870">
                  <a:moveTo>
                    <a:pt x="12700" y="0"/>
                  </a:moveTo>
                  <a:lnTo>
                    <a:pt x="0" y="0"/>
                  </a:lnTo>
                  <a:lnTo>
                    <a:pt x="0" y="737613"/>
                  </a:lnTo>
                  <a:lnTo>
                    <a:pt x="12700" y="737613"/>
                  </a:lnTo>
                  <a:lnTo>
                    <a:pt x="1270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grpSp>
        <p:nvGrpSpPr>
          <p:cNvPr id="18" name="object 18"/>
          <p:cNvGrpSpPr/>
          <p:nvPr/>
        </p:nvGrpSpPr>
        <p:grpSpPr>
          <a:xfrm>
            <a:off x="1360677" y="0"/>
            <a:ext cx="184912" cy="1061085"/>
            <a:chOff x="1360677" y="0"/>
            <a:chExt cx="184912" cy="1061085"/>
          </a:xfrm>
        </p:grpSpPr>
        <p:sp>
          <p:nvSpPr>
            <p:cNvPr id="19" name="object 19"/>
            <p:cNvSpPr/>
            <p:nvPr/>
          </p:nvSpPr>
          <p:spPr>
            <a:xfrm>
              <a:off x="1379219" y="0"/>
              <a:ext cx="166370" cy="875030"/>
            </a:xfrm>
            <a:custGeom>
              <a:avLst/>
              <a:gdLst/>
              <a:ahLst/>
              <a:cxnLst/>
              <a:rect l="l" t="t" r="r" b="b"/>
              <a:pathLst>
                <a:path w="166369" h="875030">
                  <a:moveTo>
                    <a:pt x="166115" y="0"/>
                  </a:moveTo>
                  <a:lnTo>
                    <a:pt x="0" y="0"/>
                  </a:lnTo>
                  <a:lnTo>
                    <a:pt x="0" y="874776"/>
                  </a:lnTo>
                  <a:lnTo>
                    <a:pt x="166115" y="874776"/>
                  </a:lnTo>
                  <a:lnTo>
                    <a:pt x="166115" y="0"/>
                  </a:lnTo>
                  <a:close/>
                </a:path>
              </a:pathLst>
            </a:custGeom>
            <a:solidFill>
              <a:srgbClr val="A03E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 name="object 20"/>
            <p:cNvSpPr/>
            <p:nvPr/>
          </p:nvSpPr>
          <p:spPr>
            <a:xfrm>
              <a:off x="1379219" y="0"/>
              <a:ext cx="166370" cy="875030"/>
            </a:xfrm>
            <a:custGeom>
              <a:avLst/>
              <a:gdLst/>
              <a:ahLst/>
              <a:cxnLst/>
              <a:rect l="l" t="t" r="r" b="b"/>
              <a:pathLst>
                <a:path w="166369" h="875030">
                  <a:moveTo>
                    <a:pt x="0" y="874776"/>
                  </a:moveTo>
                  <a:lnTo>
                    <a:pt x="166115" y="874776"/>
                  </a:lnTo>
                  <a:lnTo>
                    <a:pt x="166115" y="0"/>
                  </a:lnTo>
                  <a:lnTo>
                    <a:pt x="0" y="0"/>
                  </a:lnTo>
                  <a:lnTo>
                    <a:pt x="0" y="874776"/>
                  </a:lnTo>
                  <a:close/>
                </a:path>
              </a:pathLst>
            </a:custGeom>
            <a:ln w="12700">
              <a:solidFill>
                <a:srgbClr val="A03E0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 name="object 21"/>
            <p:cNvSpPr/>
            <p:nvPr/>
          </p:nvSpPr>
          <p:spPr>
            <a:xfrm>
              <a:off x="1360677" y="0"/>
              <a:ext cx="12700" cy="1061085"/>
            </a:xfrm>
            <a:custGeom>
              <a:avLst/>
              <a:gdLst/>
              <a:ahLst/>
              <a:cxnLst/>
              <a:rect l="l" t="t" r="r" b="b"/>
              <a:pathLst>
                <a:path w="12700" h="1061085">
                  <a:moveTo>
                    <a:pt x="0" y="1061085"/>
                  </a:moveTo>
                  <a:lnTo>
                    <a:pt x="12700" y="1061085"/>
                  </a:lnTo>
                  <a:lnTo>
                    <a:pt x="12700" y="0"/>
                  </a:lnTo>
                  <a:lnTo>
                    <a:pt x="0" y="0"/>
                  </a:lnTo>
                  <a:lnTo>
                    <a:pt x="0" y="106108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pic>
        <p:nvPicPr>
          <p:cNvPr id="22" name="object 22"/>
          <p:cNvPicPr/>
          <p:nvPr/>
        </p:nvPicPr>
        <p:blipFill>
          <a:blip r:embed="rId10" cstate="print"/>
          <a:stretch>
            <a:fillRect/>
          </a:stretch>
        </p:blipFill>
        <p:spPr>
          <a:xfrm>
            <a:off x="9837419" y="347472"/>
            <a:ext cx="1969007" cy="432815"/>
          </a:xfrm>
          <a:prstGeom prst="rect">
            <a:avLst/>
          </a:prstGeom>
        </p:spPr>
      </p:pic>
      <p:sp>
        <p:nvSpPr>
          <p:cNvPr id="27" name="object 27"/>
          <p:cNvSpPr txBox="1">
            <a:spLocks noGrp="1"/>
          </p:cNvSpPr>
          <p:nvPr>
            <p:ph type="sldNum" sz="quarter" idx="7"/>
          </p:nvPr>
        </p:nvSpPr>
        <p:spPr>
          <a:xfrm>
            <a:off x="11352530" y="6370208"/>
            <a:ext cx="314325" cy="270587"/>
          </a:xfrm>
          <a:prstGeom prst="rect">
            <a:avLst/>
          </a:prstGeom>
        </p:spPr>
        <p:txBody>
          <a:bodyPr vert="horz" wrap="square" lIns="0" tIns="24130" rIns="0" bIns="0" rtlCol="0">
            <a:spAutoFit/>
          </a:bodyPr>
          <a:lstStyle/>
          <a:p>
            <a:pPr marL="38100" marR="0" lvl="0" indent="0" algn="l" defTabSz="914400" rtl="0" eaLnBrk="1" fontAlgn="auto" latinLnBrk="0" hangingPunct="1">
              <a:lnSpc>
                <a:spcPct val="100000"/>
              </a:lnSpc>
              <a:spcBef>
                <a:spcPts val="190"/>
              </a:spcBef>
              <a:spcAft>
                <a:spcPts val="0"/>
              </a:spcAft>
              <a:buClrTx/>
              <a:buSzTx/>
              <a:buFontTx/>
              <a:buNone/>
              <a:tabLst/>
              <a:defRPr/>
            </a:pPr>
            <a:fld id="{81D60167-4931-47E6-BA6A-407CBD079E47}" type="slidenum">
              <a:rPr kumimoji="0" lang="en-US" altLang="zh-CN" sz="1600" b="0" i="0" u="none" strike="noStrike" kern="1200" cap="none" spc="-5" normalizeH="0" baseline="0" noProof="0" dirty="0">
                <a:ln>
                  <a:noFill/>
                </a:ln>
                <a:solidFill>
                  <a:srgbClr val="F1F1F1"/>
                </a:solidFill>
                <a:effectLst/>
                <a:uLnTx/>
                <a:uFillTx/>
                <a:ea typeface="+mn-ea"/>
              </a:rPr>
              <a:pPr marL="38100" marR="0" lvl="0" indent="0" algn="l" defTabSz="914400" rtl="0" eaLnBrk="1" fontAlgn="auto" latinLnBrk="0" hangingPunct="1">
                <a:lnSpc>
                  <a:spcPct val="100000"/>
                </a:lnSpc>
                <a:spcBef>
                  <a:spcPts val="190"/>
                </a:spcBef>
                <a:spcAft>
                  <a:spcPts val="0"/>
                </a:spcAft>
                <a:buClrTx/>
                <a:buSzTx/>
                <a:buFontTx/>
                <a:buNone/>
                <a:tabLst/>
                <a:defRPr/>
              </a:pPr>
              <a:t>46</a:t>
            </a:fld>
            <a:endParaRPr kumimoji="0" lang="zh-CN" altLang="en-US" sz="1600" b="0" i="0" u="none" strike="noStrike" kern="1200" cap="none" spc="-5" normalizeH="0" baseline="0" noProof="0">
              <a:ln>
                <a:noFill/>
              </a:ln>
              <a:solidFill>
                <a:srgbClr val="F1F1F1"/>
              </a:solidFill>
              <a:effectLst/>
              <a:uLnTx/>
              <a:uFillTx/>
              <a:ea typeface="+mn-ea"/>
            </a:endParaRPr>
          </a:p>
        </p:txBody>
      </p:sp>
      <p:cxnSp>
        <p:nvCxnSpPr>
          <p:cNvPr id="37" name="直接连接符 36">
            <a:extLst>
              <a:ext uri="{FF2B5EF4-FFF2-40B4-BE49-F238E27FC236}">
                <a16:creationId xmlns:a16="http://schemas.microsoft.com/office/drawing/2014/main" id="{397D28C6-F3B1-4057-A403-5D8579FB4EBB}"/>
              </a:ext>
            </a:extLst>
          </p:cNvPr>
          <p:cNvCxnSpPr>
            <a:cxnSpLocks/>
          </p:cNvCxnSpPr>
          <p:nvPr/>
        </p:nvCxnSpPr>
        <p:spPr>
          <a:xfrm flipH="1">
            <a:off x="1528730" y="883665"/>
            <a:ext cx="6858" cy="5313680"/>
          </a:xfrm>
          <a:prstGeom prst="line">
            <a:avLst/>
          </a:prstGeom>
          <a:ln>
            <a:solidFill>
              <a:srgbClr val="006C39"/>
            </a:solidFill>
          </a:ln>
        </p:spPr>
        <p:style>
          <a:lnRef idx="3">
            <a:schemeClr val="accent3"/>
          </a:lnRef>
          <a:fillRef idx="0">
            <a:schemeClr val="accent3"/>
          </a:fillRef>
          <a:effectRef idx="2">
            <a:schemeClr val="accent3"/>
          </a:effectRef>
          <a:fontRef idx="minor">
            <a:schemeClr val="tx1"/>
          </a:fontRef>
        </p:style>
      </p:cxnSp>
      <p:sp>
        <p:nvSpPr>
          <p:cNvPr id="52" name="文本框 51">
            <a:extLst>
              <a:ext uri="{FF2B5EF4-FFF2-40B4-BE49-F238E27FC236}">
                <a16:creationId xmlns:a16="http://schemas.microsoft.com/office/drawing/2014/main" id="{4F3CE774-1F7B-421B-AC19-474E43B904A1}"/>
              </a:ext>
            </a:extLst>
          </p:cNvPr>
          <p:cNvSpPr txBox="1"/>
          <p:nvPr/>
        </p:nvSpPr>
        <p:spPr>
          <a:xfrm>
            <a:off x="595053" y="2249070"/>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2014</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44" name="图片 43">
            <a:extLst>
              <a:ext uri="{FF2B5EF4-FFF2-40B4-BE49-F238E27FC236}">
                <a16:creationId xmlns:a16="http://schemas.microsoft.com/office/drawing/2014/main" id="{91B42E76-A13F-4F42-BEDA-208B20E495F4}"/>
              </a:ext>
            </a:extLst>
          </p:cNvPr>
          <p:cNvPicPr>
            <a:picLocks noChangeAspect="1"/>
          </p:cNvPicPr>
          <p:nvPr/>
        </p:nvPicPr>
        <p:blipFill>
          <a:blip r:embed="rId11"/>
          <a:stretch>
            <a:fillRect/>
          </a:stretch>
        </p:blipFill>
        <p:spPr>
          <a:xfrm rot="5400000">
            <a:off x="1768674" y="3814480"/>
            <a:ext cx="121931" cy="713294"/>
          </a:xfrm>
          <a:prstGeom prst="rect">
            <a:avLst/>
          </a:prstGeom>
        </p:spPr>
      </p:pic>
      <p:sp>
        <p:nvSpPr>
          <p:cNvPr id="53" name="文本框 52">
            <a:extLst>
              <a:ext uri="{FF2B5EF4-FFF2-40B4-BE49-F238E27FC236}">
                <a16:creationId xmlns:a16="http://schemas.microsoft.com/office/drawing/2014/main" id="{65C09604-0285-4310-86B6-0B761E7C8FF2}"/>
              </a:ext>
            </a:extLst>
          </p:cNvPr>
          <p:cNvSpPr txBox="1"/>
          <p:nvPr/>
        </p:nvSpPr>
        <p:spPr>
          <a:xfrm>
            <a:off x="5108855" y="1281138"/>
            <a:ext cx="7350441"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rPr>
              <a:t>Towards Diverse and Natural Image Descriptions via a Conditional GAN</a:t>
            </a:r>
            <a:endParaRPr kumimoji="0" lang="zh-CN" altLang="en-US" sz="3200" b="1" i="0" u="none" strike="noStrike" kern="1200" cap="none" spc="0" normalizeH="0" baseline="0" noProof="0">
              <a:ln>
                <a:noFill/>
              </a:ln>
              <a:solidFill>
                <a:srgbClr val="984807"/>
              </a:solidFill>
              <a:effectLst/>
              <a:uLnTx/>
              <a:uFillTx/>
              <a:latin typeface="Times New Roman" panose="02020603050405020304" pitchFamily="18" charset="0"/>
              <a:ea typeface="宋体" panose="02010600030101010101" pitchFamily="2" charset="-122"/>
              <a:cs typeface="+mn-cs"/>
            </a:endParaRPr>
          </a:p>
        </p:txBody>
      </p:sp>
      <p:sp>
        <p:nvSpPr>
          <p:cNvPr id="47" name="object 2">
            <a:extLst>
              <a:ext uri="{FF2B5EF4-FFF2-40B4-BE49-F238E27FC236}">
                <a16:creationId xmlns:a16="http://schemas.microsoft.com/office/drawing/2014/main" id="{70F85658-BDCB-42DC-89E9-126B5537B62B}"/>
              </a:ext>
            </a:extLst>
          </p:cNvPr>
          <p:cNvSpPr txBox="1">
            <a:spLocks noGrp="1"/>
          </p:cNvSpPr>
          <p:nvPr>
            <p:ph type="title"/>
          </p:nvPr>
        </p:nvSpPr>
        <p:spPr>
          <a:xfrm>
            <a:off x="1685668" y="323468"/>
            <a:ext cx="6772531"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cs typeface="微软雅黑"/>
              </a:rPr>
              <a:t>发展</a:t>
            </a:r>
            <a:r>
              <a:rPr lang="en-US" altLang="zh-CN" sz="2800" b="1" spc="-5">
                <a:solidFill>
                  <a:srgbClr val="006C39"/>
                </a:solidFill>
                <a:effectLst>
                  <a:outerShdw blurRad="38100" dist="38100" dir="2700000" algn="tl">
                    <a:srgbClr val="000000">
                      <a:alpha val="43137"/>
                    </a:srgbClr>
                  </a:outerShdw>
                </a:effectLst>
                <a:cs typeface="微软雅黑"/>
              </a:rPr>
              <a:t>——GAN</a:t>
            </a:r>
            <a:r>
              <a:rPr lang="zh-CN" altLang="en-US" sz="2800" b="1" spc="-5">
                <a:solidFill>
                  <a:srgbClr val="006C39"/>
                </a:solidFill>
                <a:effectLst>
                  <a:outerShdw blurRad="38100" dist="38100" dir="2700000" algn="tl">
                    <a:srgbClr val="000000">
                      <a:alpha val="43137"/>
                    </a:srgbClr>
                  </a:outerShdw>
                </a:effectLst>
                <a:cs typeface="微软雅黑"/>
              </a:rPr>
              <a:t>引入</a:t>
            </a:r>
            <a:endParaRPr lang="zh-CN" altLang="en-US" sz="2800">
              <a:solidFill>
                <a:srgbClr val="006C39"/>
              </a:solidFill>
              <a:effectLst>
                <a:outerShdw blurRad="38100" dist="38100" dir="2700000" algn="tl">
                  <a:srgbClr val="000000">
                    <a:alpha val="43137"/>
                  </a:srgbClr>
                </a:outerShdw>
              </a:effectLst>
              <a:cs typeface="微软雅黑"/>
            </a:endParaRPr>
          </a:p>
        </p:txBody>
      </p:sp>
      <p:pic>
        <p:nvPicPr>
          <p:cNvPr id="48" name="图片 47">
            <a:extLst>
              <a:ext uri="{FF2B5EF4-FFF2-40B4-BE49-F238E27FC236}">
                <a16:creationId xmlns:a16="http://schemas.microsoft.com/office/drawing/2014/main" id="{B639B493-6413-4B7C-9247-5073061588D4}"/>
              </a:ext>
            </a:extLst>
          </p:cNvPr>
          <p:cNvPicPr>
            <a:picLocks noChangeAspect="1"/>
          </p:cNvPicPr>
          <p:nvPr/>
        </p:nvPicPr>
        <p:blipFill>
          <a:blip r:embed="rId11"/>
          <a:stretch>
            <a:fillRect/>
          </a:stretch>
        </p:blipFill>
        <p:spPr>
          <a:xfrm rot="16200000">
            <a:off x="1783978" y="2164992"/>
            <a:ext cx="121931" cy="713294"/>
          </a:xfrm>
          <a:prstGeom prst="rect">
            <a:avLst/>
          </a:prstGeom>
        </p:spPr>
      </p:pic>
      <p:sp>
        <p:nvSpPr>
          <p:cNvPr id="50" name="文本框 49">
            <a:extLst>
              <a:ext uri="{FF2B5EF4-FFF2-40B4-BE49-F238E27FC236}">
                <a16:creationId xmlns:a16="http://schemas.microsoft.com/office/drawing/2014/main" id="{3951A948-17BF-45BD-833B-90D566C941E0}"/>
              </a:ext>
            </a:extLst>
          </p:cNvPr>
          <p:cNvSpPr txBox="1"/>
          <p:nvPr/>
        </p:nvSpPr>
        <p:spPr>
          <a:xfrm>
            <a:off x="590941" y="3970483"/>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2017</a:t>
            </a:r>
            <a:endParaRPr kumimoji="0" lang="zh-CN" altLang="en-US"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51" name="文本框 50">
            <a:extLst>
              <a:ext uri="{FF2B5EF4-FFF2-40B4-BE49-F238E27FC236}">
                <a16:creationId xmlns:a16="http://schemas.microsoft.com/office/drawing/2014/main" id="{D8055D47-EDDA-47CF-A9D5-36FBF9179620}"/>
              </a:ext>
            </a:extLst>
          </p:cNvPr>
          <p:cNvSpPr txBox="1"/>
          <p:nvPr/>
        </p:nvSpPr>
        <p:spPr>
          <a:xfrm>
            <a:off x="2441728" y="2217168"/>
            <a:ext cx="147734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GAN</a:t>
            </a:r>
          </a:p>
        </p:txBody>
      </p:sp>
      <p:sp>
        <p:nvSpPr>
          <p:cNvPr id="54" name="文本框 53">
            <a:extLst>
              <a:ext uri="{FF2B5EF4-FFF2-40B4-BE49-F238E27FC236}">
                <a16:creationId xmlns:a16="http://schemas.microsoft.com/office/drawing/2014/main" id="{BEAA3A0C-4A67-43A5-B6FF-D14A822D7C23}"/>
              </a:ext>
            </a:extLst>
          </p:cNvPr>
          <p:cNvSpPr txBox="1"/>
          <p:nvPr/>
        </p:nvSpPr>
        <p:spPr>
          <a:xfrm>
            <a:off x="2063175" y="3878739"/>
            <a:ext cx="280086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Image</a:t>
            </a:r>
            <a:r>
              <a:rPr kumimoji="0" lang="en-US" altLang="zh-CN" sz="32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 </a:t>
            </a:r>
            <a:r>
              <a:rPr kumimoji="0" lang="en-US" altLang="zh-CN" sz="28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Caption</a:t>
            </a:r>
            <a:endParaRPr kumimoji="0" lang="en-US" altLang="zh-CN" sz="3200" b="1" i="0" u="none" strike="noStrike" kern="1200" cap="none" spc="0" normalizeH="0" baseline="0" noProof="0">
              <a:ln>
                <a:noFill/>
              </a:ln>
              <a:solidFill>
                <a:srgbClr val="006C39"/>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39" name="文本框 38">
            <a:extLst>
              <a:ext uri="{FF2B5EF4-FFF2-40B4-BE49-F238E27FC236}">
                <a16:creationId xmlns:a16="http://schemas.microsoft.com/office/drawing/2014/main" id="{2B39E328-C53E-48C8-BAFE-8B24BEAED8D3}"/>
              </a:ext>
            </a:extLst>
          </p:cNvPr>
          <p:cNvSpPr txBox="1"/>
          <p:nvPr/>
        </p:nvSpPr>
        <p:spPr>
          <a:xfrm>
            <a:off x="1517407" y="2719057"/>
            <a:ext cx="328745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rPr>
              <a:t>Generative Adversarial Networks</a:t>
            </a:r>
            <a:endParaRPr kumimoji="0" lang="zh-CN" altLang="en-US" sz="1600" b="1" i="0" u="none" strike="noStrike" kern="1200" cap="none" spc="0" normalizeH="0" baseline="0" noProof="0">
              <a:ln>
                <a:noFill/>
              </a:ln>
              <a:solidFill>
                <a:srgbClr val="006C39"/>
              </a:solidFill>
              <a:effectLst/>
              <a:uLnTx/>
              <a:uFillTx/>
              <a:latin typeface="Times New Roman" panose="02020603050405020304" pitchFamily="18" charset="0"/>
              <a:ea typeface="宋体" panose="02010600030101010101" pitchFamily="2" charset="-122"/>
              <a:cs typeface="+mn-cs"/>
            </a:endParaRPr>
          </a:p>
        </p:txBody>
      </p:sp>
      <p:pic>
        <p:nvPicPr>
          <p:cNvPr id="26" name="图片 25">
            <a:extLst>
              <a:ext uri="{FF2B5EF4-FFF2-40B4-BE49-F238E27FC236}">
                <a16:creationId xmlns:a16="http://schemas.microsoft.com/office/drawing/2014/main" id="{A427DC35-4718-4012-B789-B9EC6C4FE5F2}"/>
              </a:ext>
            </a:extLst>
          </p:cNvPr>
          <p:cNvPicPr>
            <a:picLocks noChangeAspect="1"/>
          </p:cNvPicPr>
          <p:nvPr/>
        </p:nvPicPr>
        <p:blipFill>
          <a:blip r:embed="rId12"/>
          <a:stretch>
            <a:fillRect/>
          </a:stretch>
        </p:blipFill>
        <p:spPr>
          <a:xfrm>
            <a:off x="5221315" y="2610918"/>
            <a:ext cx="5280788" cy="3242350"/>
          </a:xfrm>
          <a:prstGeom prst="rect">
            <a:avLst/>
          </a:prstGeom>
        </p:spPr>
      </p:pic>
      <p:sp>
        <p:nvSpPr>
          <p:cNvPr id="38" name="object 3">
            <a:extLst>
              <a:ext uri="{FF2B5EF4-FFF2-40B4-BE49-F238E27FC236}">
                <a16:creationId xmlns:a16="http://schemas.microsoft.com/office/drawing/2014/main" id="{C62CECB7-C4E6-45A4-8A9C-72D5826DD1F3}"/>
              </a:ext>
            </a:extLst>
          </p:cNvPr>
          <p:cNvSpPr txBox="1"/>
          <p:nvPr/>
        </p:nvSpPr>
        <p:spPr>
          <a:xfrm>
            <a:off x="514927" y="188619"/>
            <a:ext cx="780473"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Century Gothic"/>
                <a:ea typeface="宋体" panose="02010600030101010101" pitchFamily="2" charset="-122"/>
                <a:cs typeface="Century Gothic"/>
              </a:rPr>
              <a:t>3.6</a:t>
            </a:r>
            <a:endParaRPr kumimoji="0" sz="3600" b="0" i="0" u="none" strike="noStrike" kern="1200" cap="none" spc="0" normalizeH="0" baseline="0" noProof="0">
              <a:ln>
                <a:noFill/>
              </a:ln>
              <a:solidFill>
                <a:prstClr val="black"/>
              </a:solidFill>
              <a:effectLst/>
              <a:uLnTx/>
              <a:uFillTx/>
              <a:latin typeface="Century Gothic"/>
              <a:ea typeface="+mn-ea"/>
              <a:cs typeface="Century Gothic"/>
            </a:endParaRPr>
          </a:p>
        </p:txBody>
      </p:sp>
      <p:sp>
        <p:nvSpPr>
          <p:cNvPr id="23" name="文本框 22">
            <a:extLst>
              <a:ext uri="{FF2B5EF4-FFF2-40B4-BE49-F238E27FC236}">
                <a16:creationId xmlns:a16="http://schemas.microsoft.com/office/drawing/2014/main" id="{10DC4B4D-663C-4995-AD84-DA515FCF6883}"/>
              </a:ext>
            </a:extLst>
          </p:cNvPr>
          <p:cNvSpPr txBox="1"/>
          <p:nvPr/>
        </p:nvSpPr>
        <p:spPr>
          <a:xfrm>
            <a:off x="10356908" y="2268974"/>
            <a:ext cx="1309947" cy="369332"/>
          </a:xfrm>
          <a:prstGeom prst="rect">
            <a:avLst/>
          </a:prstGeom>
          <a:noFill/>
        </p:spPr>
        <p:txBody>
          <a:bodyPr wrap="square" rtlCol="0">
            <a:spAutoFit/>
          </a:bodyPr>
          <a:lstStyle/>
          <a:p>
            <a:r>
              <a:rPr lang="en-US" altLang="zh-CN" b="1">
                <a:solidFill>
                  <a:schemeClr val="accent6">
                    <a:lumMod val="50000"/>
                  </a:schemeClr>
                </a:solidFill>
              </a:rPr>
              <a:t>(ICCV 2017)</a:t>
            </a:r>
            <a:endParaRPr lang="zh-CN" altLang="en-US" b="1">
              <a:solidFill>
                <a:schemeClr val="accent6">
                  <a:lumMod val="50000"/>
                </a:schemeClr>
              </a:solidFill>
            </a:endParaRPr>
          </a:p>
        </p:txBody>
      </p:sp>
    </p:spTree>
    <p:extLst>
      <p:ext uri="{BB962C8B-B14F-4D97-AF65-F5344CB8AC3E}">
        <p14:creationId xmlns:p14="http://schemas.microsoft.com/office/powerpoint/2010/main" val="1638165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00276" y="3378961"/>
            <a:ext cx="9791700" cy="2758440"/>
          </a:xfrm>
          <a:prstGeom prst="rect">
            <a:avLst/>
          </a:prstGeom>
        </p:spPr>
      </p:pic>
      <p:sp>
        <p:nvSpPr>
          <p:cNvPr id="3" name="object 3"/>
          <p:cNvSpPr txBox="1">
            <a:spLocks noGrp="1"/>
          </p:cNvSpPr>
          <p:nvPr>
            <p:ph type="title"/>
          </p:nvPr>
        </p:nvSpPr>
        <p:spPr>
          <a:xfrm>
            <a:off x="4608830" y="4056380"/>
            <a:ext cx="5927725" cy="689610"/>
          </a:xfrm>
          <a:prstGeom prst="rect">
            <a:avLst/>
          </a:prstGeom>
        </p:spPr>
        <p:txBody>
          <a:bodyPr vert="horz" wrap="square" lIns="0" tIns="12700" rIns="0" bIns="0" rtlCol="0">
            <a:spAutoFit/>
          </a:bodyPr>
          <a:lstStyle/>
          <a:p>
            <a:pPr marL="12700">
              <a:lnSpc>
                <a:spcPct val="100000"/>
              </a:lnSpc>
              <a:spcBef>
                <a:spcPts val="100"/>
              </a:spcBef>
            </a:pPr>
            <a:r>
              <a:rPr lang="en-US" sz="4400">
                <a:latin typeface="Arial" panose="020B0604020202090204"/>
                <a:cs typeface="Arial" panose="020B0604020202090204"/>
              </a:rPr>
              <a:t>Attention</a:t>
            </a:r>
            <a:r>
              <a:rPr lang="zh-CN" altLang="en-US" sz="4400">
                <a:latin typeface="Arial" panose="020B0604020202090204"/>
                <a:cs typeface="Arial" panose="020B0604020202090204"/>
              </a:rPr>
              <a:t>编解码器方法</a:t>
            </a:r>
          </a:p>
        </p:txBody>
      </p:sp>
      <p:grpSp>
        <p:nvGrpSpPr>
          <p:cNvPr id="4" name="object 4"/>
          <p:cNvGrpSpPr/>
          <p:nvPr/>
        </p:nvGrpSpPr>
        <p:grpSpPr>
          <a:xfrm>
            <a:off x="2222324" y="3896995"/>
            <a:ext cx="1664335" cy="1785226"/>
            <a:chOff x="2222324" y="3896995"/>
            <a:chExt cx="1664335" cy="1785226"/>
          </a:xfrm>
        </p:grpSpPr>
        <p:sp>
          <p:nvSpPr>
            <p:cNvPr id="5" name="object 5"/>
            <p:cNvSpPr/>
            <p:nvPr/>
          </p:nvSpPr>
          <p:spPr>
            <a:xfrm>
              <a:off x="2222324" y="3896995"/>
              <a:ext cx="1664335" cy="1664335"/>
            </a:xfrm>
            <a:custGeom>
              <a:avLst/>
              <a:gdLst/>
              <a:ahLst/>
              <a:cxnLst/>
              <a:rect l="l" t="t" r="r" b="b"/>
              <a:pathLst>
                <a:path w="1664335" h="1664335">
                  <a:moveTo>
                    <a:pt x="832025" y="0"/>
                  </a:moveTo>
                  <a:lnTo>
                    <a:pt x="783456" y="1419"/>
                  </a:lnTo>
                  <a:lnTo>
                    <a:pt x="735195" y="5657"/>
                  </a:lnTo>
                  <a:lnTo>
                    <a:pt x="687363" y="12681"/>
                  </a:lnTo>
                  <a:lnTo>
                    <a:pt x="640079" y="22457"/>
                  </a:lnTo>
                  <a:lnTo>
                    <a:pt x="593465" y="34955"/>
                  </a:lnTo>
                  <a:lnTo>
                    <a:pt x="547639" y="50141"/>
                  </a:lnTo>
                  <a:lnTo>
                    <a:pt x="502723" y="67983"/>
                  </a:lnTo>
                  <a:lnTo>
                    <a:pt x="458837" y="88449"/>
                  </a:lnTo>
                  <a:lnTo>
                    <a:pt x="416100" y="111505"/>
                  </a:lnTo>
                  <a:lnTo>
                    <a:pt x="374462" y="137171"/>
                  </a:lnTo>
                  <a:lnTo>
                    <a:pt x="334855" y="164865"/>
                  </a:lnTo>
                  <a:lnTo>
                    <a:pt x="297308" y="194481"/>
                  </a:lnTo>
                  <a:lnTo>
                    <a:pt x="261850" y="225913"/>
                  </a:lnTo>
                  <a:lnTo>
                    <a:pt x="228510" y="259054"/>
                  </a:lnTo>
                  <a:lnTo>
                    <a:pt x="197315" y="293797"/>
                  </a:lnTo>
                  <a:lnTo>
                    <a:pt x="168294" y="330037"/>
                  </a:lnTo>
                  <a:lnTo>
                    <a:pt x="141475" y="367666"/>
                  </a:lnTo>
                  <a:lnTo>
                    <a:pt x="116888" y="406577"/>
                  </a:lnTo>
                  <a:lnTo>
                    <a:pt x="94561" y="446665"/>
                  </a:lnTo>
                  <a:lnTo>
                    <a:pt x="74521" y="487823"/>
                  </a:lnTo>
                  <a:lnTo>
                    <a:pt x="56798" y="529943"/>
                  </a:lnTo>
                  <a:lnTo>
                    <a:pt x="41421" y="572921"/>
                  </a:lnTo>
                  <a:lnTo>
                    <a:pt x="28417" y="616648"/>
                  </a:lnTo>
                  <a:lnTo>
                    <a:pt x="17815" y="661019"/>
                  </a:lnTo>
                  <a:lnTo>
                    <a:pt x="9644" y="705926"/>
                  </a:lnTo>
                  <a:lnTo>
                    <a:pt x="3932" y="751264"/>
                  </a:lnTo>
                  <a:lnTo>
                    <a:pt x="708" y="796926"/>
                  </a:lnTo>
                  <a:lnTo>
                    <a:pt x="0" y="842804"/>
                  </a:lnTo>
                  <a:lnTo>
                    <a:pt x="1836" y="888794"/>
                  </a:lnTo>
                  <a:lnTo>
                    <a:pt x="6246" y="934787"/>
                  </a:lnTo>
                  <a:lnTo>
                    <a:pt x="13257" y="980678"/>
                  </a:lnTo>
                  <a:lnTo>
                    <a:pt x="22898" y="1026359"/>
                  </a:lnTo>
                  <a:lnTo>
                    <a:pt x="35198" y="1071725"/>
                  </a:lnTo>
                  <a:lnTo>
                    <a:pt x="50185" y="1116669"/>
                  </a:lnTo>
                  <a:lnTo>
                    <a:pt x="67888" y="1161084"/>
                  </a:lnTo>
                  <a:lnTo>
                    <a:pt x="88335" y="1204864"/>
                  </a:lnTo>
                  <a:lnTo>
                    <a:pt x="111554" y="1247902"/>
                  </a:lnTo>
                  <a:lnTo>
                    <a:pt x="137220" y="1289527"/>
                  </a:lnTo>
                  <a:lnTo>
                    <a:pt x="164914" y="1329123"/>
                  </a:lnTo>
                  <a:lnTo>
                    <a:pt x="194530" y="1366660"/>
                  </a:lnTo>
                  <a:lnTo>
                    <a:pt x="225962" y="1402110"/>
                  </a:lnTo>
                  <a:lnTo>
                    <a:pt x="259103" y="1435444"/>
                  </a:lnTo>
                  <a:lnTo>
                    <a:pt x="293846" y="1466634"/>
                  </a:lnTo>
                  <a:lnTo>
                    <a:pt x="330086" y="1495651"/>
                  </a:lnTo>
                  <a:lnTo>
                    <a:pt x="367714" y="1522467"/>
                  </a:lnTo>
                  <a:lnTo>
                    <a:pt x="406626" y="1547052"/>
                  </a:lnTo>
                  <a:lnTo>
                    <a:pt x="446714" y="1569379"/>
                  </a:lnTo>
                  <a:lnTo>
                    <a:pt x="487872" y="1589418"/>
                  </a:lnTo>
                  <a:lnTo>
                    <a:pt x="529992" y="1607142"/>
                  </a:lnTo>
                  <a:lnTo>
                    <a:pt x="572970" y="1622521"/>
                  </a:lnTo>
                  <a:lnTo>
                    <a:pt x="616697" y="1635528"/>
                  </a:lnTo>
                  <a:lnTo>
                    <a:pt x="661067" y="1646132"/>
                  </a:lnTo>
                  <a:lnTo>
                    <a:pt x="705975" y="1654307"/>
                  </a:lnTo>
                  <a:lnTo>
                    <a:pt x="751313" y="1660023"/>
                  </a:lnTo>
                  <a:lnTo>
                    <a:pt x="796974" y="1663252"/>
                  </a:lnTo>
                  <a:lnTo>
                    <a:pt x="842853" y="1663964"/>
                  </a:lnTo>
                  <a:lnTo>
                    <a:pt x="888842" y="1662133"/>
                  </a:lnTo>
                  <a:lnTo>
                    <a:pt x="934836" y="1657728"/>
                  </a:lnTo>
                  <a:lnTo>
                    <a:pt x="980727" y="1650721"/>
                  </a:lnTo>
                  <a:lnTo>
                    <a:pt x="1026408" y="1641085"/>
                  </a:lnTo>
                  <a:lnTo>
                    <a:pt x="1071774" y="1628789"/>
                  </a:lnTo>
                  <a:lnTo>
                    <a:pt x="1116718" y="1613806"/>
                  </a:lnTo>
                  <a:lnTo>
                    <a:pt x="1161133" y="1596107"/>
                  </a:lnTo>
                  <a:lnTo>
                    <a:pt x="1204913" y="1575664"/>
                  </a:lnTo>
                  <a:lnTo>
                    <a:pt x="1247950" y="1552447"/>
                  </a:lnTo>
                  <a:lnTo>
                    <a:pt x="1289576" y="1526782"/>
                  </a:lnTo>
                  <a:lnTo>
                    <a:pt x="1329172" y="1499088"/>
                  </a:lnTo>
                  <a:lnTo>
                    <a:pt x="1366710" y="1469472"/>
                  </a:lnTo>
                  <a:lnTo>
                    <a:pt x="1402160" y="1438040"/>
                  </a:lnTo>
                  <a:lnTo>
                    <a:pt x="1435495" y="1404899"/>
                  </a:lnTo>
                  <a:lnTo>
                    <a:pt x="1466686" y="1370156"/>
                  </a:lnTo>
                  <a:lnTo>
                    <a:pt x="1495703" y="1333916"/>
                  </a:lnTo>
                  <a:lnTo>
                    <a:pt x="1522520" y="1296287"/>
                  </a:lnTo>
                  <a:lnTo>
                    <a:pt x="1547106" y="1257376"/>
                  </a:lnTo>
                  <a:lnTo>
                    <a:pt x="1569434" y="1217288"/>
                  </a:lnTo>
                  <a:lnTo>
                    <a:pt x="1589474" y="1176130"/>
                  </a:lnTo>
                  <a:lnTo>
                    <a:pt x="1607199" y="1134010"/>
                  </a:lnTo>
                  <a:lnTo>
                    <a:pt x="1622579" y="1091032"/>
                  </a:lnTo>
                  <a:lnTo>
                    <a:pt x="1635586" y="1047305"/>
                  </a:lnTo>
                  <a:lnTo>
                    <a:pt x="1646191" y="1002934"/>
                  </a:lnTo>
                  <a:lnTo>
                    <a:pt x="1654367" y="958027"/>
                  </a:lnTo>
                  <a:lnTo>
                    <a:pt x="1660083" y="912689"/>
                  </a:lnTo>
                  <a:lnTo>
                    <a:pt x="1663312" y="867027"/>
                  </a:lnTo>
                  <a:lnTo>
                    <a:pt x="1664024" y="821149"/>
                  </a:lnTo>
                  <a:lnTo>
                    <a:pt x="1662192" y="775159"/>
                  </a:lnTo>
                  <a:lnTo>
                    <a:pt x="1657787" y="729166"/>
                  </a:lnTo>
                  <a:lnTo>
                    <a:pt x="1650780" y="683275"/>
                  </a:lnTo>
                  <a:lnTo>
                    <a:pt x="1641143" y="637594"/>
                  </a:lnTo>
                  <a:lnTo>
                    <a:pt x="1628846" y="592228"/>
                  </a:lnTo>
                  <a:lnTo>
                    <a:pt x="1613862" y="547284"/>
                  </a:lnTo>
                  <a:lnTo>
                    <a:pt x="1596161" y="502869"/>
                  </a:lnTo>
                  <a:lnTo>
                    <a:pt x="1575715" y="459089"/>
                  </a:lnTo>
                  <a:lnTo>
                    <a:pt x="1552496" y="416051"/>
                  </a:lnTo>
                  <a:lnTo>
                    <a:pt x="1480487" y="457580"/>
                  </a:lnTo>
                  <a:lnTo>
                    <a:pt x="1503644" y="500947"/>
                  </a:lnTo>
                  <a:lnTo>
                    <a:pt x="1523844" y="545601"/>
                  </a:lnTo>
                  <a:lnTo>
                    <a:pt x="1541046" y="591390"/>
                  </a:lnTo>
                  <a:lnTo>
                    <a:pt x="1555211" y="638159"/>
                  </a:lnTo>
                  <a:lnTo>
                    <a:pt x="1566298" y="685755"/>
                  </a:lnTo>
                  <a:lnTo>
                    <a:pt x="1574267" y="734026"/>
                  </a:lnTo>
                  <a:lnTo>
                    <a:pt x="1579078" y="782817"/>
                  </a:lnTo>
                  <a:lnTo>
                    <a:pt x="1580690" y="831976"/>
                  </a:lnTo>
                  <a:lnTo>
                    <a:pt x="1579218" y="879327"/>
                  </a:lnTo>
                  <a:lnTo>
                    <a:pt x="1574858" y="925894"/>
                  </a:lnTo>
                  <a:lnTo>
                    <a:pt x="1567699" y="971591"/>
                  </a:lnTo>
                  <a:lnTo>
                    <a:pt x="1557828" y="1016329"/>
                  </a:lnTo>
                  <a:lnTo>
                    <a:pt x="1545332" y="1060021"/>
                  </a:lnTo>
                  <a:lnTo>
                    <a:pt x="1530301" y="1102579"/>
                  </a:lnTo>
                  <a:lnTo>
                    <a:pt x="1512821" y="1143916"/>
                  </a:lnTo>
                  <a:lnTo>
                    <a:pt x="1492979" y="1183944"/>
                  </a:lnTo>
                  <a:lnTo>
                    <a:pt x="1470865" y="1222574"/>
                  </a:lnTo>
                  <a:lnTo>
                    <a:pt x="1446564" y="1259721"/>
                  </a:lnTo>
                  <a:lnTo>
                    <a:pt x="1420166" y="1295295"/>
                  </a:lnTo>
                  <a:lnTo>
                    <a:pt x="1391757" y="1329209"/>
                  </a:lnTo>
                  <a:lnTo>
                    <a:pt x="1361425" y="1361376"/>
                  </a:lnTo>
                  <a:lnTo>
                    <a:pt x="1329258" y="1391708"/>
                  </a:lnTo>
                  <a:lnTo>
                    <a:pt x="1295344" y="1420117"/>
                  </a:lnTo>
                  <a:lnTo>
                    <a:pt x="1259769" y="1446515"/>
                  </a:lnTo>
                  <a:lnTo>
                    <a:pt x="1222623" y="1470816"/>
                  </a:lnTo>
                  <a:lnTo>
                    <a:pt x="1183992" y="1492931"/>
                  </a:lnTo>
                  <a:lnTo>
                    <a:pt x="1143965" y="1512772"/>
                  </a:lnTo>
                  <a:lnTo>
                    <a:pt x="1102628" y="1530252"/>
                  </a:lnTo>
                  <a:lnTo>
                    <a:pt x="1060070" y="1545284"/>
                  </a:lnTo>
                  <a:lnTo>
                    <a:pt x="1016378" y="1557779"/>
                  </a:lnTo>
                  <a:lnTo>
                    <a:pt x="971640" y="1567650"/>
                  </a:lnTo>
                  <a:lnTo>
                    <a:pt x="925943" y="1574809"/>
                  </a:lnTo>
                  <a:lnTo>
                    <a:pt x="879376" y="1579169"/>
                  </a:lnTo>
                  <a:lnTo>
                    <a:pt x="832025" y="1580641"/>
                  </a:lnTo>
                  <a:lnTo>
                    <a:pt x="784674" y="1579169"/>
                  </a:lnTo>
                  <a:lnTo>
                    <a:pt x="738105" y="1574809"/>
                  </a:lnTo>
                  <a:lnTo>
                    <a:pt x="692406" y="1567650"/>
                  </a:lnTo>
                  <a:lnTo>
                    <a:pt x="647665" y="1557779"/>
                  </a:lnTo>
                  <a:lnTo>
                    <a:pt x="603968" y="1545284"/>
                  </a:lnTo>
                  <a:lnTo>
                    <a:pt x="561405" y="1530252"/>
                  </a:lnTo>
                  <a:lnTo>
                    <a:pt x="520063" y="1512772"/>
                  </a:lnTo>
                  <a:lnTo>
                    <a:pt x="480030" y="1492931"/>
                  </a:lnTo>
                  <a:lnTo>
                    <a:pt x="441392" y="1470816"/>
                  </a:lnTo>
                  <a:lnTo>
                    <a:pt x="404239" y="1446515"/>
                  </a:lnTo>
                  <a:lnTo>
                    <a:pt x="368658" y="1420117"/>
                  </a:lnTo>
                  <a:lnTo>
                    <a:pt x="334737" y="1391708"/>
                  </a:lnTo>
                  <a:lnTo>
                    <a:pt x="302562" y="1361376"/>
                  </a:lnTo>
                  <a:lnTo>
                    <a:pt x="272223" y="1329209"/>
                  </a:lnTo>
                  <a:lnTo>
                    <a:pt x="243807" y="1295295"/>
                  </a:lnTo>
                  <a:lnTo>
                    <a:pt x="217401" y="1259721"/>
                  </a:lnTo>
                  <a:lnTo>
                    <a:pt x="193094" y="1222574"/>
                  </a:lnTo>
                  <a:lnTo>
                    <a:pt x="170973" y="1183944"/>
                  </a:lnTo>
                  <a:lnTo>
                    <a:pt x="151125" y="1143916"/>
                  </a:lnTo>
                  <a:lnTo>
                    <a:pt x="133640" y="1102579"/>
                  </a:lnTo>
                  <a:lnTo>
                    <a:pt x="118603" y="1060021"/>
                  </a:lnTo>
                  <a:lnTo>
                    <a:pt x="106104" y="1016329"/>
                  </a:lnTo>
                  <a:lnTo>
                    <a:pt x="96230" y="971591"/>
                  </a:lnTo>
                  <a:lnTo>
                    <a:pt x="89068" y="925894"/>
                  </a:lnTo>
                  <a:lnTo>
                    <a:pt x="84707" y="879327"/>
                  </a:lnTo>
                  <a:lnTo>
                    <a:pt x="83233" y="831976"/>
                  </a:lnTo>
                  <a:lnTo>
                    <a:pt x="84707" y="784625"/>
                  </a:lnTo>
                  <a:lnTo>
                    <a:pt x="89068" y="738056"/>
                  </a:lnTo>
                  <a:lnTo>
                    <a:pt x="96230" y="692357"/>
                  </a:lnTo>
                  <a:lnTo>
                    <a:pt x="106104" y="647616"/>
                  </a:lnTo>
                  <a:lnTo>
                    <a:pt x="118603" y="603920"/>
                  </a:lnTo>
                  <a:lnTo>
                    <a:pt x="133640" y="561357"/>
                  </a:lnTo>
                  <a:lnTo>
                    <a:pt x="151125" y="520014"/>
                  </a:lnTo>
                  <a:lnTo>
                    <a:pt x="170973" y="479981"/>
                  </a:lnTo>
                  <a:lnTo>
                    <a:pt x="193094" y="441344"/>
                  </a:lnTo>
                  <a:lnTo>
                    <a:pt x="217401" y="404191"/>
                  </a:lnTo>
                  <a:lnTo>
                    <a:pt x="243807" y="368609"/>
                  </a:lnTo>
                  <a:lnTo>
                    <a:pt x="272223" y="334688"/>
                  </a:lnTo>
                  <a:lnTo>
                    <a:pt x="302562" y="302513"/>
                  </a:lnTo>
                  <a:lnTo>
                    <a:pt x="334737" y="272174"/>
                  </a:lnTo>
                  <a:lnTo>
                    <a:pt x="368658" y="243758"/>
                  </a:lnTo>
                  <a:lnTo>
                    <a:pt x="404239" y="217352"/>
                  </a:lnTo>
                  <a:lnTo>
                    <a:pt x="441392" y="193045"/>
                  </a:lnTo>
                  <a:lnTo>
                    <a:pt x="480030" y="170924"/>
                  </a:lnTo>
                  <a:lnTo>
                    <a:pt x="520063" y="151077"/>
                  </a:lnTo>
                  <a:lnTo>
                    <a:pt x="561405" y="133591"/>
                  </a:lnTo>
                  <a:lnTo>
                    <a:pt x="603968" y="118555"/>
                  </a:lnTo>
                  <a:lnTo>
                    <a:pt x="647665" y="106055"/>
                  </a:lnTo>
                  <a:lnTo>
                    <a:pt x="692406" y="96181"/>
                  </a:lnTo>
                  <a:lnTo>
                    <a:pt x="738105" y="89019"/>
                  </a:lnTo>
                  <a:lnTo>
                    <a:pt x="784674" y="84658"/>
                  </a:lnTo>
                  <a:lnTo>
                    <a:pt x="832025" y="83184"/>
                  </a:lnTo>
                  <a:lnTo>
                    <a:pt x="832025" y="0"/>
                  </a:lnTo>
                  <a:close/>
                </a:path>
              </a:pathLst>
            </a:custGeom>
            <a:solidFill>
              <a:srgbClr val="FFFFFF"/>
            </a:solidFill>
          </p:spPr>
          <p:txBody>
            <a:bodyPr wrap="square" lIns="0" tIns="0" rIns="0" bIns="0" rtlCol="0"/>
            <a:lstStyle/>
            <a:p>
              <a:endParaRPr>
                <a:latin typeface="Times New Roman" panose="02020603050405020304" pitchFamily="18" charset="0"/>
              </a:endParaRPr>
            </a:p>
          </p:txBody>
        </p:sp>
        <p:pic>
          <p:nvPicPr>
            <p:cNvPr id="6" name="object 6"/>
            <p:cNvPicPr/>
            <p:nvPr/>
          </p:nvPicPr>
          <p:blipFill>
            <a:blip r:embed="rId3" cstate="print"/>
            <a:stretch>
              <a:fillRect/>
            </a:stretch>
          </p:blipFill>
          <p:spPr>
            <a:xfrm>
              <a:off x="2310384" y="4034028"/>
              <a:ext cx="1448562" cy="1448562"/>
            </a:xfrm>
            <a:prstGeom prst="rect">
              <a:avLst/>
            </a:prstGeom>
          </p:spPr>
        </p:pic>
        <p:pic>
          <p:nvPicPr>
            <p:cNvPr id="7" name="object 7"/>
            <p:cNvPicPr/>
            <p:nvPr/>
          </p:nvPicPr>
          <p:blipFill>
            <a:blip r:embed="rId4" cstate="print"/>
            <a:stretch>
              <a:fillRect/>
            </a:stretch>
          </p:blipFill>
          <p:spPr>
            <a:xfrm>
              <a:off x="2330196" y="4041635"/>
              <a:ext cx="1407413" cy="1640586"/>
            </a:xfrm>
            <a:prstGeom prst="rect">
              <a:avLst/>
            </a:prstGeom>
          </p:spPr>
        </p:pic>
      </p:grpSp>
      <p:sp>
        <p:nvSpPr>
          <p:cNvPr id="8" name="object 8"/>
          <p:cNvSpPr txBox="1"/>
          <p:nvPr/>
        </p:nvSpPr>
        <p:spPr>
          <a:xfrm>
            <a:off x="2833497" y="4288663"/>
            <a:ext cx="409575" cy="848360"/>
          </a:xfrm>
          <a:prstGeom prst="rect">
            <a:avLst/>
          </a:prstGeom>
        </p:spPr>
        <p:txBody>
          <a:bodyPr vert="horz" wrap="square" lIns="0" tIns="12700" rIns="0" bIns="0" rtlCol="0">
            <a:spAutoFit/>
          </a:bodyPr>
          <a:lstStyle/>
          <a:p>
            <a:pPr marL="12700">
              <a:lnSpc>
                <a:spcPct val="100000"/>
              </a:lnSpc>
              <a:spcBef>
                <a:spcPts val="100"/>
              </a:spcBef>
            </a:pPr>
            <a:r>
              <a:rPr sz="5400" b="1" dirty="0">
                <a:solidFill>
                  <a:srgbClr val="FFFFFF"/>
                </a:solidFill>
                <a:latin typeface="Century Gothic"/>
                <a:cs typeface="Century Gothic"/>
              </a:rPr>
              <a:t>1</a:t>
            </a:r>
            <a:endParaRPr sz="5400">
              <a:latin typeface="Century Gothic"/>
              <a:cs typeface="Century Gothic"/>
            </a:endParaRPr>
          </a:p>
        </p:txBody>
      </p:sp>
      <p:pic>
        <p:nvPicPr>
          <p:cNvPr id="9" name="object 9"/>
          <p:cNvPicPr/>
          <p:nvPr/>
        </p:nvPicPr>
        <p:blipFill>
          <a:blip r:embed="rId5" cstate="print"/>
          <a:stretch>
            <a:fillRect/>
          </a:stretch>
        </p:blipFill>
        <p:spPr>
          <a:xfrm>
            <a:off x="2414016" y="4099559"/>
            <a:ext cx="1248156" cy="1447037"/>
          </a:xfrm>
          <a:prstGeom prst="rect">
            <a:avLst/>
          </a:prstGeom>
        </p:spPr>
      </p:pic>
      <p:pic>
        <p:nvPicPr>
          <p:cNvPr id="10" name="object 9">
            <a:extLst>
              <a:ext uri="{FF2B5EF4-FFF2-40B4-BE49-F238E27FC236}">
                <a16:creationId xmlns:a16="http://schemas.microsoft.com/office/drawing/2014/main" id="{D1D5FB9A-1AC5-46F3-B865-A32E391B0B66}"/>
              </a:ext>
            </a:extLst>
          </p:cNvPr>
          <p:cNvPicPr/>
          <p:nvPr/>
        </p:nvPicPr>
        <p:blipFill>
          <a:blip r:embed="rId6" cstate="print"/>
          <a:stretch>
            <a:fillRect/>
          </a:stretch>
        </p:blipFill>
        <p:spPr>
          <a:xfrm>
            <a:off x="2478151" y="4109704"/>
            <a:ext cx="1248156" cy="1447037"/>
          </a:xfrm>
          <a:prstGeom prst="rect">
            <a:avLst/>
          </a:prstGeom>
        </p:spPr>
      </p:pic>
      <p:sp>
        <p:nvSpPr>
          <p:cNvPr id="11" name="object 16">
            <a:extLst>
              <a:ext uri="{FF2B5EF4-FFF2-40B4-BE49-F238E27FC236}">
                <a16:creationId xmlns:a16="http://schemas.microsoft.com/office/drawing/2014/main" id="{79B4085E-120D-4E9B-BE87-2720631926B6}"/>
              </a:ext>
            </a:extLst>
          </p:cNvPr>
          <p:cNvSpPr txBox="1"/>
          <p:nvPr/>
        </p:nvSpPr>
        <p:spPr>
          <a:xfrm>
            <a:off x="2833497" y="4293202"/>
            <a:ext cx="452998" cy="843821"/>
          </a:xfrm>
          <a:prstGeom prst="rect">
            <a:avLst/>
          </a:prstGeom>
        </p:spPr>
        <p:txBody>
          <a:bodyPr vert="horz" wrap="square" lIns="0" tIns="12700" rIns="0" bIns="0" rtlCol="0">
            <a:spAutoFit/>
          </a:bodyPr>
          <a:lstStyle/>
          <a:p>
            <a:pPr marL="12700">
              <a:lnSpc>
                <a:spcPct val="100000"/>
              </a:lnSpc>
              <a:spcBef>
                <a:spcPts val="100"/>
              </a:spcBef>
            </a:pPr>
            <a:r>
              <a:rPr lang="en-US" sz="5400" b="1" dirty="0">
                <a:solidFill>
                  <a:srgbClr val="FFFFFF"/>
                </a:solidFill>
                <a:latin typeface="Century Gothic"/>
                <a:cs typeface="Century Gothic"/>
              </a:rPr>
              <a:t>4</a:t>
            </a:r>
            <a:endParaRPr sz="5400" dirty="0">
              <a:latin typeface="Century Gothic"/>
              <a:cs typeface="Century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925" y="323215"/>
            <a:ext cx="5866765" cy="442595"/>
          </a:xfrm>
          <a:prstGeom prst="rect">
            <a:avLst/>
          </a:prstGeom>
        </p:spPr>
        <p:txBody>
          <a:bodyPr vert="horz" wrap="square" lIns="0" tIns="12065" rIns="0" bIns="0" rtlCol="0">
            <a:spAutoFit/>
          </a:bodyPr>
          <a:lstStyle/>
          <a:p>
            <a:pPr marL="12700">
              <a:lnSpc>
                <a:spcPct val="100000"/>
              </a:lnSpc>
              <a:spcBef>
                <a:spcPts val="95"/>
              </a:spcBef>
            </a:pPr>
            <a:r>
              <a:rPr lang="en-US" sz="2800" b="1" spc="-20" dirty="0">
                <a:solidFill>
                  <a:srgbClr val="006C39"/>
                </a:solidFill>
                <a:effectLst>
                  <a:outerShdw blurRad="38100" dist="38100" dir="2700000" algn="tl">
                    <a:srgbClr val="000000">
                      <a:alpha val="43137"/>
                    </a:srgbClr>
                  </a:outerShdw>
                </a:effectLst>
                <a:cs typeface="微软雅黑"/>
              </a:rPr>
              <a:t>Attention</a:t>
            </a:r>
            <a:r>
              <a:rPr lang="zh-CN" altLang="en-US" sz="2800" b="1" spc="-5" dirty="0">
                <a:solidFill>
                  <a:srgbClr val="006C39"/>
                </a:solidFill>
                <a:effectLst>
                  <a:outerShdw blurRad="38100" dist="38100" dir="2700000" algn="tl">
                    <a:srgbClr val="000000">
                      <a:alpha val="43137"/>
                    </a:srgbClr>
                  </a:outerShdw>
                </a:effectLst>
                <a:cs typeface="微软雅黑"/>
              </a:rPr>
              <a:t>机制</a:t>
            </a:r>
            <a:r>
              <a:rPr lang="en-US" altLang="zh-CN" sz="2800" b="1" spc="-5" dirty="0">
                <a:solidFill>
                  <a:srgbClr val="006C39"/>
                </a:solidFill>
                <a:effectLst>
                  <a:outerShdw blurRad="38100" dist="38100" dir="2700000" algn="tl">
                    <a:srgbClr val="000000">
                      <a:alpha val="43137"/>
                    </a:srgbClr>
                  </a:outerShdw>
                </a:effectLst>
                <a:cs typeface="微软雅黑"/>
              </a:rPr>
              <a:t>-</a:t>
            </a:r>
            <a:r>
              <a:rPr lang="zh-CN" altLang="en-US" sz="2800" b="1" spc="-5" dirty="0">
                <a:solidFill>
                  <a:srgbClr val="006C39"/>
                </a:solidFill>
                <a:effectLst>
                  <a:outerShdw blurRad="38100" dist="38100" dir="2700000" algn="tl">
                    <a:srgbClr val="000000">
                      <a:alpha val="43137"/>
                    </a:srgbClr>
                  </a:outerShdw>
                </a:effectLst>
                <a:cs typeface="微软雅黑"/>
              </a:rPr>
              <a:t>编解码器模型架构</a:t>
            </a:r>
          </a:p>
        </p:txBody>
      </p:sp>
      <p:sp>
        <p:nvSpPr>
          <p:cNvPr id="3" name="object 3"/>
          <p:cNvSpPr txBox="1"/>
          <p:nvPr/>
        </p:nvSpPr>
        <p:spPr>
          <a:xfrm>
            <a:off x="477795" y="180453"/>
            <a:ext cx="983870" cy="566822"/>
          </a:xfrm>
          <a:prstGeom prst="rect">
            <a:avLst/>
          </a:prstGeom>
        </p:spPr>
        <p:txBody>
          <a:bodyPr vert="horz" wrap="square" lIns="0" tIns="12700" rIns="0" bIns="0" rtlCol="0">
            <a:spAutoFit/>
          </a:bodyPr>
          <a:lstStyle/>
          <a:p>
            <a:pPr marL="12700">
              <a:lnSpc>
                <a:spcPct val="100000"/>
              </a:lnSpc>
              <a:spcBef>
                <a:spcPts val="100"/>
              </a:spcBef>
            </a:pPr>
            <a:r>
              <a:rPr lang="en-US" sz="3600">
                <a:solidFill>
                  <a:schemeClr val="bg1"/>
                </a:solidFill>
                <a:latin typeface="Century Gothic"/>
                <a:cs typeface="Century Gothic"/>
              </a:rPr>
              <a:t>4.0</a:t>
            </a:r>
          </a:p>
        </p:txBody>
      </p:sp>
      <p:sp>
        <p:nvSpPr>
          <p:cNvPr id="8" name="object 8"/>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48</a:t>
            </a:fld>
            <a:endParaRPr spc="-5" dirty="0"/>
          </a:p>
        </p:txBody>
      </p:sp>
      <p:pic>
        <p:nvPicPr>
          <p:cNvPr id="6" name="图片 5">
            <a:extLst>
              <a:ext uri="{FF2B5EF4-FFF2-40B4-BE49-F238E27FC236}">
                <a16:creationId xmlns:a16="http://schemas.microsoft.com/office/drawing/2014/main" id="{1DB7EDFC-62A5-4FD4-A82A-BEF0F2635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600200"/>
            <a:ext cx="8831543" cy="4325654"/>
          </a:xfrm>
          <a:prstGeom prst="rect">
            <a:avLst/>
          </a:prstGeom>
        </p:spPr>
      </p:pic>
      <p:sp>
        <p:nvSpPr>
          <p:cNvPr id="11" name="文本框 10">
            <a:extLst>
              <a:ext uri="{FF2B5EF4-FFF2-40B4-BE49-F238E27FC236}">
                <a16:creationId xmlns:a16="http://schemas.microsoft.com/office/drawing/2014/main" id="{9414B561-DF9D-43C1-9647-5084AA2A2C4F}"/>
              </a:ext>
            </a:extLst>
          </p:cNvPr>
          <p:cNvSpPr txBox="1"/>
          <p:nvPr/>
        </p:nvSpPr>
        <p:spPr>
          <a:xfrm>
            <a:off x="3276600" y="5257800"/>
            <a:ext cx="4419600" cy="523220"/>
          </a:xfrm>
          <a:prstGeom prst="rect">
            <a:avLst/>
          </a:prstGeom>
          <a:noFill/>
        </p:spPr>
        <p:txBody>
          <a:bodyPr wrap="square">
            <a:spAutoFit/>
          </a:bodyPr>
          <a:lstStyle/>
          <a:p>
            <a:pPr marL="12700">
              <a:lnSpc>
                <a:spcPct val="100000"/>
              </a:lnSpc>
              <a:spcBef>
                <a:spcPts val="95"/>
              </a:spcBef>
            </a:pPr>
            <a:r>
              <a:rPr lang="en-US" altLang="zh-CN" sz="2800" dirty="0">
                <a:solidFill>
                  <a:srgbClr val="006C39"/>
                </a:solidFill>
                <a:effectLst>
                  <a:outerShdw blurRad="38100" dist="38100" dir="2700000" algn="tl">
                    <a:srgbClr val="000000">
                      <a:alpha val="43137"/>
                    </a:srgbClr>
                  </a:outerShdw>
                </a:effectLst>
                <a:latin typeface="宋体" panose="02010600030101010101" pitchFamily="2" charset="-122"/>
                <a:cs typeface="微软雅黑"/>
              </a:rPr>
              <a:t>Image </a:t>
            </a:r>
            <a:r>
              <a:rPr lang="en-US" altLang="zh-CN" sz="2800">
                <a:solidFill>
                  <a:srgbClr val="006C39"/>
                </a:solidFill>
                <a:effectLst>
                  <a:outerShdw blurRad="38100" dist="38100" dir="2700000" algn="tl">
                    <a:srgbClr val="000000">
                      <a:alpha val="43137"/>
                    </a:srgbClr>
                  </a:outerShdw>
                </a:effectLst>
                <a:latin typeface="宋体" panose="02010600030101010101" pitchFamily="2" charset="-122"/>
                <a:cs typeface="微软雅黑"/>
              </a:rPr>
              <a:t>caption+Attention</a:t>
            </a:r>
            <a:endParaRPr lang="zh-CN" altLang="en-US" sz="2800" dirty="0">
              <a:solidFill>
                <a:srgbClr val="006C39"/>
              </a:solidFill>
              <a:effectLst>
                <a:outerShdw blurRad="38100" dist="38100" dir="2700000" algn="tl">
                  <a:srgbClr val="000000">
                    <a:alpha val="43137"/>
                  </a:srgbClr>
                </a:outerShdw>
              </a:effectLst>
              <a:latin typeface="宋体" panose="02010600030101010101" pitchFamily="2" charset="-122"/>
              <a:cs typeface="微软雅黑"/>
            </a:endParaRPr>
          </a:p>
        </p:txBody>
      </p:sp>
      <p:sp>
        <p:nvSpPr>
          <p:cNvPr id="12" name="文本框 11">
            <a:extLst>
              <a:ext uri="{FF2B5EF4-FFF2-40B4-BE49-F238E27FC236}">
                <a16:creationId xmlns:a16="http://schemas.microsoft.com/office/drawing/2014/main" id="{E37A0F03-309C-40C7-B239-07EA85CCF786}"/>
              </a:ext>
            </a:extLst>
          </p:cNvPr>
          <p:cNvSpPr txBox="1"/>
          <p:nvPr/>
        </p:nvSpPr>
        <p:spPr>
          <a:xfrm>
            <a:off x="3429000" y="6329814"/>
            <a:ext cx="6858000" cy="369332"/>
          </a:xfrm>
          <a:prstGeom prst="rect">
            <a:avLst/>
          </a:prstGeom>
          <a:noFill/>
        </p:spPr>
        <p:txBody>
          <a:bodyPr wrap="square">
            <a:spAutoFit/>
          </a:bodyPr>
          <a:lstStyle/>
          <a:p>
            <a:r>
              <a:rPr lang="zh-CN" altLang="en-US" dirty="0">
                <a:solidFill>
                  <a:srgbClr val="FFC000"/>
                </a:solidFill>
                <a:latin typeface="Times New Roman" panose="02020603050405020304" pitchFamily="18" charset="0"/>
              </a:rPr>
              <a:t>数据来源：</a:t>
            </a:r>
            <a:r>
              <a:rPr lang="en-US" altLang="zh-CN" dirty="0">
                <a:solidFill>
                  <a:srgbClr val="FFC000"/>
                </a:solidFill>
                <a:latin typeface="Times New Roman" panose="02020603050405020304" pitchFamily="18" charset="0"/>
                <a:hlinkClick r:id="rId3"/>
              </a:rPr>
              <a:t>web of science</a:t>
            </a:r>
            <a:endParaRPr lang="zh-CN" altLang="en-US" dirty="0">
              <a:solidFill>
                <a:srgbClr val="FFC000"/>
              </a:solidFill>
              <a:latin typeface="Times New Roman" panose="02020603050405020304" pitchFamily="18" charset="0"/>
            </a:endParaRPr>
          </a:p>
        </p:txBody>
      </p:sp>
    </p:spTree>
    <p:extLst>
      <p:ext uri="{BB962C8B-B14F-4D97-AF65-F5344CB8AC3E}">
        <p14:creationId xmlns:p14="http://schemas.microsoft.com/office/powerpoint/2010/main" val="4074277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925" y="323215"/>
            <a:ext cx="5866765" cy="442595"/>
          </a:xfrm>
          <a:prstGeom prst="rect">
            <a:avLst/>
          </a:prstGeom>
        </p:spPr>
        <p:txBody>
          <a:bodyPr vert="horz" wrap="square" lIns="0" tIns="12065" rIns="0" bIns="0" rtlCol="0">
            <a:spAutoFit/>
          </a:bodyPr>
          <a:lstStyle/>
          <a:p>
            <a:pPr marL="12700">
              <a:lnSpc>
                <a:spcPct val="100000"/>
              </a:lnSpc>
              <a:spcBef>
                <a:spcPts val="95"/>
              </a:spcBef>
            </a:pPr>
            <a:r>
              <a:rPr lang="en-US" sz="2800" b="1" spc="-20">
                <a:solidFill>
                  <a:srgbClr val="006C39"/>
                </a:solidFill>
                <a:effectLst>
                  <a:outerShdw blurRad="38100" dist="38100" dir="2700000" algn="tl">
                    <a:srgbClr val="000000">
                      <a:alpha val="43137"/>
                    </a:srgbClr>
                  </a:outerShdw>
                </a:effectLst>
                <a:cs typeface="微软雅黑"/>
              </a:rPr>
              <a:t>Attention</a:t>
            </a:r>
            <a:r>
              <a:rPr lang="zh-CN" altLang="en-US" sz="2800" b="1" spc="-5">
                <a:solidFill>
                  <a:srgbClr val="006C39"/>
                </a:solidFill>
                <a:effectLst>
                  <a:outerShdw blurRad="38100" dist="38100" dir="2700000" algn="tl">
                    <a:srgbClr val="000000">
                      <a:alpha val="43137"/>
                    </a:srgbClr>
                  </a:outerShdw>
                </a:effectLst>
                <a:cs typeface="微软雅黑"/>
              </a:rPr>
              <a:t>机制</a:t>
            </a:r>
            <a:r>
              <a:rPr lang="en-US" altLang="zh-CN" sz="2800" b="1" spc="-5">
                <a:solidFill>
                  <a:srgbClr val="006C39"/>
                </a:solidFill>
                <a:effectLst>
                  <a:outerShdw blurRad="38100" dist="38100" dir="2700000" algn="tl">
                    <a:srgbClr val="000000">
                      <a:alpha val="43137"/>
                    </a:srgbClr>
                  </a:outerShdw>
                </a:effectLst>
                <a:cs typeface="微软雅黑"/>
              </a:rPr>
              <a:t>-</a:t>
            </a:r>
            <a:r>
              <a:rPr lang="zh-CN" altLang="en-US" sz="2800" b="1" spc="-5">
                <a:solidFill>
                  <a:srgbClr val="006C39"/>
                </a:solidFill>
                <a:effectLst>
                  <a:outerShdw blurRad="38100" dist="38100" dir="2700000" algn="tl">
                    <a:srgbClr val="000000">
                      <a:alpha val="43137"/>
                    </a:srgbClr>
                  </a:outerShdw>
                </a:effectLst>
                <a:cs typeface="微软雅黑"/>
              </a:rPr>
              <a:t>编解码器模型架构</a:t>
            </a:r>
          </a:p>
        </p:txBody>
      </p:sp>
      <p:sp>
        <p:nvSpPr>
          <p:cNvPr id="3" name="object 3"/>
          <p:cNvSpPr txBox="1"/>
          <p:nvPr/>
        </p:nvSpPr>
        <p:spPr>
          <a:xfrm>
            <a:off x="477795" y="180453"/>
            <a:ext cx="983870" cy="566822"/>
          </a:xfrm>
          <a:prstGeom prst="rect">
            <a:avLst/>
          </a:prstGeom>
        </p:spPr>
        <p:txBody>
          <a:bodyPr vert="horz" wrap="square" lIns="0" tIns="12700" rIns="0" bIns="0" rtlCol="0">
            <a:spAutoFit/>
          </a:bodyPr>
          <a:lstStyle/>
          <a:p>
            <a:pPr marL="12700">
              <a:lnSpc>
                <a:spcPct val="100000"/>
              </a:lnSpc>
              <a:spcBef>
                <a:spcPts val="100"/>
              </a:spcBef>
            </a:pPr>
            <a:r>
              <a:rPr lang="en-US" sz="3600">
                <a:solidFill>
                  <a:schemeClr val="bg1"/>
                </a:solidFill>
                <a:latin typeface="Century Gothic"/>
                <a:cs typeface="Century Gothic"/>
              </a:rPr>
              <a:t>4.0</a:t>
            </a:r>
          </a:p>
        </p:txBody>
      </p:sp>
      <p:sp>
        <p:nvSpPr>
          <p:cNvPr id="8" name="object 8"/>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49</a:t>
            </a:fld>
            <a:endParaRPr spc="-5" dirty="0"/>
          </a:p>
        </p:txBody>
      </p:sp>
      <p:pic>
        <p:nvPicPr>
          <p:cNvPr id="9" name="图片 8" descr="attention-EDcoder"/>
          <p:cNvPicPr>
            <a:picLocks noChangeAspect="1"/>
          </p:cNvPicPr>
          <p:nvPr/>
        </p:nvPicPr>
        <p:blipFill>
          <a:blip r:embed="rId2"/>
          <a:stretch>
            <a:fillRect/>
          </a:stretch>
        </p:blipFill>
        <p:spPr>
          <a:xfrm>
            <a:off x="457200" y="1468755"/>
            <a:ext cx="6701790" cy="2527935"/>
          </a:xfrm>
          <a:prstGeom prst="rect">
            <a:avLst/>
          </a:prstGeom>
        </p:spPr>
      </p:pic>
      <p:sp>
        <p:nvSpPr>
          <p:cNvPr id="4" name="文本框 3"/>
          <p:cNvSpPr txBox="1"/>
          <p:nvPr/>
        </p:nvSpPr>
        <p:spPr>
          <a:xfrm>
            <a:off x="350108" y="4216790"/>
            <a:ext cx="6599555" cy="1569660"/>
          </a:xfrm>
          <a:prstGeom prst="rect">
            <a:avLst/>
          </a:prstGeom>
          <a:noFill/>
        </p:spPr>
        <p:txBody>
          <a:bodyPr wrap="square" rtlCol="0">
            <a:spAutoFit/>
          </a:bodyPr>
          <a:lstStyle/>
          <a:p>
            <a:r>
              <a:rPr lang="zh-CN" altLang="en-US" sz="2400" dirty="0">
                <a:latin typeface="Times New Roman" panose="02020603050405020304" pitchFamily="18" charset="0"/>
              </a:rPr>
              <a:t>通过</a:t>
            </a:r>
            <a:r>
              <a:rPr lang="en-US" altLang="zh-CN" sz="2400" dirty="0">
                <a:latin typeface="Times New Roman" panose="02020603050405020304" pitchFamily="18" charset="0"/>
              </a:rPr>
              <a:t>CNN</a:t>
            </a:r>
            <a:r>
              <a:rPr lang="zh-CN" altLang="en-US" sz="2400" dirty="0">
                <a:latin typeface="Times New Roman" panose="02020603050405020304" pitchFamily="18" charset="0"/>
              </a:rPr>
              <a:t>做编码器，然后传给</a:t>
            </a:r>
            <a:r>
              <a:rPr lang="en-US" altLang="zh-CN" sz="2400" dirty="0">
                <a:latin typeface="Times New Roman" panose="02020603050405020304" pitchFamily="18" charset="0"/>
              </a:rPr>
              <a:t>RNN</a:t>
            </a:r>
            <a:r>
              <a:rPr lang="zh-CN" altLang="en-US" sz="2400" dirty="0">
                <a:latin typeface="Times New Roman" panose="02020603050405020304" pitchFamily="18" charset="0"/>
              </a:rPr>
              <a:t>，经过</a:t>
            </a:r>
            <a:r>
              <a:rPr lang="en-US" altLang="zh-CN" sz="2400" dirty="0">
                <a:latin typeface="Times New Roman" panose="02020603050405020304" pitchFamily="18" charset="0"/>
              </a:rPr>
              <a:t>RNN</a:t>
            </a:r>
            <a:r>
              <a:rPr lang="zh-CN" altLang="en-US" sz="2400" dirty="0">
                <a:latin typeface="Times New Roman" panose="02020603050405020304" pitchFamily="18" charset="0"/>
              </a:rPr>
              <a:t>对于每张图逐字生成</a:t>
            </a:r>
            <a:r>
              <a:rPr lang="en-US" altLang="zh-CN" sz="2400" dirty="0">
                <a:latin typeface="Times New Roman" panose="02020603050405020304" pitchFamily="18" charset="0"/>
              </a:rPr>
              <a:t>caption</a:t>
            </a:r>
            <a:r>
              <a:rPr lang="zh-CN" altLang="en-US" sz="2400" dirty="0">
                <a:latin typeface="Times New Roman" panose="02020603050405020304" pitchFamily="18" charset="0"/>
              </a:rPr>
              <a:t>向量。</a:t>
            </a:r>
          </a:p>
          <a:p>
            <a:endParaRPr lang="zh-CN" altLang="en-US" sz="2400" dirty="0">
              <a:latin typeface="Times New Roman" panose="02020603050405020304" pitchFamily="18" charset="0"/>
            </a:endParaRPr>
          </a:p>
          <a:p>
            <a:r>
              <a:rPr lang="zh-CN" altLang="en-US" sz="2400" dirty="0">
                <a:latin typeface="Times New Roman" panose="02020603050405020304" pitchFamily="18" charset="0"/>
              </a:rPr>
              <a:t>在</a:t>
            </a:r>
            <a:r>
              <a:rPr lang="en-US" altLang="zh-CN" sz="2400" dirty="0">
                <a:latin typeface="Times New Roman" panose="02020603050405020304" pitchFamily="18" charset="0"/>
              </a:rPr>
              <a:t>RNN</a:t>
            </a:r>
            <a:r>
              <a:rPr lang="zh-CN" altLang="en-US" sz="2400" dirty="0">
                <a:latin typeface="Times New Roman" panose="02020603050405020304" pitchFamily="18" charset="0"/>
              </a:rPr>
              <a:t>中添加</a:t>
            </a:r>
            <a:r>
              <a:rPr lang="en-US" altLang="zh-CN" sz="2400" dirty="0">
                <a:latin typeface="Times New Roman" panose="02020603050405020304" pitchFamily="18" charset="0"/>
              </a:rPr>
              <a:t>attention</a:t>
            </a:r>
            <a:r>
              <a:rPr lang="zh-CN" altLang="en-US" sz="2400" dirty="0">
                <a:latin typeface="Times New Roman" panose="02020603050405020304" pitchFamily="18" charset="0"/>
              </a:rPr>
              <a:t>机制</a:t>
            </a:r>
          </a:p>
        </p:txBody>
      </p:sp>
      <p:sp>
        <p:nvSpPr>
          <p:cNvPr id="10" name="object 10">
            <a:extLst>
              <a:ext uri="{FF2B5EF4-FFF2-40B4-BE49-F238E27FC236}">
                <a16:creationId xmlns:a16="http://schemas.microsoft.com/office/drawing/2014/main" id="{2E6F5BC6-1298-4DFE-927B-7F9B94185A20}"/>
              </a:ext>
            </a:extLst>
          </p:cNvPr>
          <p:cNvSpPr txBox="1"/>
          <p:nvPr/>
        </p:nvSpPr>
        <p:spPr>
          <a:xfrm>
            <a:off x="381000" y="5747702"/>
            <a:ext cx="9632800" cy="316753"/>
          </a:xfrm>
          <a:prstGeom prst="rect">
            <a:avLst/>
          </a:prstGeom>
        </p:spPr>
        <p:txBody>
          <a:bodyPr vert="horz" wrap="square" lIns="0" tIns="34290" rIns="0" bIns="0" rtlCol="0">
            <a:spAutoFit/>
          </a:bodyPr>
          <a:lstStyle/>
          <a:p>
            <a:pPr marL="12700" marR="5080">
              <a:lnSpc>
                <a:spcPts val="2160"/>
              </a:lnSpc>
              <a:spcBef>
                <a:spcPts val="270"/>
              </a:spcBef>
            </a:pPr>
            <a:r>
              <a:rPr sz="1900" b="1" i="1" u="sng" spc="-70">
                <a:solidFill>
                  <a:srgbClr val="C6C6C6"/>
                </a:solidFill>
                <a:latin typeface="宋体" panose="02010600030101010101" pitchFamily="2" charset="-122"/>
                <a:cs typeface="微软雅黑"/>
              </a:rPr>
              <a:t>[Show,</a:t>
            </a:r>
            <a:r>
              <a:rPr sz="1900" b="1" i="1" u="sng" spc="-15">
                <a:solidFill>
                  <a:srgbClr val="C6C6C6"/>
                </a:solidFill>
                <a:latin typeface="宋体" panose="02010600030101010101" pitchFamily="2" charset="-122"/>
                <a:cs typeface="微软雅黑"/>
              </a:rPr>
              <a:t> </a:t>
            </a:r>
            <a:r>
              <a:rPr sz="1900" b="1" i="1" u="sng" spc="-65">
                <a:solidFill>
                  <a:srgbClr val="C6C6C6"/>
                </a:solidFill>
                <a:latin typeface="宋体" panose="02010600030101010101" pitchFamily="2" charset="-122"/>
                <a:cs typeface="微软雅黑"/>
              </a:rPr>
              <a:t>Attend</a:t>
            </a:r>
            <a:r>
              <a:rPr sz="1900" b="1" i="1" u="sng" spc="-40">
                <a:solidFill>
                  <a:srgbClr val="C6C6C6"/>
                </a:solidFill>
                <a:latin typeface="宋体" panose="02010600030101010101" pitchFamily="2" charset="-122"/>
                <a:cs typeface="微软雅黑"/>
              </a:rPr>
              <a:t> </a:t>
            </a:r>
            <a:r>
              <a:rPr sz="1900" b="1" i="1" u="sng" spc="-65">
                <a:solidFill>
                  <a:srgbClr val="C6C6C6"/>
                </a:solidFill>
                <a:latin typeface="宋体" panose="02010600030101010101" pitchFamily="2" charset="-122"/>
                <a:cs typeface="微软雅黑"/>
              </a:rPr>
              <a:t>and</a:t>
            </a:r>
            <a:r>
              <a:rPr sz="1900" b="1" i="1" u="sng" spc="-20">
                <a:solidFill>
                  <a:srgbClr val="C6C6C6"/>
                </a:solidFill>
                <a:latin typeface="宋体" panose="02010600030101010101" pitchFamily="2" charset="-122"/>
                <a:cs typeface="微软雅黑"/>
              </a:rPr>
              <a:t> </a:t>
            </a:r>
            <a:r>
              <a:rPr sz="1900" b="1" i="1" u="sng" spc="-85">
                <a:solidFill>
                  <a:srgbClr val="C6C6C6"/>
                </a:solidFill>
                <a:latin typeface="宋体" panose="02010600030101010101" pitchFamily="2" charset="-122"/>
                <a:cs typeface="微软雅黑"/>
              </a:rPr>
              <a:t>Tell:</a:t>
            </a:r>
            <a:r>
              <a:rPr sz="1900" b="1" i="1" u="sng" spc="-35">
                <a:solidFill>
                  <a:srgbClr val="C6C6C6"/>
                </a:solidFill>
                <a:latin typeface="宋体" panose="02010600030101010101" pitchFamily="2" charset="-122"/>
                <a:cs typeface="微软雅黑"/>
              </a:rPr>
              <a:t> </a:t>
            </a:r>
            <a:r>
              <a:rPr sz="1900" b="1" i="1" u="sng" spc="-55">
                <a:solidFill>
                  <a:srgbClr val="C6C6C6"/>
                </a:solidFill>
                <a:latin typeface="宋体" panose="02010600030101010101" pitchFamily="2" charset="-122"/>
                <a:cs typeface="微软雅黑"/>
              </a:rPr>
              <a:t>Neural</a:t>
            </a:r>
            <a:r>
              <a:rPr sz="1900" b="1" i="1" u="sng" spc="-20">
                <a:solidFill>
                  <a:srgbClr val="C6C6C6"/>
                </a:solidFill>
                <a:latin typeface="宋体" panose="02010600030101010101" pitchFamily="2" charset="-122"/>
                <a:cs typeface="微软雅黑"/>
              </a:rPr>
              <a:t> </a:t>
            </a:r>
            <a:r>
              <a:rPr sz="1900" b="1" i="1" u="sng" spc="-60">
                <a:solidFill>
                  <a:srgbClr val="C6C6C6"/>
                </a:solidFill>
                <a:latin typeface="宋体" panose="02010600030101010101" pitchFamily="2" charset="-122"/>
                <a:cs typeface="微软雅黑"/>
              </a:rPr>
              <a:t>Image</a:t>
            </a:r>
            <a:r>
              <a:rPr sz="1900" b="1" i="1" u="sng" spc="-30">
                <a:solidFill>
                  <a:srgbClr val="C6C6C6"/>
                </a:solidFill>
                <a:latin typeface="宋体" panose="02010600030101010101" pitchFamily="2" charset="-122"/>
                <a:cs typeface="微软雅黑"/>
              </a:rPr>
              <a:t> </a:t>
            </a:r>
            <a:r>
              <a:rPr sz="1900" b="1" i="1" u="sng" spc="-55">
                <a:solidFill>
                  <a:srgbClr val="C6C6C6"/>
                </a:solidFill>
                <a:latin typeface="宋体" panose="02010600030101010101" pitchFamily="2" charset="-122"/>
                <a:cs typeface="微软雅黑"/>
              </a:rPr>
              <a:t>Caption </a:t>
            </a:r>
            <a:r>
              <a:rPr sz="1900" b="1" i="1" u="sng" spc="-545">
                <a:solidFill>
                  <a:srgbClr val="C6C6C6"/>
                </a:solidFill>
                <a:latin typeface="宋体" panose="02010600030101010101" pitchFamily="2" charset="-122"/>
                <a:cs typeface="微软雅黑"/>
              </a:rPr>
              <a:t> </a:t>
            </a:r>
            <a:r>
              <a:rPr sz="1900" b="1" i="1" u="sng" spc="-55">
                <a:solidFill>
                  <a:srgbClr val="C6C6C6"/>
                </a:solidFill>
                <a:latin typeface="宋体" panose="02010600030101010101" pitchFamily="2" charset="-122"/>
                <a:cs typeface="微软雅黑"/>
              </a:rPr>
              <a:t>Generation</a:t>
            </a:r>
            <a:r>
              <a:rPr sz="1900" b="1" i="1" u="sng">
                <a:solidFill>
                  <a:srgbClr val="C6C6C6"/>
                </a:solidFill>
                <a:latin typeface="宋体" panose="02010600030101010101" pitchFamily="2" charset="-122"/>
                <a:cs typeface="微软雅黑"/>
              </a:rPr>
              <a:t> </a:t>
            </a:r>
            <a:r>
              <a:rPr sz="1900" b="1" i="1" u="sng" spc="-55">
                <a:solidFill>
                  <a:srgbClr val="C6C6C6"/>
                </a:solidFill>
                <a:latin typeface="宋体" panose="02010600030101010101" pitchFamily="2" charset="-122"/>
                <a:cs typeface="微软雅黑"/>
              </a:rPr>
              <a:t>with</a:t>
            </a:r>
            <a:r>
              <a:rPr sz="1900" b="1" i="1" u="sng" spc="-20">
                <a:solidFill>
                  <a:srgbClr val="C6C6C6"/>
                </a:solidFill>
                <a:latin typeface="宋体" panose="02010600030101010101" pitchFamily="2" charset="-122"/>
                <a:cs typeface="微软雅黑"/>
              </a:rPr>
              <a:t> </a:t>
            </a:r>
            <a:r>
              <a:rPr sz="1900" b="1" i="1" u="sng" spc="-55">
                <a:solidFill>
                  <a:srgbClr val="C6C6C6"/>
                </a:solidFill>
                <a:latin typeface="宋体" panose="02010600030101010101" pitchFamily="2" charset="-122"/>
                <a:cs typeface="微软雅黑"/>
              </a:rPr>
              <a:t>Visual</a:t>
            </a:r>
            <a:r>
              <a:rPr sz="1900" b="1" i="1" u="sng" spc="-20">
                <a:solidFill>
                  <a:srgbClr val="C6C6C6"/>
                </a:solidFill>
                <a:latin typeface="宋体" panose="02010600030101010101" pitchFamily="2" charset="-122"/>
                <a:cs typeface="微软雅黑"/>
              </a:rPr>
              <a:t> </a:t>
            </a:r>
            <a:r>
              <a:rPr sz="1900" b="1" i="1" u="sng" spc="-60">
                <a:solidFill>
                  <a:srgbClr val="C6C6C6"/>
                </a:solidFill>
                <a:latin typeface="宋体" panose="02010600030101010101" pitchFamily="2" charset="-122"/>
                <a:cs typeface="微软雅黑"/>
              </a:rPr>
              <a:t>Attention]</a:t>
            </a:r>
            <a:endParaRPr sz="1900" b="1" u="sng">
              <a:latin typeface="宋体" panose="02010600030101010101" pitchFamily="2" charset="-122"/>
              <a:cs typeface="微软雅黑"/>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670" y="323468"/>
            <a:ext cx="4715130" cy="443070"/>
          </a:xfrm>
          <a:prstGeom prst="rect">
            <a:avLst/>
          </a:prstGeom>
        </p:spPr>
        <p:txBody>
          <a:bodyPr vert="horz" wrap="square" lIns="0" tIns="12065" rIns="0" bIns="0" rtlCol="0">
            <a:spAutoFit/>
          </a:bodyPr>
          <a:lstStyle/>
          <a:p>
            <a:pPr marL="12700">
              <a:lnSpc>
                <a:spcPct val="100000"/>
              </a:lnSpc>
              <a:spcBef>
                <a:spcPts val="95"/>
              </a:spcBef>
            </a:pPr>
            <a:r>
              <a:rPr lang="en-US" altLang="zh-CN" sz="2800" b="1" spc="-5" dirty="0">
                <a:solidFill>
                  <a:srgbClr val="006C39"/>
                </a:solidFill>
                <a:effectLst>
                  <a:outerShdw blurRad="38100" dist="38100" dir="2700000" algn="tl">
                    <a:srgbClr val="000000">
                      <a:alpha val="43137"/>
                    </a:srgbClr>
                  </a:outerShdw>
                </a:effectLst>
              </a:rPr>
              <a:t>Image caption</a:t>
            </a:r>
            <a:r>
              <a:rPr lang="zh-CN" altLang="en-US" sz="2800" b="1" spc="-5" dirty="0">
                <a:solidFill>
                  <a:srgbClr val="006C39"/>
                </a:solidFill>
                <a:effectLst>
                  <a:outerShdw blurRad="38100" dist="38100" dir="2700000" algn="tl">
                    <a:srgbClr val="000000">
                      <a:alpha val="43137"/>
                    </a:srgbClr>
                  </a:outerShdw>
                </a:effectLst>
              </a:rPr>
              <a:t>形式化定义</a:t>
            </a:r>
          </a:p>
        </p:txBody>
      </p:sp>
      <p:sp>
        <p:nvSpPr>
          <p:cNvPr id="3" name="object 3"/>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Century Gothic"/>
                <a:cs typeface="Century Gothic"/>
              </a:rPr>
              <a:t>1</a:t>
            </a:r>
            <a:endParaRPr sz="3600">
              <a:latin typeface="Century Gothic"/>
              <a:cs typeface="Century Gothic"/>
            </a:endParaRPr>
          </a:p>
        </p:txBody>
      </p:sp>
      <p:sp>
        <p:nvSpPr>
          <p:cNvPr id="8" name="object 8"/>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5</a:t>
            </a:fld>
            <a:endParaRPr spc="-5" dirty="0"/>
          </a:p>
        </p:txBody>
      </p:sp>
      <p:grpSp>
        <p:nvGrpSpPr>
          <p:cNvPr id="4" name="组合 3">
            <a:extLst>
              <a:ext uri="{FF2B5EF4-FFF2-40B4-BE49-F238E27FC236}">
                <a16:creationId xmlns:a16="http://schemas.microsoft.com/office/drawing/2014/main" id="{5A1B5CD6-E7F5-4734-AEED-188EDF7ED24C}"/>
              </a:ext>
            </a:extLst>
          </p:cNvPr>
          <p:cNvGrpSpPr/>
          <p:nvPr/>
        </p:nvGrpSpPr>
        <p:grpSpPr>
          <a:xfrm>
            <a:off x="1905000" y="2209800"/>
            <a:ext cx="9047678" cy="914400"/>
            <a:chOff x="1905000" y="2209800"/>
            <a:chExt cx="9047678" cy="914400"/>
          </a:xfrm>
        </p:grpSpPr>
        <p:sp>
          <p:nvSpPr>
            <p:cNvPr id="10" name="矩形: 圆角 9">
              <a:extLst>
                <a:ext uri="{FF2B5EF4-FFF2-40B4-BE49-F238E27FC236}">
                  <a16:creationId xmlns:a16="http://schemas.microsoft.com/office/drawing/2014/main" id="{0BCA1A9A-C453-4F00-B5EE-EE2C408E8152}"/>
                </a:ext>
              </a:extLst>
            </p:cNvPr>
            <p:cNvSpPr/>
            <p:nvPr/>
          </p:nvSpPr>
          <p:spPr>
            <a:xfrm>
              <a:off x="4495800" y="2209800"/>
              <a:ext cx="2209800" cy="9144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800">
                  <a:latin typeface="Times New Roman" panose="02020603050405020304" pitchFamily="18" charset="0"/>
                </a:rPr>
                <a:t>数学模型</a:t>
              </a:r>
            </a:p>
          </p:txBody>
        </p:sp>
        <p:sp>
          <p:nvSpPr>
            <p:cNvPr id="11" name="文本框 10">
              <a:extLst>
                <a:ext uri="{FF2B5EF4-FFF2-40B4-BE49-F238E27FC236}">
                  <a16:creationId xmlns:a16="http://schemas.microsoft.com/office/drawing/2014/main" id="{CFB87B20-570F-49A7-9274-E008B7A9A781}"/>
                </a:ext>
              </a:extLst>
            </p:cNvPr>
            <p:cNvSpPr txBox="1"/>
            <p:nvPr/>
          </p:nvSpPr>
          <p:spPr>
            <a:xfrm>
              <a:off x="1905000" y="2374611"/>
              <a:ext cx="1524000" cy="584775"/>
            </a:xfrm>
            <a:prstGeom prst="rect">
              <a:avLst/>
            </a:prstGeom>
            <a:noFill/>
          </p:spPr>
          <p:txBody>
            <a:bodyPr wrap="square" rtlCol="0">
              <a:spAutoFit/>
            </a:bodyPr>
            <a:lstStyle/>
            <a:p>
              <a:r>
                <a:rPr lang="zh-CN" altLang="en-US" sz="3200" b="1">
                  <a:solidFill>
                    <a:schemeClr val="tx2"/>
                  </a:solidFill>
                  <a:latin typeface="Times New Roman" panose="02020603050405020304" pitchFamily="18" charset="0"/>
                </a:rPr>
                <a:t>图片</a:t>
              </a:r>
            </a:p>
          </p:txBody>
        </p:sp>
        <p:sp>
          <p:nvSpPr>
            <p:cNvPr id="12" name="文本框 11">
              <a:extLst>
                <a:ext uri="{FF2B5EF4-FFF2-40B4-BE49-F238E27FC236}">
                  <a16:creationId xmlns:a16="http://schemas.microsoft.com/office/drawing/2014/main" id="{D02B2FB4-7654-4FD8-B21B-DDD2153120A4}"/>
                </a:ext>
              </a:extLst>
            </p:cNvPr>
            <p:cNvSpPr txBox="1"/>
            <p:nvPr/>
          </p:nvSpPr>
          <p:spPr>
            <a:xfrm>
              <a:off x="8305800" y="2326846"/>
              <a:ext cx="2646878" cy="584775"/>
            </a:xfrm>
            <a:prstGeom prst="rect">
              <a:avLst/>
            </a:prstGeom>
            <a:noFill/>
          </p:spPr>
          <p:txBody>
            <a:bodyPr wrap="none" rtlCol="0">
              <a:spAutoFit/>
            </a:bodyPr>
            <a:lstStyle/>
            <a:p>
              <a:r>
                <a:rPr lang="zh-CN" altLang="en-US" sz="3200" b="1">
                  <a:solidFill>
                    <a:schemeClr val="tx2"/>
                  </a:solidFill>
                  <a:latin typeface="Times New Roman" panose="02020603050405020304" pitchFamily="18" charset="0"/>
                </a:rPr>
                <a:t>自然语言文字</a:t>
              </a:r>
            </a:p>
          </p:txBody>
        </p:sp>
        <p:cxnSp>
          <p:nvCxnSpPr>
            <p:cNvPr id="14" name="直接箭头连接符 13">
              <a:extLst>
                <a:ext uri="{FF2B5EF4-FFF2-40B4-BE49-F238E27FC236}">
                  <a16:creationId xmlns:a16="http://schemas.microsoft.com/office/drawing/2014/main" id="{31CAADE9-7278-4FFC-8536-7F308C5271CD}"/>
                </a:ext>
              </a:extLst>
            </p:cNvPr>
            <p:cNvCxnSpPr>
              <a:cxnSpLocks/>
            </p:cNvCxnSpPr>
            <p:nvPr/>
          </p:nvCxnSpPr>
          <p:spPr>
            <a:xfrm>
              <a:off x="3276600" y="2666996"/>
              <a:ext cx="1066800" cy="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CF597238-700A-44BD-B246-8545EE795B74}"/>
                </a:ext>
              </a:extLst>
            </p:cNvPr>
            <p:cNvCxnSpPr/>
            <p:nvPr/>
          </p:nvCxnSpPr>
          <p:spPr>
            <a:xfrm>
              <a:off x="6858000" y="2666996"/>
              <a:ext cx="1066800" cy="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16" name="矩形 15">
            <a:extLst>
              <a:ext uri="{FF2B5EF4-FFF2-40B4-BE49-F238E27FC236}">
                <a16:creationId xmlns:a16="http://schemas.microsoft.com/office/drawing/2014/main" id="{36DEA988-CEBD-4D54-95AE-D8F6195EAADC}"/>
              </a:ext>
            </a:extLst>
          </p:cNvPr>
          <p:cNvSpPr/>
          <p:nvPr/>
        </p:nvSpPr>
        <p:spPr>
          <a:xfrm>
            <a:off x="5257800" y="3946380"/>
            <a:ext cx="4538225" cy="1200329"/>
          </a:xfrm>
          <a:prstGeom prst="rect">
            <a:avLst/>
          </a:prstGeom>
          <a:noFill/>
        </p:spPr>
        <p:txBody>
          <a:bodyPr wrap="square" lIns="91440" tIns="45720" rIns="91440" bIns="45720">
            <a:spAutoFit/>
          </a:bodyPr>
          <a:lstStyle/>
          <a:p>
            <a:pPr algn="ctr"/>
            <a:r>
              <a:rPr lang="en-US" altLang="zh-CN" sz="7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rPr>
              <a:t>CV+NLP</a:t>
            </a:r>
            <a:endParaRPr lang="zh-CN" altLang="en-US" sz="7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2"/>
          <a:stretch>
            <a:fillRect/>
          </a:stretch>
        </p:blipFill>
        <p:spPr>
          <a:xfrm>
            <a:off x="316865" y="901826"/>
            <a:ext cx="4130721" cy="5342979"/>
          </a:xfrm>
          <a:prstGeom prst="rect">
            <a:avLst/>
          </a:prstGeom>
          <a:ln>
            <a:noFill/>
          </a:ln>
          <a:effectLst>
            <a:outerShdw blurRad="190500" algn="tl" rotWithShape="0">
              <a:srgbClr val="000000">
                <a:alpha val="70000"/>
              </a:srgbClr>
            </a:outerShdw>
          </a:effectLst>
        </p:spPr>
      </p:pic>
      <p:sp>
        <p:nvSpPr>
          <p:cNvPr id="2" name="object 2"/>
          <p:cNvSpPr/>
          <p:nvPr/>
        </p:nvSpPr>
        <p:spPr>
          <a:xfrm>
            <a:off x="1550669" y="863346"/>
            <a:ext cx="10318750" cy="0"/>
          </a:xfrm>
          <a:custGeom>
            <a:avLst/>
            <a:gdLst/>
            <a:ahLst/>
            <a:cxnLst/>
            <a:rect l="l" t="t" r="r" b="b"/>
            <a:pathLst>
              <a:path w="10318750">
                <a:moveTo>
                  <a:pt x="0" y="0"/>
                </a:moveTo>
                <a:lnTo>
                  <a:pt x="10318623" y="0"/>
                </a:lnTo>
              </a:path>
            </a:pathLst>
          </a:custGeom>
          <a:ln w="28575">
            <a:solidFill>
              <a:srgbClr val="A1A1A1"/>
            </a:solidFill>
          </a:ln>
        </p:spPr>
        <p:txBody>
          <a:bodyPr wrap="square" lIns="0" tIns="0" rIns="0" bIns="0" rtlCol="0"/>
          <a:lstStyle/>
          <a:p>
            <a:endParaRPr lang="zh-CN" altLang="en-US">
              <a:latin typeface="Times New Roman" panose="02020603050405020304" pitchFamily="18" charset="0"/>
            </a:endParaRPr>
          </a:p>
        </p:txBody>
      </p:sp>
      <p:sp>
        <p:nvSpPr>
          <p:cNvPr id="3" name="object 3"/>
          <p:cNvSpPr/>
          <p:nvPr/>
        </p:nvSpPr>
        <p:spPr>
          <a:xfrm>
            <a:off x="11163300" y="6187440"/>
            <a:ext cx="706120" cy="670560"/>
          </a:xfrm>
          <a:custGeom>
            <a:avLst/>
            <a:gdLst/>
            <a:ahLst/>
            <a:cxnLst/>
            <a:rect l="l" t="t" r="r" b="b"/>
            <a:pathLst>
              <a:path w="706120" h="670559">
                <a:moveTo>
                  <a:pt x="0" y="670560"/>
                </a:moveTo>
                <a:lnTo>
                  <a:pt x="705611" y="670560"/>
                </a:lnTo>
                <a:lnTo>
                  <a:pt x="705611" y="0"/>
                </a:lnTo>
                <a:lnTo>
                  <a:pt x="0" y="0"/>
                </a:lnTo>
                <a:lnTo>
                  <a:pt x="0" y="670560"/>
                </a:lnTo>
                <a:close/>
              </a:path>
            </a:pathLst>
          </a:custGeom>
          <a:solidFill>
            <a:srgbClr val="A03E0A"/>
          </a:solidFill>
        </p:spPr>
        <p:txBody>
          <a:bodyPr wrap="square" lIns="0" tIns="0" rIns="0" bIns="0" rtlCol="0"/>
          <a:lstStyle/>
          <a:p>
            <a:endParaRPr lang="zh-CN" altLang="en-US">
              <a:latin typeface="Times New Roman" panose="02020603050405020304" pitchFamily="18" charset="0"/>
            </a:endParaRPr>
          </a:p>
        </p:txBody>
      </p:sp>
      <p:grpSp>
        <p:nvGrpSpPr>
          <p:cNvPr id="4" name="object 4"/>
          <p:cNvGrpSpPr/>
          <p:nvPr/>
        </p:nvGrpSpPr>
        <p:grpSpPr>
          <a:xfrm>
            <a:off x="318515" y="0"/>
            <a:ext cx="1049020" cy="873760"/>
            <a:chOff x="318515" y="0"/>
            <a:chExt cx="1049020" cy="873760"/>
          </a:xfrm>
        </p:grpSpPr>
        <p:sp>
          <p:nvSpPr>
            <p:cNvPr id="5" name="object 5"/>
            <p:cNvSpPr/>
            <p:nvPr/>
          </p:nvSpPr>
          <p:spPr>
            <a:xfrm>
              <a:off x="318515" y="0"/>
              <a:ext cx="1049020" cy="873760"/>
            </a:xfrm>
            <a:custGeom>
              <a:avLst/>
              <a:gdLst/>
              <a:ahLst/>
              <a:cxnLst/>
              <a:rect l="l" t="t" r="r" b="b"/>
              <a:pathLst>
                <a:path w="1049020" h="873760">
                  <a:moveTo>
                    <a:pt x="1048512" y="0"/>
                  </a:moveTo>
                  <a:lnTo>
                    <a:pt x="0" y="0"/>
                  </a:lnTo>
                  <a:lnTo>
                    <a:pt x="0" y="873251"/>
                  </a:lnTo>
                  <a:lnTo>
                    <a:pt x="1048512" y="873251"/>
                  </a:lnTo>
                  <a:lnTo>
                    <a:pt x="1048512" y="0"/>
                  </a:lnTo>
                  <a:close/>
                </a:path>
              </a:pathLst>
            </a:custGeom>
            <a:solidFill>
              <a:srgbClr val="006C39"/>
            </a:solidFill>
          </p:spPr>
          <p:txBody>
            <a:bodyPr wrap="square" lIns="0" tIns="0" rIns="0" bIns="0" rtlCol="0"/>
            <a:lstStyle/>
            <a:p>
              <a:endParaRPr>
                <a:solidFill>
                  <a:srgbClr val="006C39"/>
                </a:solidFill>
                <a:latin typeface="Times New Roman" panose="02020603050405020304" pitchFamily="18" charset="0"/>
              </a:endParaRPr>
            </a:p>
          </p:txBody>
        </p:sp>
        <p:sp>
          <p:nvSpPr>
            <p:cNvPr id="6" name="object 6"/>
            <p:cNvSpPr/>
            <p:nvPr/>
          </p:nvSpPr>
          <p:spPr>
            <a:xfrm>
              <a:off x="318515" y="0"/>
              <a:ext cx="1049020" cy="873760"/>
            </a:xfrm>
            <a:custGeom>
              <a:avLst/>
              <a:gdLst/>
              <a:ahLst/>
              <a:cxnLst/>
              <a:rect l="l" t="t" r="r" b="b"/>
              <a:pathLst>
                <a:path w="1049020" h="873760">
                  <a:moveTo>
                    <a:pt x="0" y="873251"/>
                  </a:moveTo>
                  <a:lnTo>
                    <a:pt x="1048512" y="873251"/>
                  </a:lnTo>
                  <a:lnTo>
                    <a:pt x="1048512" y="0"/>
                  </a:lnTo>
                  <a:lnTo>
                    <a:pt x="0" y="0"/>
                  </a:lnTo>
                  <a:lnTo>
                    <a:pt x="0" y="873251"/>
                  </a:lnTo>
                  <a:close/>
                </a:path>
              </a:pathLst>
            </a:custGeom>
            <a:ln w="12700">
              <a:solidFill>
                <a:srgbClr val="006C39"/>
              </a:solidFill>
            </a:ln>
          </p:spPr>
          <p:txBody>
            <a:bodyPr wrap="square" lIns="0" tIns="0" rIns="0" bIns="0" rtlCol="0"/>
            <a:lstStyle/>
            <a:p>
              <a:endParaRPr>
                <a:solidFill>
                  <a:srgbClr val="006C39"/>
                </a:solidFill>
                <a:latin typeface="Times New Roman" panose="02020603050405020304" pitchFamily="18" charset="0"/>
              </a:endParaRPr>
            </a:p>
          </p:txBody>
        </p:sp>
      </p:grpSp>
      <p:grpSp>
        <p:nvGrpSpPr>
          <p:cNvPr id="7" name="object 7"/>
          <p:cNvGrpSpPr/>
          <p:nvPr/>
        </p:nvGrpSpPr>
        <p:grpSpPr>
          <a:xfrm>
            <a:off x="318515" y="6120384"/>
            <a:ext cx="10845165" cy="737870"/>
            <a:chOff x="318515" y="6120384"/>
            <a:chExt cx="10845165" cy="737870"/>
          </a:xfrm>
        </p:grpSpPr>
        <p:sp>
          <p:nvSpPr>
            <p:cNvPr id="8" name="object 8"/>
            <p:cNvSpPr/>
            <p:nvPr/>
          </p:nvSpPr>
          <p:spPr>
            <a:xfrm>
              <a:off x="318515" y="6187440"/>
              <a:ext cx="10845165" cy="670560"/>
            </a:xfrm>
            <a:custGeom>
              <a:avLst/>
              <a:gdLst/>
              <a:ahLst/>
              <a:cxnLst/>
              <a:rect l="l" t="t" r="r" b="b"/>
              <a:pathLst>
                <a:path w="10845165" h="670559">
                  <a:moveTo>
                    <a:pt x="10844784" y="0"/>
                  </a:moveTo>
                  <a:lnTo>
                    <a:pt x="0" y="0"/>
                  </a:lnTo>
                  <a:lnTo>
                    <a:pt x="0" y="670560"/>
                  </a:lnTo>
                  <a:lnTo>
                    <a:pt x="10844784" y="670560"/>
                  </a:lnTo>
                  <a:lnTo>
                    <a:pt x="10844784" y="0"/>
                  </a:lnTo>
                  <a:close/>
                </a:path>
              </a:pathLst>
            </a:custGeom>
            <a:solidFill>
              <a:srgbClr val="006C39"/>
            </a:solidFill>
          </p:spPr>
          <p:txBody>
            <a:bodyPr wrap="square" lIns="0" tIns="0" rIns="0" bIns="0" rtlCol="0"/>
            <a:lstStyle/>
            <a:p>
              <a:endParaRPr>
                <a:latin typeface="Times New Roman" panose="02020603050405020304" pitchFamily="18" charset="0"/>
              </a:endParaRPr>
            </a:p>
          </p:txBody>
        </p:sp>
        <p:pic>
          <p:nvPicPr>
            <p:cNvPr id="9" name="object 9"/>
            <p:cNvPicPr/>
            <p:nvPr/>
          </p:nvPicPr>
          <p:blipFill>
            <a:blip r:embed="rId3" cstate="print"/>
            <a:stretch>
              <a:fillRect/>
            </a:stretch>
          </p:blipFill>
          <p:spPr>
            <a:xfrm>
              <a:off x="2663951" y="6418326"/>
              <a:ext cx="213360" cy="240029"/>
            </a:xfrm>
            <a:prstGeom prst="rect">
              <a:avLst/>
            </a:prstGeom>
          </p:spPr>
        </p:pic>
        <p:pic>
          <p:nvPicPr>
            <p:cNvPr id="10" name="object 10"/>
            <p:cNvPicPr/>
            <p:nvPr/>
          </p:nvPicPr>
          <p:blipFill>
            <a:blip r:embed="rId4" cstate="print"/>
            <a:stretch>
              <a:fillRect/>
            </a:stretch>
          </p:blipFill>
          <p:spPr>
            <a:xfrm>
              <a:off x="3019043" y="6464183"/>
              <a:ext cx="118004" cy="178932"/>
            </a:xfrm>
            <a:prstGeom prst="rect">
              <a:avLst/>
            </a:prstGeom>
          </p:spPr>
        </p:pic>
        <p:pic>
          <p:nvPicPr>
            <p:cNvPr id="11" name="object 11"/>
            <p:cNvPicPr/>
            <p:nvPr/>
          </p:nvPicPr>
          <p:blipFill>
            <a:blip r:embed="rId5" cstate="print"/>
            <a:stretch>
              <a:fillRect/>
            </a:stretch>
          </p:blipFill>
          <p:spPr>
            <a:xfrm>
              <a:off x="2055876" y="6402324"/>
              <a:ext cx="214344" cy="270075"/>
            </a:xfrm>
            <a:prstGeom prst="rect">
              <a:avLst/>
            </a:prstGeom>
          </p:spPr>
        </p:pic>
        <p:pic>
          <p:nvPicPr>
            <p:cNvPr id="12" name="object 12"/>
            <p:cNvPicPr/>
            <p:nvPr/>
          </p:nvPicPr>
          <p:blipFill>
            <a:blip r:embed="rId6" cstate="print"/>
            <a:stretch>
              <a:fillRect/>
            </a:stretch>
          </p:blipFill>
          <p:spPr>
            <a:xfrm>
              <a:off x="2396690" y="6463284"/>
              <a:ext cx="125196" cy="149351"/>
            </a:xfrm>
            <a:prstGeom prst="rect">
              <a:avLst/>
            </a:prstGeom>
          </p:spPr>
        </p:pic>
        <p:pic>
          <p:nvPicPr>
            <p:cNvPr id="13" name="object 13"/>
            <p:cNvPicPr/>
            <p:nvPr/>
          </p:nvPicPr>
          <p:blipFill>
            <a:blip r:embed="rId7" cstate="print"/>
            <a:stretch>
              <a:fillRect/>
            </a:stretch>
          </p:blipFill>
          <p:spPr>
            <a:xfrm>
              <a:off x="1173479" y="6432804"/>
              <a:ext cx="190531" cy="204215"/>
            </a:xfrm>
            <a:prstGeom prst="rect">
              <a:avLst/>
            </a:prstGeom>
          </p:spPr>
        </p:pic>
        <p:sp>
          <p:nvSpPr>
            <p:cNvPr id="14" name="object 14"/>
            <p:cNvSpPr/>
            <p:nvPr/>
          </p:nvSpPr>
          <p:spPr>
            <a:xfrm>
              <a:off x="598932" y="6399784"/>
              <a:ext cx="219710" cy="276860"/>
            </a:xfrm>
            <a:custGeom>
              <a:avLst/>
              <a:gdLst/>
              <a:ahLst/>
              <a:cxnLst/>
              <a:rect l="l" t="t" r="r" b="b"/>
              <a:pathLst>
                <a:path w="219709" h="276859">
                  <a:moveTo>
                    <a:pt x="86868" y="213918"/>
                  </a:moveTo>
                  <a:lnTo>
                    <a:pt x="85153" y="208813"/>
                  </a:lnTo>
                  <a:lnTo>
                    <a:pt x="74866" y="203708"/>
                  </a:lnTo>
                  <a:lnTo>
                    <a:pt x="67144" y="234124"/>
                  </a:lnTo>
                  <a:lnTo>
                    <a:pt x="59436" y="263245"/>
                  </a:lnTo>
                  <a:lnTo>
                    <a:pt x="59436" y="266649"/>
                  </a:lnTo>
                  <a:lnTo>
                    <a:pt x="62865" y="270052"/>
                  </a:lnTo>
                  <a:lnTo>
                    <a:pt x="69723" y="273456"/>
                  </a:lnTo>
                  <a:lnTo>
                    <a:pt x="74866" y="276860"/>
                  </a:lnTo>
                  <a:lnTo>
                    <a:pt x="79362" y="249008"/>
                  </a:lnTo>
                  <a:lnTo>
                    <a:pt x="81851" y="235470"/>
                  </a:lnTo>
                  <a:lnTo>
                    <a:pt x="85153" y="222415"/>
                  </a:lnTo>
                  <a:lnTo>
                    <a:pt x="86868" y="213918"/>
                  </a:lnTo>
                  <a:close/>
                </a:path>
                <a:path w="219709" h="276859">
                  <a:moveTo>
                    <a:pt x="219456" y="194310"/>
                  </a:moveTo>
                  <a:lnTo>
                    <a:pt x="212598" y="190500"/>
                  </a:lnTo>
                  <a:lnTo>
                    <a:pt x="202311" y="187960"/>
                  </a:lnTo>
                  <a:lnTo>
                    <a:pt x="195453" y="185420"/>
                  </a:lnTo>
                  <a:lnTo>
                    <a:pt x="170802" y="187960"/>
                  </a:lnTo>
                  <a:lnTo>
                    <a:pt x="159042" y="191770"/>
                  </a:lnTo>
                  <a:lnTo>
                    <a:pt x="147447" y="198120"/>
                  </a:lnTo>
                  <a:lnTo>
                    <a:pt x="145732" y="199390"/>
                  </a:lnTo>
                  <a:lnTo>
                    <a:pt x="140589" y="199390"/>
                  </a:lnTo>
                  <a:lnTo>
                    <a:pt x="141097" y="191770"/>
                  </a:lnTo>
                  <a:lnTo>
                    <a:pt x="144653" y="185420"/>
                  </a:lnTo>
                  <a:lnTo>
                    <a:pt x="146113" y="184150"/>
                  </a:lnTo>
                  <a:lnTo>
                    <a:pt x="150469" y="180340"/>
                  </a:lnTo>
                  <a:lnTo>
                    <a:pt x="157734" y="176530"/>
                  </a:lnTo>
                  <a:lnTo>
                    <a:pt x="164592" y="176530"/>
                  </a:lnTo>
                  <a:lnTo>
                    <a:pt x="171450" y="175260"/>
                  </a:lnTo>
                  <a:lnTo>
                    <a:pt x="183451" y="175260"/>
                  </a:lnTo>
                  <a:lnTo>
                    <a:pt x="188595" y="173990"/>
                  </a:lnTo>
                  <a:lnTo>
                    <a:pt x="190766" y="165100"/>
                  </a:lnTo>
                  <a:lnTo>
                    <a:pt x="191706" y="161290"/>
                  </a:lnTo>
                  <a:lnTo>
                    <a:pt x="192024" y="160020"/>
                  </a:lnTo>
                  <a:lnTo>
                    <a:pt x="189445" y="156210"/>
                  </a:lnTo>
                  <a:lnTo>
                    <a:pt x="188595" y="154940"/>
                  </a:lnTo>
                  <a:lnTo>
                    <a:pt x="186309" y="153670"/>
                  </a:lnTo>
                  <a:lnTo>
                    <a:pt x="181737" y="151130"/>
                  </a:lnTo>
                  <a:lnTo>
                    <a:pt x="180022" y="149860"/>
                  </a:lnTo>
                  <a:lnTo>
                    <a:pt x="176593" y="149860"/>
                  </a:lnTo>
                  <a:lnTo>
                    <a:pt x="173164" y="148590"/>
                  </a:lnTo>
                  <a:lnTo>
                    <a:pt x="176593" y="144780"/>
                  </a:lnTo>
                  <a:lnTo>
                    <a:pt x="178308" y="144780"/>
                  </a:lnTo>
                  <a:lnTo>
                    <a:pt x="186880" y="140970"/>
                  </a:lnTo>
                  <a:lnTo>
                    <a:pt x="190309" y="134620"/>
                  </a:lnTo>
                  <a:lnTo>
                    <a:pt x="188595" y="125730"/>
                  </a:lnTo>
                  <a:lnTo>
                    <a:pt x="188595" y="120650"/>
                  </a:lnTo>
                  <a:lnTo>
                    <a:pt x="188595" y="118110"/>
                  </a:lnTo>
                  <a:lnTo>
                    <a:pt x="181737" y="114300"/>
                  </a:lnTo>
                  <a:lnTo>
                    <a:pt x="174879" y="113030"/>
                  </a:lnTo>
                  <a:lnTo>
                    <a:pt x="166306" y="110502"/>
                  </a:lnTo>
                  <a:lnTo>
                    <a:pt x="166306" y="124460"/>
                  </a:lnTo>
                  <a:lnTo>
                    <a:pt x="162877" y="129540"/>
                  </a:lnTo>
                  <a:lnTo>
                    <a:pt x="138874" y="153670"/>
                  </a:lnTo>
                  <a:lnTo>
                    <a:pt x="137160" y="153670"/>
                  </a:lnTo>
                  <a:lnTo>
                    <a:pt x="137160" y="151130"/>
                  </a:lnTo>
                  <a:lnTo>
                    <a:pt x="135445" y="151130"/>
                  </a:lnTo>
                  <a:lnTo>
                    <a:pt x="138874" y="140970"/>
                  </a:lnTo>
                  <a:lnTo>
                    <a:pt x="138874" y="124460"/>
                  </a:lnTo>
                  <a:lnTo>
                    <a:pt x="138874" y="120650"/>
                  </a:lnTo>
                  <a:lnTo>
                    <a:pt x="162877" y="120650"/>
                  </a:lnTo>
                  <a:lnTo>
                    <a:pt x="166306" y="124460"/>
                  </a:lnTo>
                  <a:lnTo>
                    <a:pt x="166306" y="110502"/>
                  </a:lnTo>
                  <a:lnTo>
                    <a:pt x="161988" y="109220"/>
                  </a:lnTo>
                  <a:lnTo>
                    <a:pt x="148945" y="107950"/>
                  </a:lnTo>
                  <a:lnTo>
                    <a:pt x="130327" y="109689"/>
                  </a:lnTo>
                  <a:lnTo>
                    <a:pt x="130327" y="135890"/>
                  </a:lnTo>
                  <a:lnTo>
                    <a:pt x="127939" y="146050"/>
                  </a:lnTo>
                  <a:lnTo>
                    <a:pt x="123304" y="153670"/>
                  </a:lnTo>
                  <a:lnTo>
                    <a:pt x="116586" y="156210"/>
                  </a:lnTo>
                  <a:lnTo>
                    <a:pt x="116586" y="149860"/>
                  </a:lnTo>
                  <a:lnTo>
                    <a:pt x="114871" y="143510"/>
                  </a:lnTo>
                  <a:lnTo>
                    <a:pt x="114871" y="138430"/>
                  </a:lnTo>
                  <a:lnTo>
                    <a:pt x="114871" y="133350"/>
                  </a:lnTo>
                  <a:lnTo>
                    <a:pt x="116586" y="130810"/>
                  </a:lnTo>
                  <a:lnTo>
                    <a:pt x="118300" y="130810"/>
                  </a:lnTo>
                  <a:lnTo>
                    <a:pt x="120015" y="129540"/>
                  </a:lnTo>
                  <a:lnTo>
                    <a:pt x="125158" y="125730"/>
                  </a:lnTo>
                  <a:lnTo>
                    <a:pt x="130302" y="124460"/>
                  </a:lnTo>
                  <a:lnTo>
                    <a:pt x="130327" y="135890"/>
                  </a:lnTo>
                  <a:lnTo>
                    <a:pt x="130327" y="109689"/>
                  </a:lnTo>
                  <a:lnTo>
                    <a:pt x="121729" y="110490"/>
                  </a:lnTo>
                  <a:lnTo>
                    <a:pt x="125158" y="104140"/>
                  </a:lnTo>
                  <a:lnTo>
                    <a:pt x="126873" y="99060"/>
                  </a:lnTo>
                  <a:lnTo>
                    <a:pt x="130302" y="91440"/>
                  </a:lnTo>
                  <a:lnTo>
                    <a:pt x="132016" y="86360"/>
                  </a:lnTo>
                  <a:lnTo>
                    <a:pt x="133731" y="85090"/>
                  </a:lnTo>
                  <a:lnTo>
                    <a:pt x="140589" y="85090"/>
                  </a:lnTo>
                  <a:lnTo>
                    <a:pt x="176593" y="74930"/>
                  </a:lnTo>
                  <a:lnTo>
                    <a:pt x="180022" y="74930"/>
                  </a:lnTo>
                  <a:lnTo>
                    <a:pt x="181737" y="71120"/>
                  </a:lnTo>
                  <a:lnTo>
                    <a:pt x="181737" y="69850"/>
                  </a:lnTo>
                  <a:lnTo>
                    <a:pt x="181737" y="66040"/>
                  </a:lnTo>
                  <a:lnTo>
                    <a:pt x="173164" y="59690"/>
                  </a:lnTo>
                  <a:lnTo>
                    <a:pt x="168021" y="59690"/>
                  </a:lnTo>
                  <a:lnTo>
                    <a:pt x="157886" y="63500"/>
                  </a:lnTo>
                  <a:lnTo>
                    <a:pt x="150876" y="64770"/>
                  </a:lnTo>
                  <a:lnTo>
                    <a:pt x="143852" y="67310"/>
                  </a:lnTo>
                  <a:lnTo>
                    <a:pt x="137160" y="69850"/>
                  </a:lnTo>
                  <a:lnTo>
                    <a:pt x="140347" y="55880"/>
                  </a:lnTo>
                  <a:lnTo>
                    <a:pt x="143370" y="41910"/>
                  </a:lnTo>
                  <a:lnTo>
                    <a:pt x="148005" y="30480"/>
                  </a:lnTo>
                  <a:lnTo>
                    <a:pt x="156019" y="19050"/>
                  </a:lnTo>
                  <a:lnTo>
                    <a:pt x="161163" y="15252"/>
                  </a:lnTo>
                  <a:lnTo>
                    <a:pt x="157734" y="6350"/>
                  </a:lnTo>
                  <a:lnTo>
                    <a:pt x="144018" y="0"/>
                  </a:lnTo>
                  <a:lnTo>
                    <a:pt x="144018" y="5080"/>
                  </a:lnTo>
                  <a:lnTo>
                    <a:pt x="142303" y="10160"/>
                  </a:lnTo>
                  <a:lnTo>
                    <a:pt x="137160" y="22860"/>
                  </a:lnTo>
                  <a:lnTo>
                    <a:pt x="121729" y="64770"/>
                  </a:lnTo>
                  <a:lnTo>
                    <a:pt x="120015" y="71120"/>
                  </a:lnTo>
                  <a:lnTo>
                    <a:pt x="116586" y="74930"/>
                  </a:lnTo>
                  <a:lnTo>
                    <a:pt x="109728" y="74930"/>
                  </a:lnTo>
                  <a:lnTo>
                    <a:pt x="101155" y="76200"/>
                  </a:lnTo>
                  <a:lnTo>
                    <a:pt x="94297" y="76200"/>
                  </a:lnTo>
                  <a:lnTo>
                    <a:pt x="85725" y="78740"/>
                  </a:lnTo>
                  <a:lnTo>
                    <a:pt x="84010" y="78740"/>
                  </a:lnTo>
                  <a:lnTo>
                    <a:pt x="84010" y="80010"/>
                  </a:lnTo>
                  <a:lnTo>
                    <a:pt x="87439" y="83820"/>
                  </a:lnTo>
                  <a:lnTo>
                    <a:pt x="92583" y="86360"/>
                  </a:lnTo>
                  <a:lnTo>
                    <a:pt x="96012" y="88900"/>
                  </a:lnTo>
                  <a:lnTo>
                    <a:pt x="101155" y="90170"/>
                  </a:lnTo>
                  <a:lnTo>
                    <a:pt x="113157" y="90170"/>
                  </a:lnTo>
                  <a:lnTo>
                    <a:pt x="111442" y="94932"/>
                  </a:lnTo>
                  <a:lnTo>
                    <a:pt x="111442" y="158750"/>
                  </a:lnTo>
                  <a:lnTo>
                    <a:pt x="102870" y="161290"/>
                  </a:lnTo>
                  <a:lnTo>
                    <a:pt x="99441" y="160020"/>
                  </a:lnTo>
                  <a:lnTo>
                    <a:pt x="96012" y="149860"/>
                  </a:lnTo>
                  <a:lnTo>
                    <a:pt x="92583" y="144780"/>
                  </a:lnTo>
                  <a:lnTo>
                    <a:pt x="94297" y="143510"/>
                  </a:lnTo>
                  <a:lnTo>
                    <a:pt x="108013" y="138430"/>
                  </a:lnTo>
                  <a:lnTo>
                    <a:pt x="108013" y="144780"/>
                  </a:lnTo>
                  <a:lnTo>
                    <a:pt x="111442" y="158750"/>
                  </a:lnTo>
                  <a:lnTo>
                    <a:pt x="111442" y="94932"/>
                  </a:lnTo>
                  <a:lnTo>
                    <a:pt x="110413" y="97790"/>
                  </a:lnTo>
                  <a:lnTo>
                    <a:pt x="106718" y="104140"/>
                  </a:lnTo>
                  <a:lnTo>
                    <a:pt x="104952" y="111760"/>
                  </a:lnTo>
                  <a:lnTo>
                    <a:pt x="108013" y="119380"/>
                  </a:lnTo>
                  <a:lnTo>
                    <a:pt x="92583" y="129540"/>
                  </a:lnTo>
                  <a:lnTo>
                    <a:pt x="82296" y="124460"/>
                  </a:lnTo>
                  <a:lnTo>
                    <a:pt x="87464" y="111760"/>
                  </a:lnTo>
                  <a:lnTo>
                    <a:pt x="87642" y="102870"/>
                  </a:lnTo>
                  <a:lnTo>
                    <a:pt x="83007" y="92710"/>
                  </a:lnTo>
                  <a:lnTo>
                    <a:pt x="73723" y="81280"/>
                  </a:lnTo>
                  <a:lnTo>
                    <a:pt x="72009" y="80010"/>
                  </a:lnTo>
                  <a:lnTo>
                    <a:pt x="70294" y="76200"/>
                  </a:lnTo>
                  <a:lnTo>
                    <a:pt x="66865" y="74930"/>
                  </a:lnTo>
                  <a:lnTo>
                    <a:pt x="61722" y="71120"/>
                  </a:lnTo>
                  <a:lnTo>
                    <a:pt x="61722" y="66040"/>
                  </a:lnTo>
                  <a:lnTo>
                    <a:pt x="96012" y="38100"/>
                  </a:lnTo>
                  <a:lnTo>
                    <a:pt x="96012" y="34302"/>
                  </a:lnTo>
                  <a:lnTo>
                    <a:pt x="90868" y="27952"/>
                  </a:lnTo>
                  <a:lnTo>
                    <a:pt x="86385" y="22860"/>
                  </a:lnTo>
                  <a:lnTo>
                    <a:pt x="80784" y="21602"/>
                  </a:lnTo>
                  <a:lnTo>
                    <a:pt x="74231" y="21602"/>
                  </a:lnTo>
                  <a:lnTo>
                    <a:pt x="39433" y="50800"/>
                  </a:lnTo>
                  <a:lnTo>
                    <a:pt x="33426" y="69850"/>
                  </a:lnTo>
                  <a:lnTo>
                    <a:pt x="36055" y="77470"/>
                  </a:lnTo>
                  <a:lnTo>
                    <a:pt x="42862" y="86360"/>
                  </a:lnTo>
                  <a:lnTo>
                    <a:pt x="42862" y="90170"/>
                  </a:lnTo>
                  <a:lnTo>
                    <a:pt x="46291" y="91440"/>
                  </a:lnTo>
                  <a:lnTo>
                    <a:pt x="44577" y="93980"/>
                  </a:lnTo>
                  <a:lnTo>
                    <a:pt x="41973" y="101600"/>
                  </a:lnTo>
                  <a:lnTo>
                    <a:pt x="39217" y="109220"/>
                  </a:lnTo>
                  <a:lnTo>
                    <a:pt x="36131" y="115570"/>
                  </a:lnTo>
                  <a:lnTo>
                    <a:pt x="32575" y="123190"/>
                  </a:lnTo>
                  <a:lnTo>
                    <a:pt x="17780" y="147320"/>
                  </a:lnTo>
                  <a:lnTo>
                    <a:pt x="9664" y="158750"/>
                  </a:lnTo>
                  <a:lnTo>
                    <a:pt x="1714" y="170180"/>
                  </a:lnTo>
                  <a:lnTo>
                    <a:pt x="1714" y="171450"/>
                  </a:lnTo>
                  <a:lnTo>
                    <a:pt x="0" y="173990"/>
                  </a:lnTo>
                  <a:lnTo>
                    <a:pt x="0" y="175260"/>
                  </a:lnTo>
                  <a:lnTo>
                    <a:pt x="23139" y="207010"/>
                  </a:lnTo>
                  <a:lnTo>
                    <a:pt x="28384" y="205740"/>
                  </a:lnTo>
                  <a:lnTo>
                    <a:pt x="34290" y="200660"/>
                  </a:lnTo>
                  <a:lnTo>
                    <a:pt x="31978" y="210820"/>
                  </a:lnTo>
                  <a:lnTo>
                    <a:pt x="28016" y="231140"/>
                  </a:lnTo>
                  <a:lnTo>
                    <a:pt x="25717" y="240030"/>
                  </a:lnTo>
                  <a:lnTo>
                    <a:pt x="25768" y="248920"/>
                  </a:lnTo>
                  <a:lnTo>
                    <a:pt x="28714" y="255270"/>
                  </a:lnTo>
                  <a:lnTo>
                    <a:pt x="34874" y="260350"/>
                  </a:lnTo>
                  <a:lnTo>
                    <a:pt x="44577" y="261620"/>
                  </a:lnTo>
                  <a:lnTo>
                    <a:pt x="44577" y="259080"/>
                  </a:lnTo>
                  <a:lnTo>
                    <a:pt x="46291" y="256540"/>
                  </a:lnTo>
                  <a:lnTo>
                    <a:pt x="49149" y="237490"/>
                  </a:lnTo>
                  <a:lnTo>
                    <a:pt x="52501" y="218440"/>
                  </a:lnTo>
                  <a:lnTo>
                    <a:pt x="55930" y="200660"/>
                  </a:lnTo>
                  <a:lnTo>
                    <a:pt x="60007" y="179070"/>
                  </a:lnTo>
                  <a:lnTo>
                    <a:pt x="60007" y="175260"/>
                  </a:lnTo>
                  <a:lnTo>
                    <a:pt x="58293" y="170180"/>
                  </a:lnTo>
                  <a:lnTo>
                    <a:pt x="58293" y="166370"/>
                  </a:lnTo>
                  <a:lnTo>
                    <a:pt x="56578" y="163830"/>
                  </a:lnTo>
                  <a:lnTo>
                    <a:pt x="56578" y="160020"/>
                  </a:lnTo>
                  <a:lnTo>
                    <a:pt x="58293" y="158750"/>
                  </a:lnTo>
                  <a:lnTo>
                    <a:pt x="73723" y="133350"/>
                  </a:lnTo>
                  <a:lnTo>
                    <a:pt x="77304" y="140970"/>
                  </a:lnTo>
                  <a:lnTo>
                    <a:pt x="83845" y="156210"/>
                  </a:lnTo>
                  <a:lnTo>
                    <a:pt x="87439" y="165100"/>
                  </a:lnTo>
                  <a:lnTo>
                    <a:pt x="82296" y="163830"/>
                  </a:lnTo>
                  <a:lnTo>
                    <a:pt x="65151" y="163830"/>
                  </a:lnTo>
                  <a:lnTo>
                    <a:pt x="65151" y="165100"/>
                  </a:lnTo>
                  <a:lnTo>
                    <a:pt x="63436" y="173990"/>
                  </a:lnTo>
                  <a:lnTo>
                    <a:pt x="63436" y="182880"/>
                  </a:lnTo>
                  <a:lnTo>
                    <a:pt x="70294" y="189230"/>
                  </a:lnTo>
                  <a:lnTo>
                    <a:pt x="75438" y="195580"/>
                  </a:lnTo>
                  <a:lnTo>
                    <a:pt x="89154" y="193040"/>
                  </a:lnTo>
                  <a:lnTo>
                    <a:pt x="94297" y="190500"/>
                  </a:lnTo>
                  <a:lnTo>
                    <a:pt x="101155" y="189230"/>
                  </a:lnTo>
                  <a:lnTo>
                    <a:pt x="111442" y="185420"/>
                  </a:lnTo>
                  <a:lnTo>
                    <a:pt x="116586" y="185420"/>
                  </a:lnTo>
                  <a:lnTo>
                    <a:pt x="121729" y="184150"/>
                  </a:lnTo>
                  <a:lnTo>
                    <a:pt x="121691" y="190500"/>
                  </a:lnTo>
                  <a:lnTo>
                    <a:pt x="121373" y="201930"/>
                  </a:lnTo>
                  <a:lnTo>
                    <a:pt x="124079" y="210820"/>
                  </a:lnTo>
                  <a:lnTo>
                    <a:pt x="131610" y="214630"/>
                  </a:lnTo>
                  <a:lnTo>
                    <a:pt x="145732" y="215900"/>
                  </a:lnTo>
                  <a:lnTo>
                    <a:pt x="147447" y="215900"/>
                  </a:lnTo>
                  <a:lnTo>
                    <a:pt x="150876" y="218440"/>
                  </a:lnTo>
                  <a:lnTo>
                    <a:pt x="161163" y="238760"/>
                  </a:lnTo>
                  <a:lnTo>
                    <a:pt x="157734" y="238760"/>
                  </a:lnTo>
                  <a:lnTo>
                    <a:pt x="116497" y="223520"/>
                  </a:lnTo>
                  <a:lnTo>
                    <a:pt x="102870" y="209550"/>
                  </a:lnTo>
                  <a:lnTo>
                    <a:pt x="99441" y="205740"/>
                  </a:lnTo>
                  <a:lnTo>
                    <a:pt x="90868" y="205740"/>
                  </a:lnTo>
                  <a:lnTo>
                    <a:pt x="90868" y="215900"/>
                  </a:lnTo>
                  <a:lnTo>
                    <a:pt x="94297" y="219710"/>
                  </a:lnTo>
                  <a:lnTo>
                    <a:pt x="101155" y="224790"/>
                  </a:lnTo>
                  <a:lnTo>
                    <a:pt x="106299" y="229870"/>
                  </a:lnTo>
                  <a:lnTo>
                    <a:pt x="144653" y="251460"/>
                  </a:lnTo>
                  <a:lnTo>
                    <a:pt x="180022" y="260350"/>
                  </a:lnTo>
                  <a:lnTo>
                    <a:pt x="190309" y="260350"/>
                  </a:lnTo>
                  <a:lnTo>
                    <a:pt x="190309" y="259080"/>
                  </a:lnTo>
                  <a:lnTo>
                    <a:pt x="192024" y="255270"/>
                  </a:lnTo>
                  <a:lnTo>
                    <a:pt x="192024" y="248920"/>
                  </a:lnTo>
                  <a:lnTo>
                    <a:pt x="190309" y="245110"/>
                  </a:lnTo>
                  <a:lnTo>
                    <a:pt x="185724" y="238760"/>
                  </a:lnTo>
                  <a:lnTo>
                    <a:pt x="183896" y="236220"/>
                  </a:lnTo>
                  <a:lnTo>
                    <a:pt x="177660" y="227330"/>
                  </a:lnTo>
                  <a:lnTo>
                    <a:pt x="171742" y="218440"/>
                  </a:lnTo>
                  <a:lnTo>
                    <a:pt x="166306" y="209550"/>
                  </a:lnTo>
                  <a:lnTo>
                    <a:pt x="175348" y="205740"/>
                  </a:lnTo>
                  <a:lnTo>
                    <a:pt x="184734" y="204470"/>
                  </a:lnTo>
                  <a:lnTo>
                    <a:pt x="194754" y="204470"/>
                  </a:lnTo>
                  <a:lnTo>
                    <a:pt x="205740" y="208280"/>
                  </a:lnTo>
                  <a:lnTo>
                    <a:pt x="209169" y="209550"/>
                  </a:lnTo>
                  <a:lnTo>
                    <a:pt x="214312" y="209550"/>
                  </a:lnTo>
                  <a:lnTo>
                    <a:pt x="216027" y="204470"/>
                  </a:lnTo>
                  <a:lnTo>
                    <a:pt x="219456" y="199390"/>
                  </a:lnTo>
                  <a:lnTo>
                    <a:pt x="219456" y="194310"/>
                  </a:lnTo>
                  <a:close/>
                </a:path>
              </a:pathLst>
            </a:custGeom>
            <a:solidFill>
              <a:srgbClr val="FFFFFF"/>
            </a:solidFill>
          </p:spPr>
          <p:txBody>
            <a:bodyPr wrap="square" lIns="0" tIns="0" rIns="0" bIns="0" rtlCol="0"/>
            <a:lstStyle/>
            <a:p>
              <a:endParaRPr>
                <a:latin typeface="Times New Roman" panose="02020603050405020304" pitchFamily="18" charset="0"/>
              </a:endParaRPr>
            </a:p>
          </p:txBody>
        </p:sp>
        <p:pic>
          <p:nvPicPr>
            <p:cNvPr id="15" name="object 15"/>
            <p:cNvPicPr/>
            <p:nvPr/>
          </p:nvPicPr>
          <p:blipFill>
            <a:blip r:embed="rId8" cstate="print"/>
            <a:stretch>
              <a:fillRect/>
            </a:stretch>
          </p:blipFill>
          <p:spPr>
            <a:xfrm>
              <a:off x="917763" y="6472428"/>
              <a:ext cx="142753" cy="126492"/>
            </a:xfrm>
            <a:prstGeom prst="rect">
              <a:avLst/>
            </a:prstGeom>
          </p:spPr>
        </p:pic>
        <p:pic>
          <p:nvPicPr>
            <p:cNvPr id="16" name="object 16"/>
            <p:cNvPicPr/>
            <p:nvPr/>
          </p:nvPicPr>
          <p:blipFill>
            <a:blip r:embed="rId9" cstate="print"/>
            <a:stretch>
              <a:fillRect/>
            </a:stretch>
          </p:blipFill>
          <p:spPr>
            <a:xfrm>
              <a:off x="1450848" y="6401547"/>
              <a:ext cx="246840" cy="244616"/>
            </a:xfrm>
            <a:prstGeom prst="rect">
              <a:avLst/>
            </a:prstGeom>
          </p:spPr>
        </p:pic>
        <p:sp>
          <p:nvSpPr>
            <p:cNvPr id="17" name="object 17"/>
            <p:cNvSpPr/>
            <p:nvPr/>
          </p:nvSpPr>
          <p:spPr>
            <a:xfrm>
              <a:off x="11149330" y="6120384"/>
              <a:ext cx="12700" cy="737870"/>
            </a:xfrm>
            <a:custGeom>
              <a:avLst/>
              <a:gdLst/>
              <a:ahLst/>
              <a:cxnLst/>
              <a:rect l="l" t="t" r="r" b="b"/>
              <a:pathLst>
                <a:path w="12700" h="737870">
                  <a:moveTo>
                    <a:pt x="12700" y="0"/>
                  </a:moveTo>
                  <a:lnTo>
                    <a:pt x="0" y="0"/>
                  </a:lnTo>
                  <a:lnTo>
                    <a:pt x="0" y="737613"/>
                  </a:lnTo>
                  <a:lnTo>
                    <a:pt x="12700" y="737613"/>
                  </a:lnTo>
                  <a:lnTo>
                    <a:pt x="12700" y="0"/>
                  </a:lnTo>
                  <a:close/>
                </a:path>
              </a:pathLst>
            </a:custGeom>
            <a:solidFill>
              <a:srgbClr val="FFFFFF"/>
            </a:solidFill>
          </p:spPr>
          <p:txBody>
            <a:bodyPr wrap="square" lIns="0" tIns="0" rIns="0" bIns="0" rtlCol="0"/>
            <a:lstStyle/>
            <a:p>
              <a:endParaRPr>
                <a:latin typeface="Times New Roman" panose="02020603050405020304" pitchFamily="18" charset="0"/>
              </a:endParaRPr>
            </a:p>
          </p:txBody>
        </p:sp>
      </p:grpSp>
      <p:grpSp>
        <p:nvGrpSpPr>
          <p:cNvPr id="18" name="object 18"/>
          <p:cNvGrpSpPr/>
          <p:nvPr/>
        </p:nvGrpSpPr>
        <p:grpSpPr>
          <a:xfrm>
            <a:off x="1360677" y="0"/>
            <a:ext cx="184912" cy="1061085"/>
            <a:chOff x="1360677" y="0"/>
            <a:chExt cx="184912" cy="1061085"/>
          </a:xfrm>
        </p:grpSpPr>
        <p:sp>
          <p:nvSpPr>
            <p:cNvPr id="19" name="object 19"/>
            <p:cNvSpPr/>
            <p:nvPr/>
          </p:nvSpPr>
          <p:spPr>
            <a:xfrm>
              <a:off x="1379219" y="0"/>
              <a:ext cx="166370" cy="875030"/>
            </a:xfrm>
            <a:custGeom>
              <a:avLst/>
              <a:gdLst/>
              <a:ahLst/>
              <a:cxnLst/>
              <a:rect l="l" t="t" r="r" b="b"/>
              <a:pathLst>
                <a:path w="166369" h="875030">
                  <a:moveTo>
                    <a:pt x="166115" y="0"/>
                  </a:moveTo>
                  <a:lnTo>
                    <a:pt x="0" y="0"/>
                  </a:lnTo>
                  <a:lnTo>
                    <a:pt x="0" y="874776"/>
                  </a:lnTo>
                  <a:lnTo>
                    <a:pt x="166115" y="874776"/>
                  </a:lnTo>
                  <a:lnTo>
                    <a:pt x="166115" y="0"/>
                  </a:lnTo>
                  <a:close/>
                </a:path>
              </a:pathLst>
            </a:custGeom>
            <a:solidFill>
              <a:srgbClr val="A03E0A"/>
            </a:solidFill>
          </p:spPr>
          <p:txBody>
            <a:bodyPr wrap="square" lIns="0" tIns="0" rIns="0" bIns="0" rtlCol="0"/>
            <a:lstStyle/>
            <a:p>
              <a:endParaRPr>
                <a:latin typeface="Times New Roman" panose="02020603050405020304" pitchFamily="18" charset="0"/>
              </a:endParaRPr>
            </a:p>
          </p:txBody>
        </p:sp>
        <p:sp>
          <p:nvSpPr>
            <p:cNvPr id="20" name="object 20"/>
            <p:cNvSpPr/>
            <p:nvPr/>
          </p:nvSpPr>
          <p:spPr>
            <a:xfrm>
              <a:off x="1379219" y="0"/>
              <a:ext cx="166370" cy="875030"/>
            </a:xfrm>
            <a:custGeom>
              <a:avLst/>
              <a:gdLst/>
              <a:ahLst/>
              <a:cxnLst/>
              <a:rect l="l" t="t" r="r" b="b"/>
              <a:pathLst>
                <a:path w="166369" h="875030">
                  <a:moveTo>
                    <a:pt x="0" y="874776"/>
                  </a:moveTo>
                  <a:lnTo>
                    <a:pt x="166115" y="874776"/>
                  </a:lnTo>
                  <a:lnTo>
                    <a:pt x="166115" y="0"/>
                  </a:lnTo>
                  <a:lnTo>
                    <a:pt x="0" y="0"/>
                  </a:lnTo>
                  <a:lnTo>
                    <a:pt x="0" y="874776"/>
                  </a:lnTo>
                  <a:close/>
                </a:path>
              </a:pathLst>
            </a:custGeom>
            <a:ln w="12700">
              <a:solidFill>
                <a:srgbClr val="A03E0A"/>
              </a:solidFill>
            </a:ln>
          </p:spPr>
          <p:txBody>
            <a:bodyPr wrap="square" lIns="0" tIns="0" rIns="0" bIns="0" rtlCol="0"/>
            <a:lstStyle/>
            <a:p>
              <a:endParaRPr>
                <a:latin typeface="Times New Roman" panose="02020603050405020304" pitchFamily="18" charset="0"/>
              </a:endParaRPr>
            </a:p>
          </p:txBody>
        </p:sp>
        <p:sp>
          <p:nvSpPr>
            <p:cNvPr id="21" name="object 21"/>
            <p:cNvSpPr/>
            <p:nvPr/>
          </p:nvSpPr>
          <p:spPr>
            <a:xfrm>
              <a:off x="1360677" y="0"/>
              <a:ext cx="12700" cy="1061085"/>
            </a:xfrm>
            <a:custGeom>
              <a:avLst/>
              <a:gdLst/>
              <a:ahLst/>
              <a:cxnLst/>
              <a:rect l="l" t="t" r="r" b="b"/>
              <a:pathLst>
                <a:path w="12700" h="1061085">
                  <a:moveTo>
                    <a:pt x="0" y="1061085"/>
                  </a:moveTo>
                  <a:lnTo>
                    <a:pt x="12700" y="1061085"/>
                  </a:lnTo>
                  <a:lnTo>
                    <a:pt x="12700" y="0"/>
                  </a:lnTo>
                  <a:lnTo>
                    <a:pt x="0" y="0"/>
                  </a:lnTo>
                  <a:lnTo>
                    <a:pt x="0" y="1061085"/>
                  </a:lnTo>
                  <a:close/>
                </a:path>
              </a:pathLst>
            </a:custGeom>
            <a:solidFill>
              <a:srgbClr val="FFFFFF"/>
            </a:solidFill>
          </p:spPr>
          <p:txBody>
            <a:bodyPr wrap="square" lIns="0" tIns="0" rIns="0" bIns="0" rtlCol="0"/>
            <a:lstStyle/>
            <a:p>
              <a:endParaRPr>
                <a:latin typeface="Times New Roman" panose="02020603050405020304" pitchFamily="18" charset="0"/>
              </a:endParaRPr>
            </a:p>
          </p:txBody>
        </p:sp>
      </p:grpSp>
      <p:pic>
        <p:nvPicPr>
          <p:cNvPr id="22" name="object 22"/>
          <p:cNvPicPr/>
          <p:nvPr/>
        </p:nvPicPr>
        <p:blipFill>
          <a:blip r:embed="rId10" cstate="print"/>
          <a:stretch>
            <a:fillRect/>
          </a:stretch>
        </p:blipFill>
        <p:spPr>
          <a:xfrm>
            <a:off x="9837419" y="347472"/>
            <a:ext cx="1969007" cy="432815"/>
          </a:xfrm>
          <a:prstGeom prst="rect">
            <a:avLst/>
          </a:prstGeom>
        </p:spPr>
      </p:pic>
      <p:sp>
        <p:nvSpPr>
          <p:cNvPr id="27" name="object 27"/>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50</a:t>
            </a:fld>
            <a:endParaRPr spc="-5" dirty="0"/>
          </a:p>
        </p:txBody>
      </p:sp>
      <p:cxnSp>
        <p:nvCxnSpPr>
          <p:cNvPr id="37" name="直接连接符 36"/>
          <p:cNvCxnSpPr/>
          <p:nvPr/>
        </p:nvCxnSpPr>
        <p:spPr>
          <a:xfrm flipH="1">
            <a:off x="1528730" y="883665"/>
            <a:ext cx="6858" cy="5313680"/>
          </a:xfrm>
          <a:prstGeom prst="line">
            <a:avLst/>
          </a:prstGeom>
          <a:ln>
            <a:solidFill>
              <a:srgbClr val="006C39"/>
            </a:solidFill>
          </a:ln>
        </p:spPr>
        <p:style>
          <a:lnRef idx="3">
            <a:schemeClr val="accent3"/>
          </a:lnRef>
          <a:fillRef idx="0">
            <a:schemeClr val="accent3"/>
          </a:fillRef>
          <a:effectRef idx="2">
            <a:schemeClr val="accent3"/>
          </a:effectRef>
          <a:fontRef idx="minor">
            <a:schemeClr val="tx1"/>
          </a:fontRef>
        </p:style>
      </p:cxnSp>
      <p:sp>
        <p:nvSpPr>
          <p:cNvPr id="52" name="文本框 51"/>
          <p:cNvSpPr txBox="1"/>
          <p:nvPr/>
        </p:nvSpPr>
        <p:spPr>
          <a:xfrm>
            <a:off x="595053" y="2249070"/>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r>
              <a:rPr lang="en-US" altLang="zh-CN">
                <a:solidFill>
                  <a:srgbClr val="006C39"/>
                </a:solidFill>
                <a:effectLst>
                  <a:outerShdw blurRad="38100" dist="38100" dir="2700000" algn="tl">
                    <a:srgbClr val="000000">
                      <a:alpha val="43137"/>
                    </a:srgbClr>
                  </a:outerShdw>
                </a:effectLst>
                <a:latin typeface="Times New Roman" panose="02020603050405020304" pitchFamily="18" charset="0"/>
              </a:rPr>
              <a:t>2015</a:t>
            </a:r>
            <a:endParaRPr lang="zh-CN" altLang="en-US">
              <a:solidFill>
                <a:srgbClr val="006C39"/>
              </a:solidFill>
              <a:effectLst>
                <a:outerShdw blurRad="38100" dist="38100" dir="2700000" algn="tl">
                  <a:srgbClr val="000000">
                    <a:alpha val="43137"/>
                  </a:srgbClr>
                </a:outerShdw>
              </a:effectLst>
              <a:latin typeface="Times New Roman" panose="02020603050405020304" pitchFamily="18" charset="0"/>
            </a:endParaRPr>
          </a:p>
        </p:txBody>
      </p:sp>
      <p:sp>
        <p:nvSpPr>
          <p:cNvPr id="61" name="文本框 60"/>
          <p:cNvSpPr txBox="1"/>
          <p:nvPr/>
        </p:nvSpPr>
        <p:spPr>
          <a:xfrm>
            <a:off x="597559" y="4021698"/>
            <a:ext cx="1060959" cy="523220"/>
          </a:xfrm>
          <a:prstGeom prst="rect">
            <a:avLst/>
          </a:prstGeom>
          <a:noFill/>
        </p:spPr>
        <p:txBody>
          <a:bodyPr wrap="square" rtlCol="0">
            <a:spAutoFit/>
          </a:bodyPr>
          <a:lstStyle>
            <a:defPPr>
              <a:defRPr lang="zh-CN"/>
            </a:defPPr>
            <a:lvl1pPr>
              <a:defRPr sz="2800" b="1">
                <a:solidFill>
                  <a:schemeClr val="accent6">
                    <a:lumMod val="50000"/>
                  </a:schemeClr>
                </a:solidFill>
              </a:defRPr>
            </a:lvl1pPr>
          </a:lstStyle>
          <a:p>
            <a:r>
              <a:rPr lang="en-US" altLang="zh-CN">
                <a:solidFill>
                  <a:srgbClr val="006C39"/>
                </a:solidFill>
                <a:effectLst>
                  <a:outerShdw blurRad="38100" dist="38100" dir="2700000" algn="tl">
                    <a:srgbClr val="000000">
                      <a:alpha val="43137"/>
                    </a:srgbClr>
                  </a:outerShdw>
                </a:effectLst>
                <a:latin typeface="Times New Roman" panose="02020603050405020304" pitchFamily="18" charset="0"/>
              </a:rPr>
              <a:t>2016</a:t>
            </a:r>
            <a:endParaRPr lang="zh-CN" altLang="en-US">
              <a:solidFill>
                <a:srgbClr val="006C39"/>
              </a:solidFill>
              <a:effectLst>
                <a:outerShdw blurRad="38100" dist="38100" dir="2700000" algn="tl">
                  <a:srgbClr val="000000">
                    <a:alpha val="43137"/>
                  </a:srgbClr>
                </a:outerShdw>
              </a:effectLst>
              <a:latin typeface="Times New Roman" panose="02020603050405020304" pitchFamily="18" charset="0"/>
            </a:endParaRPr>
          </a:p>
        </p:txBody>
      </p:sp>
      <p:pic>
        <p:nvPicPr>
          <p:cNvPr id="62" name="图片 61"/>
          <p:cNvPicPr>
            <a:picLocks noChangeAspect="1"/>
          </p:cNvPicPr>
          <p:nvPr/>
        </p:nvPicPr>
        <p:blipFill>
          <a:blip r:embed="rId11"/>
          <a:stretch>
            <a:fillRect/>
          </a:stretch>
        </p:blipFill>
        <p:spPr>
          <a:xfrm rot="5400000">
            <a:off x="1799440" y="2161307"/>
            <a:ext cx="121931" cy="713294"/>
          </a:xfrm>
          <a:prstGeom prst="rect">
            <a:avLst/>
          </a:prstGeom>
        </p:spPr>
      </p:pic>
      <p:pic>
        <p:nvPicPr>
          <p:cNvPr id="44" name="图片 43"/>
          <p:cNvPicPr>
            <a:picLocks noChangeAspect="1"/>
          </p:cNvPicPr>
          <p:nvPr/>
        </p:nvPicPr>
        <p:blipFill>
          <a:blip r:embed="rId11"/>
          <a:stretch>
            <a:fillRect/>
          </a:stretch>
        </p:blipFill>
        <p:spPr>
          <a:xfrm rot="5400000">
            <a:off x="1773870" y="3919510"/>
            <a:ext cx="121931" cy="713294"/>
          </a:xfrm>
          <a:prstGeom prst="rect">
            <a:avLst/>
          </a:prstGeom>
        </p:spPr>
      </p:pic>
      <p:sp>
        <p:nvSpPr>
          <p:cNvPr id="48" name="文本框 47"/>
          <p:cNvSpPr txBox="1"/>
          <p:nvPr/>
        </p:nvSpPr>
        <p:spPr>
          <a:xfrm>
            <a:off x="1948693" y="3658020"/>
            <a:ext cx="2741684" cy="1631216"/>
          </a:xfrm>
          <a:prstGeom prst="rect">
            <a:avLst/>
          </a:prstGeom>
          <a:noFill/>
        </p:spPr>
        <p:txBody>
          <a:bodyPr wrap="square" rtlCol="0">
            <a:spAutoFit/>
          </a:bodyPr>
          <a:lstStyle/>
          <a:p>
            <a:r>
              <a:rPr lang="en-US" altLang="zh-CN" sz="3600" b="1">
                <a:solidFill>
                  <a:srgbClr val="006C39"/>
                </a:solidFill>
                <a:effectLst>
                  <a:outerShdw blurRad="38100" dist="38100" dir="2700000" algn="tl">
                    <a:srgbClr val="000000">
                      <a:alpha val="43137"/>
                    </a:srgbClr>
                  </a:outerShdw>
                </a:effectLst>
                <a:latin typeface="Times New Roman" panose="02020603050405020304" pitchFamily="18" charset="0"/>
              </a:rPr>
              <a:t>Attention  </a:t>
            </a:r>
            <a:r>
              <a:rPr lang="en-US" altLang="zh-CN" sz="3200" b="1">
                <a:solidFill>
                  <a:srgbClr val="006C39"/>
                </a:solidFill>
                <a:effectLst>
                  <a:outerShdw blurRad="38100" dist="38100" dir="2700000" algn="tl">
                    <a:srgbClr val="000000">
                      <a:alpha val="43137"/>
                    </a:srgbClr>
                  </a:outerShdw>
                </a:effectLst>
                <a:latin typeface="Times New Roman" panose="02020603050405020304" pitchFamily="18" charset="0"/>
              </a:rPr>
              <a:t>+</a:t>
            </a:r>
          </a:p>
          <a:p>
            <a:r>
              <a:rPr lang="en-US" altLang="zh-CN" sz="3200" b="1">
                <a:solidFill>
                  <a:srgbClr val="006C39"/>
                </a:solidFill>
                <a:effectLst>
                  <a:outerShdw blurRad="38100" dist="38100" dir="2700000" algn="tl">
                    <a:srgbClr val="000000">
                      <a:alpha val="43137"/>
                    </a:srgbClr>
                  </a:outerShdw>
                </a:effectLst>
                <a:latin typeface="Times New Roman" panose="02020603050405020304" pitchFamily="18" charset="0"/>
              </a:rPr>
              <a:t>Image Caption </a:t>
            </a:r>
            <a:endParaRPr lang="en-US" altLang="zh-CN" sz="3600" b="1">
              <a:solidFill>
                <a:srgbClr val="006C39"/>
              </a:solidFill>
              <a:effectLst>
                <a:outerShdw blurRad="38100" dist="38100" dir="2700000" algn="tl">
                  <a:srgbClr val="000000">
                    <a:alpha val="43137"/>
                  </a:srgbClr>
                </a:outerShdw>
              </a:effectLst>
              <a:latin typeface="Times New Roman" panose="02020603050405020304" pitchFamily="18" charset="0"/>
            </a:endParaRPr>
          </a:p>
        </p:txBody>
      </p:sp>
      <p:sp>
        <p:nvSpPr>
          <p:cNvPr id="51" name="文本框 50"/>
          <p:cNvSpPr txBox="1"/>
          <p:nvPr/>
        </p:nvSpPr>
        <p:spPr>
          <a:xfrm>
            <a:off x="2025259" y="1930231"/>
            <a:ext cx="2466011" cy="1631216"/>
          </a:xfrm>
          <a:prstGeom prst="rect">
            <a:avLst/>
          </a:prstGeom>
          <a:noFill/>
        </p:spPr>
        <p:txBody>
          <a:bodyPr wrap="square" rtlCol="0">
            <a:spAutoFit/>
          </a:bodyPr>
          <a:lstStyle/>
          <a:p>
            <a:r>
              <a:rPr lang="en-US" altLang="zh-CN" sz="3600" b="1">
                <a:solidFill>
                  <a:srgbClr val="006C39"/>
                </a:solidFill>
                <a:effectLst>
                  <a:outerShdw blurRad="38100" dist="38100" dir="2700000" algn="tl">
                    <a:srgbClr val="000000">
                      <a:alpha val="43137"/>
                    </a:srgbClr>
                  </a:outerShdw>
                </a:effectLst>
                <a:latin typeface="Times New Roman" panose="02020603050405020304" pitchFamily="18" charset="0"/>
              </a:rPr>
              <a:t>Attention  </a:t>
            </a:r>
            <a:r>
              <a:rPr lang="en-US" altLang="zh-CN" sz="3200" b="1">
                <a:solidFill>
                  <a:srgbClr val="006C39"/>
                </a:solidFill>
                <a:effectLst>
                  <a:outerShdw blurRad="38100" dist="38100" dir="2700000" algn="tl">
                    <a:srgbClr val="000000">
                      <a:alpha val="43137"/>
                    </a:srgbClr>
                  </a:outerShdw>
                </a:effectLst>
                <a:latin typeface="Times New Roman" panose="02020603050405020304" pitchFamily="18" charset="0"/>
              </a:rPr>
              <a:t>+</a:t>
            </a:r>
          </a:p>
          <a:p>
            <a:r>
              <a:rPr lang="en-US" altLang="zh-CN" sz="3200" b="1">
                <a:solidFill>
                  <a:srgbClr val="006C39"/>
                </a:solidFill>
                <a:effectLst>
                  <a:outerShdw blurRad="38100" dist="38100" dir="2700000" algn="tl">
                    <a:srgbClr val="000000">
                      <a:alpha val="43137"/>
                    </a:srgbClr>
                  </a:outerShdw>
                </a:effectLst>
                <a:latin typeface="Times New Roman" panose="02020603050405020304" pitchFamily="18" charset="0"/>
              </a:rPr>
              <a:t>Translation</a:t>
            </a:r>
            <a:endParaRPr lang="en-US" altLang="zh-CN" sz="3600" b="1">
              <a:solidFill>
                <a:srgbClr val="006C39"/>
              </a:solidFill>
              <a:effectLst>
                <a:outerShdw blurRad="38100" dist="38100" dir="2700000" algn="tl">
                  <a:srgbClr val="000000">
                    <a:alpha val="43137"/>
                  </a:srgbClr>
                </a:outerShdw>
              </a:effectLst>
              <a:latin typeface="Times New Roman" panose="02020603050405020304" pitchFamily="18" charset="0"/>
            </a:endParaRPr>
          </a:p>
        </p:txBody>
      </p:sp>
      <p:sp>
        <p:nvSpPr>
          <p:cNvPr id="53" name="文本框 52"/>
          <p:cNvSpPr txBox="1"/>
          <p:nvPr/>
        </p:nvSpPr>
        <p:spPr>
          <a:xfrm>
            <a:off x="8065265" y="987084"/>
            <a:ext cx="4243752" cy="584775"/>
          </a:xfrm>
          <a:prstGeom prst="rect">
            <a:avLst/>
          </a:prstGeom>
          <a:noFill/>
        </p:spPr>
        <p:txBody>
          <a:bodyPr wrap="square">
            <a:spAutoFit/>
          </a:bodyPr>
          <a:lstStyle/>
          <a:p>
            <a:r>
              <a:rPr lang="en-US" altLang="zh-CN" sz="3200" b="1">
                <a:solidFill>
                  <a:srgbClr val="984807"/>
                </a:solidFill>
                <a:latin typeface="Times New Roman" panose="02020603050405020304" pitchFamily="18" charset="0"/>
              </a:rPr>
              <a:t>Show, Attend and Tell</a:t>
            </a:r>
            <a:endParaRPr lang="zh-CN" altLang="en-US" sz="3200" b="1">
              <a:solidFill>
                <a:srgbClr val="984807"/>
              </a:solidFill>
              <a:latin typeface="Times New Roman" panose="02020603050405020304" pitchFamily="18" charset="0"/>
            </a:endParaRPr>
          </a:p>
        </p:txBody>
      </p:sp>
      <p:sp>
        <p:nvSpPr>
          <p:cNvPr id="55" name="文本框 54"/>
          <p:cNvSpPr txBox="1"/>
          <p:nvPr/>
        </p:nvSpPr>
        <p:spPr>
          <a:xfrm>
            <a:off x="4719420" y="998089"/>
            <a:ext cx="2660687" cy="584775"/>
          </a:xfrm>
          <a:prstGeom prst="rect">
            <a:avLst/>
          </a:prstGeom>
          <a:noFill/>
        </p:spPr>
        <p:txBody>
          <a:bodyPr wrap="square">
            <a:spAutoFit/>
          </a:bodyPr>
          <a:lstStyle/>
          <a:p>
            <a:r>
              <a:rPr lang="en-US" altLang="zh-CN" sz="3200" b="1">
                <a:solidFill>
                  <a:srgbClr val="984807"/>
                </a:solidFill>
                <a:latin typeface="Times New Roman" panose="02020603050405020304" pitchFamily="18" charset="0"/>
              </a:rPr>
              <a:t>Show and Tell</a:t>
            </a:r>
            <a:endParaRPr lang="zh-CN" altLang="en-US" sz="3200" b="1">
              <a:solidFill>
                <a:srgbClr val="984807"/>
              </a:solidFill>
              <a:latin typeface="Times New Roman" panose="02020603050405020304" pitchFamily="18" charset="0"/>
            </a:endParaRPr>
          </a:p>
        </p:txBody>
      </p:sp>
      <p:sp>
        <p:nvSpPr>
          <p:cNvPr id="31" name="箭头: 右 30"/>
          <p:cNvSpPr/>
          <p:nvPr/>
        </p:nvSpPr>
        <p:spPr>
          <a:xfrm>
            <a:off x="7844842" y="3658020"/>
            <a:ext cx="924898" cy="351910"/>
          </a:xfrm>
          <a:prstGeom prst="rightArrow">
            <a:avLst/>
          </a:prstGeom>
          <a:solidFill>
            <a:srgbClr val="006C39"/>
          </a:solidFill>
          <a:ln>
            <a:solidFill>
              <a:srgbClr val="006C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6" name="文本框 55"/>
          <p:cNvSpPr txBox="1"/>
          <p:nvPr/>
        </p:nvSpPr>
        <p:spPr>
          <a:xfrm>
            <a:off x="6924254" y="3583709"/>
            <a:ext cx="984057" cy="523220"/>
          </a:xfrm>
          <a:prstGeom prst="rect">
            <a:avLst/>
          </a:prstGeom>
          <a:noFill/>
        </p:spPr>
        <p:txBody>
          <a:bodyPr wrap="square">
            <a:spAutoFit/>
          </a:bodyPr>
          <a:lstStyle/>
          <a:p>
            <a:r>
              <a:rPr lang="en-US" altLang="zh-CN" sz="2800" b="1">
                <a:solidFill>
                  <a:srgbClr val="984807"/>
                </a:solidFill>
                <a:latin typeface="Times New Roman" panose="02020603050405020304" pitchFamily="18" charset="0"/>
              </a:rPr>
              <a:t>2014</a:t>
            </a:r>
            <a:endParaRPr lang="zh-CN" altLang="en-US" sz="2800" b="1">
              <a:solidFill>
                <a:srgbClr val="984807"/>
              </a:solidFill>
              <a:latin typeface="Times New Roman" panose="02020603050405020304" pitchFamily="18" charset="0"/>
            </a:endParaRPr>
          </a:p>
        </p:txBody>
      </p:sp>
      <p:sp>
        <p:nvSpPr>
          <p:cNvPr id="58" name="文本框 57"/>
          <p:cNvSpPr txBox="1"/>
          <p:nvPr/>
        </p:nvSpPr>
        <p:spPr>
          <a:xfrm>
            <a:off x="8736193" y="3573742"/>
            <a:ext cx="984057" cy="523220"/>
          </a:xfrm>
          <a:prstGeom prst="rect">
            <a:avLst/>
          </a:prstGeom>
          <a:noFill/>
        </p:spPr>
        <p:txBody>
          <a:bodyPr wrap="square">
            <a:spAutoFit/>
          </a:bodyPr>
          <a:lstStyle/>
          <a:p>
            <a:r>
              <a:rPr lang="en-US" altLang="zh-CN" sz="2800" b="1">
                <a:solidFill>
                  <a:srgbClr val="984807"/>
                </a:solidFill>
                <a:latin typeface="Times New Roman" panose="02020603050405020304" pitchFamily="18" charset="0"/>
              </a:rPr>
              <a:t>2016</a:t>
            </a:r>
            <a:endParaRPr lang="zh-CN" altLang="en-US" sz="2800" b="1">
              <a:solidFill>
                <a:srgbClr val="984807"/>
              </a:solidFill>
              <a:latin typeface="Times New Roman" panose="02020603050405020304" pitchFamily="18" charset="0"/>
            </a:endParaRPr>
          </a:p>
        </p:txBody>
      </p:sp>
      <p:sp>
        <p:nvSpPr>
          <p:cNvPr id="42" name="object 2"/>
          <p:cNvSpPr txBox="1">
            <a:spLocks noGrp="1"/>
          </p:cNvSpPr>
          <p:nvPr>
            <p:ph type="title"/>
          </p:nvPr>
        </p:nvSpPr>
        <p:spPr>
          <a:xfrm>
            <a:off x="1685669" y="323468"/>
            <a:ext cx="5966272" cy="873957"/>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cs typeface="微软雅黑"/>
              </a:rPr>
              <a:t>发展</a:t>
            </a:r>
            <a:r>
              <a:rPr lang="en-US" altLang="zh-CN" sz="2800" b="1" spc="-5">
                <a:solidFill>
                  <a:srgbClr val="006C39"/>
                </a:solidFill>
                <a:effectLst>
                  <a:outerShdw blurRad="38100" dist="38100" dir="2700000" algn="tl">
                    <a:srgbClr val="000000">
                      <a:alpha val="43137"/>
                    </a:srgbClr>
                  </a:outerShdw>
                </a:effectLst>
                <a:cs typeface="微软雅黑"/>
              </a:rPr>
              <a:t>——Show, Attend and Tell</a:t>
            </a:r>
            <a:br>
              <a:rPr lang="en-US" altLang="zh-CN" sz="2800" b="1" spc="-5">
                <a:solidFill>
                  <a:srgbClr val="006C39"/>
                </a:solidFill>
                <a:effectLst>
                  <a:outerShdw blurRad="38100" dist="38100" dir="2700000" algn="tl">
                    <a:srgbClr val="000000">
                      <a:alpha val="43137"/>
                    </a:srgbClr>
                  </a:outerShdw>
                </a:effectLst>
                <a:cs typeface="微软雅黑"/>
              </a:rPr>
            </a:br>
            <a:endParaRPr lang="en-US" sz="2800">
              <a:solidFill>
                <a:srgbClr val="006C39"/>
              </a:solidFill>
              <a:effectLst>
                <a:outerShdw blurRad="38100" dist="38100" dir="2700000" algn="tl">
                  <a:srgbClr val="000000">
                    <a:alpha val="43137"/>
                  </a:srgbClr>
                </a:outerShdw>
              </a:effectLst>
              <a:cs typeface="微软雅黑"/>
            </a:endParaRPr>
          </a:p>
        </p:txBody>
      </p:sp>
      <p:sp>
        <p:nvSpPr>
          <p:cNvPr id="43" name="object 3"/>
          <p:cNvSpPr txBox="1"/>
          <p:nvPr/>
        </p:nvSpPr>
        <p:spPr>
          <a:xfrm>
            <a:off x="514927" y="188619"/>
            <a:ext cx="780473" cy="566822"/>
          </a:xfrm>
          <a:prstGeom prst="rect">
            <a:avLst/>
          </a:prstGeom>
        </p:spPr>
        <p:txBody>
          <a:bodyPr vert="horz" wrap="square" lIns="0" tIns="12700" rIns="0" bIns="0" rtlCol="0">
            <a:spAutoFit/>
          </a:bodyPr>
          <a:lstStyle/>
          <a:p>
            <a:pPr marL="12700">
              <a:lnSpc>
                <a:spcPct val="100000"/>
              </a:lnSpc>
              <a:spcBef>
                <a:spcPts val="100"/>
              </a:spcBef>
            </a:pPr>
            <a:r>
              <a:rPr lang="en-US" altLang="zh-CN" sz="3600" b="1">
                <a:solidFill>
                  <a:srgbClr val="FFFFFF"/>
                </a:solidFill>
                <a:latin typeface="Century Gothic"/>
                <a:cs typeface="Century Gothic"/>
              </a:rPr>
              <a:t>4.1</a:t>
            </a:r>
            <a:endParaRPr sz="3600" dirty="0">
              <a:latin typeface="Century Gothic"/>
              <a:cs typeface="Century Gothic"/>
            </a:endParaRPr>
          </a:p>
        </p:txBody>
      </p:sp>
      <p:grpSp>
        <p:nvGrpSpPr>
          <p:cNvPr id="32" name="组合 31">
            <a:extLst>
              <a:ext uri="{FF2B5EF4-FFF2-40B4-BE49-F238E27FC236}">
                <a16:creationId xmlns:a16="http://schemas.microsoft.com/office/drawing/2014/main" id="{9F554F51-EFB0-4223-8BC6-9D455F45D799}"/>
              </a:ext>
            </a:extLst>
          </p:cNvPr>
          <p:cNvGrpSpPr/>
          <p:nvPr/>
        </p:nvGrpSpPr>
        <p:grpSpPr>
          <a:xfrm>
            <a:off x="4888657" y="1727414"/>
            <a:ext cx="2095995" cy="4407634"/>
            <a:chOff x="4917325" y="1734574"/>
            <a:chExt cx="2095995" cy="4407634"/>
          </a:xfrm>
        </p:grpSpPr>
        <p:pic>
          <p:nvPicPr>
            <p:cNvPr id="30" name="图片 29"/>
            <p:cNvPicPr>
              <a:picLocks noChangeAspect="1"/>
            </p:cNvPicPr>
            <p:nvPr/>
          </p:nvPicPr>
          <p:blipFill rotWithShape="1">
            <a:blip r:embed="rId12"/>
            <a:srcRect t="38688" b="14018"/>
            <a:stretch/>
          </p:blipFill>
          <p:spPr>
            <a:xfrm>
              <a:off x="5081481" y="3374935"/>
              <a:ext cx="1805010" cy="2187665"/>
            </a:xfrm>
            <a:prstGeom prst="rect">
              <a:avLst/>
            </a:prstGeom>
          </p:spPr>
        </p:pic>
        <p:sp>
          <p:nvSpPr>
            <p:cNvPr id="24" name="矩形 23">
              <a:extLst>
                <a:ext uri="{FF2B5EF4-FFF2-40B4-BE49-F238E27FC236}">
                  <a16:creationId xmlns:a16="http://schemas.microsoft.com/office/drawing/2014/main" id="{D050BCBA-023C-4A6E-B548-0385CE6E297A}"/>
                </a:ext>
              </a:extLst>
            </p:cNvPr>
            <p:cNvSpPr/>
            <p:nvPr/>
          </p:nvSpPr>
          <p:spPr>
            <a:xfrm>
              <a:off x="4917325" y="5542660"/>
              <a:ext cx="2095995" cy="5995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006C39"/>
                  </a:solidFill>
                </a:rPr>
                <a:t>A small white dog</a:t>
              </a:r>
              <a:r>
                <a:rPr lang="zh-CN" altLang="en-US">
                  <a:solidFill>
                    <a:srgbClr val="006C39"/>
                  </a:solidFill>
                </a:rPr>
                <a:t> </a:t>
              </a:r>
              <a:r>
                <a:rPr lang="en-US" altLang="zh-CN">
                  <a:solidFill>
                    <a:srgbClr val="006C39"/>
                  </a:solidFill>
                </a:rPr>
                <a:t>laying</a:t>
              </a:r>
              <a:r>
                <a:rPr lang="zh-CN" altLang="en-US">
                  <a:solidFill>
                    <a:srgbClr val="006C39"/>
                  </a:solidFill>
                </a:rPr>
                <a:t> </a:t>
              </a:r>
              <a:r>
                <a:rPr lang="en-US" altLang="zh-CN">
                  <a:solidFill>
                    <a:srgbClr val="006C39"/>
                  </a:solidFill>
                </a:rPr>
                <a:t>on</a:t>
              </a:r>
              <a:r>
                <a:rPr lang="zh-CN" altLang="en-US">
                  <a:solidFill>
                    <a:srgbClr val="006C39"/>
                  </a:solidFill>
                </a:rPr>
                <a:t> </a:t>
              </a:r>
              <a:r>
                <a:rPr lang="en-US" altLang="zh-CN">
                  <a:solidFill>
                    <a:srgbClr val="006C39"/>
                  </a:solidFill>
                </a:rPr>
                <a:t>a</a:t>
              </a:r>
              <a:r>
                <a:rPr lang="zh-CN" altLang="en-US">
                  <a:solidFill>
                    <a:srgbClr val="006C39"/>
                  </a:solidFill>
                </a:rPr>
                <a:t> </a:t>
              </a:r>
              <a:r>
                <a:rPr lang="en-US" altLang="zh-CN">
                  <a:solidFill>
                    <a:srgbClr val="006C39"/>
                  </a:solidFill>
                </a:rPr>
                <a:t>bed</a:t>
              </a:r>
              <a:endParaRPr lang="zh-CN" altLang="en-US">
                <a:solidFill>
                  <a:srgbClr val="006C39"/>
                </a:solidFill>
              </a:endParaRPr>
            </a:p>
          </p:txBody>
        </p:sp>
        <p:pic>
          <p:nvPicPr>
            <p:cNvPr id="26" name="图片 25">
              <a:extLst>
                <a:ext uri="{FF2B5EF4-FFF2-40B4-BE49-F238E27FC236}">
                  <a16:creationId xmlns:a16="http://schemas.microsoft.com/office/drawing/2014/main" id="{E2575E50-663B-4F88-BC51-E0AB636A4E6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25165" y="1734574"/>
              <a:ext cx="1653683" cy="1646063"/>
            </a:xfrm>
            <a:prstGeom prst="rect">
              <a:avLst/>
            </a:prstGeom>
          </p:spPr>
        </p:pic>
      </p:grpSp>
      <p:grpSp>
        <p:nvGrpSpPr>
          <p:cNvPr id="33" name="组合 32">
            <a:extLst>
              <a:ext uri="{FF2B5EF4-FFF2-40B4-BE49-F238E27FC236}">
                <a16:creationId xmlns:a16="http://schemas.microsoft.com/office/drawing/2014/main" id="{F6B2A5FD-ADC4-4099-BDF6-5152BF268C6C}"/>
              </a:ext>
            </a:extLst>
          </p:cNvPr>
          <p:cNvGrpSpPr/>
          <p:nvPr/>
        </p:nvGrpSpPr>
        <p:grpSpPr>
          <a:xfrm>
            <a:off x="9500134" y="1732708"/>
            <a:ext cx="2095995" cy="4402340"/>
            <a:chOff x="9570860" y="1732708"/>
            <a:chExt cx="2095995" cy="4402340"/>
          </a:xfrm>
        </p:grpSpPr>
        <p:pic>
          <p:nvPicPr>
            <p:cNvPr id="23" name="图片 22"/>
            <p:cNvPicPr>
              <a:picLocks noChangeAspect="1"/>
            </p:cNvPicPr>
            <p:nvPr/>
          </p:nvPicPr>
          <p:blipFill rotWithShape="1">
            <a:blip r:embed="rId14"/>
            <a:srcRect t="38922" b="13964"/>
            <a:stretch/>
          </p:blipFill>
          <p:spPr>
            <a:xfrm>
              <a:off x="9629930" y="3361747"/>
              <a:ext cx="1811938" cy="2187666"/>
            </a:xfrm>
            <a:prstGeom prst="rect">
              <a:avLst/>
            </a:prstGeom>
          </p:spPr>
        </p:pic>
        <p:sp>
          <p:nvSpPr>
            <p:cNvPr id="45" name="矩形 44">
              <a:extLst>
                <a:ext uri="{FF2B5EF4-FFF2-40B4-BE49-F238E27FC236}">
                  <a16:creationId xmlns:a16="http://schemas.microsoft.com/office/drawing/2014/main" id="{DA62C1A0-11CA-4EC7-A162-5B0E9A2EF7B9}"/>
                </a:ext>
              </a:extLst>
            </p:cNvPr>
            <p:cNvSpPr/>
            <p:nvPr/>
          </p:nvSpPr>
          <p:spPr>
            <a:xfrm>
              <a:off x="9570860" y="5535500"/>
              <a:ext cx="2095995" cy="5995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006C39"/>
                  </a:solidFill>
                </a:rPr>
                <a:t>A dog</a:t>
              </a:r>
              <a:r>
                <a:rPr lang="zh-CN" altLang="en-US">
                  <a:solidFill>
                    <a:srgbClr val="006C39"/>
                  </a:solidFill>
                </a:rPr>
                <a:t> </a:t>
              </a:r>
              <a:r>
                <a:rPr lang="en-US" altLang="zh-CN">
                  <a:solidFill>
                    <a:srgbClr val="006C39"/>
                  </a:solidFill>
                </a:rPr>
                <a:t>is standing on a hard wood floor</a:t>
              </a:r>
              <a:endParaRPr lang="zh-CN" altLang="en-US">
                <a:solidFill>
                  <a:srgbClr val="006C39"/>
                </a:solidFill>
              </a:endParaRPr>
            </a:p>
          </p:txBody>
        </p:sp>
        <p:pic>
          <p:nvPicPr>
            <p:cNvPr id="29" name="图片 28">
              <a:extLst>
                <a:ext uri="{FF2B5EF4-FFF2-40B4-BE49-F238E27FC236}">
                  <a16:creationId xmlns:a16="http://schemas.microsoft.com/office/drawing/2014/main" id="{694B6E4A-C611-4A3D-B764-A07C69C5AE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25218" y="1732708"/>
              <a:ext cx="1653683" cy="1646063"/>
            </a:xfrm>
            <a:prstGeom prst="rect">
              <a:avLst/>
            </a:prstGeom>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670" y="323468"/>
            <a:ext cx="4169410" cy="452120"/>
          </a:xfrm>
          <a:prstGeom prst="rect">
            <a:avLst/>
          </a:prstGeom>
        </p:spPr>
        <p:txBody>
          <a:bodyPr vert="horz" wrap="square" lIns="0" tIns="12065" rIns="0" bIns="0" rtlCol="0">
            <a:spAutoFit/>
          </a:bodyPr>
          <a:lstStyle/>
          <a:p>
            <a:pPr marL="12700">
              <a:lnSpc>
                <a:spcPct val="100000"/>
              </a:lnSpc>
              <a:spcBef>
                <a:spcPts val="95"/>
              </a:spcBef>
            </a:pPr>
            <a:r>
              <a:rPr lang="en-US" sz="2800" b="1" spc="-20">
                <a:solidFill>
                  <a:srgbClr val="006C39"/>
                </a:solidFill>
                <a:effectLst>
                  <a:outerShdw blurRad="38100" dist="38100" dir="2700000" algn="tl">
                    <a:srgbClr val="000000">
                      <a:alpha val="43137"/>
                    </a:srgbClr>
                  </a:outerShdw>
                </a:effectLst>
                <a:cs typeface="微软雅黑"/>
              </a:rPr>
              <a:t>Attention</a:t>
            </a:r>
            <a:r>
              <a:rPr lang="zh-CN" altLang="en-US" sz="2800" b="1" spc="-5">
                <a:solidFill>
                  <a:srgbClr val="006C39"/>
                </a:solidFill>
                <a:effectLst>
                  <a:outerShdw blurRad="38100" dist="38100" dir="2700000" algn="tl">
                    <a:srgbClr val="000000">
                      <a:alpha val="43137"/>
                    </a:srgbClr>
                  </a:outerShdw>
                </a:effectLst>
                <a:cs typeface="微软雅黑"/>
              </a:rPr>
              <a:t>机制</a:t>
            </a:r>
            <a:r>
              <a:rPr lang="en-US" altLang="zh-CN" sz="2800" b="1" spc="-5">
                <a:solidFill>
                  <a:srgbClr val="006C39"/>
                </a:solidFill>
                <a:effectLst>
                  <a:outerShdw blurRad="38100" dist="38100" dir="2700000" algn="tl">
                    <a:srgbClr val="000000">
                      <a:alpha val="43137"/>
                    </a:srgbClr>
                  </a:outerShdw>
                </a:effectLst>
                <a:cs typeface="微软雅黑"/>
              </a:rPr>
              <a:t>-</a:t>
            </a:r>
            <a:r>
              <a:rPr lang="zh-CN" altLang="en-US" sz="2800" b="1" spc="-5">
                <a:solidFill>
                  <a:srgbClr val="006C39"/>
                </a:solidFill>
                <a:effectLst>
                  <a:outerShdw blurRad="38100" dist="38100" dir="2700000" algn="tl">
                    <a:srgbClr val="000000">
                      <a:alpha val="43137"/>
                    </a:srgbClr>
                  </a:outerShdw>
                </a:effectLst>
                <a:cs typeface="微软雅黑"/>
              </a:rPr>
              <a:t>引入</a:t>
            </a:r>
            <a:r>
              <a:rPr lang="en-US" altLang="zh-CN" sz="2800" b="1" spc="-5">
                <a:solidFill>
                  <a:srgbClr val="006C39"/>
                </a:solidFill>
                <a:effectLst>
                  <a:outerShdw blurRad="38100" dist="38100" dir="2700000" algn="tl">
                    <a:srgbClr val="000000">
                      <a:alpha val="43137"/>
                    </a:srgbClr>
                  </a:outerShdw>
                </a:effectLst>
                <a:cs typeface="微软雅黑"/>
              </a:rPr>
              <a:t>-</a:t>
            </a:r>
            <a:r>
              <a:rPr lang="zh-CN" altLang="en-US" sz="2800" b="1" spc="-5">
                <a:solidFill>
                  <a:srgbClr val="006C39"/>
                </a:solidFill>
                <a:effectLst>
                  <a:outerShdw blurRad="38100" dist="38100" dir="2700000" algn="tl">
                    <a:srgbClr val="000000">
                      <a:alpha val="43137"/>
                    </a:srgbClr>
                  </a:outerShdw>
                </a:effectLst>
                <a:cs typeface="微软雅黑"/>
              </a:rPr>
              <a:t>改进</a:t>
            </a:r>
            <a:endParaRPr lang="zh-CN" altLang="en-US" sz="2800">
              <a:solidFill>
                <a:srgbClr val="006C39"/>
              </a:solidFill>
              <a:effectLst>
                <a:outerShdw blurRad="38100" dist="38100" dir="2700000" algn="tl">
                  <a:srgbClr val="000000">
                    <a:alpha val="43137"/>
                  </a:srgbClr>
                </a:outerShdw>
              </a:effectLst>
              <a:cs typeface="微软雅黑"/>
            </a:endParaRPr>
          </a:p>
        </p:txBody>
      </p:sp>
      <p:sp>
        <p:nvSpPr>
          <p:cNvPr id="3" name="object 3"/>
          <p:cNvSpPr txBox="1"/>
          <p:nvPr/>
        </p:nvSpPr>
        <p:spPr>
          <a:xfrm>
            <a:off x="524510" y="190231"/>
            <a:ext cx="685800" cy="566822"/>
          </a:xfrm>
          <a:prstGeom prst="rect">
            <a:avLst/>
          </a:prstGeom>
        </p:spPr>
        <p:txBody>
          <a:bodyPr vert="horz" wrap="square" lIns="0" tIns="12700" rIns="0" bIns="0" rtlCol="0">
            <a:spAutoFit/>
          </a:bodyPr>
          <a:lstStyle/>
          <a:p>
            <a:pPr marL="12700">
              <a:lnSpc>
                <a:spcPct val="100000"/>
              </a:lnSpc>
              <a:spcBef>
                <a:spcPts val="100"/>
              </a:spcBef>
            </a:pPr>
            <a:r>
              <a:rPr lang="en-US" sz="3600" b="1">
                <a:solidFill>
                  <a:srgbClr val="FFFFFF"/>
                </a:solidFill>
                <a:latin typeface="Century Gothic"/>
                <a:cs typeface="Century Gothic"/>
              </a:rPr>
              <a:t>4.2</a:t>
            </a:r>
            <a:endParaRPr sz="3600">
              <a:latin typeface="Century Gothic"/>
              <a:cs typeface="Century Gothic"/>
            </a:endParaRPr>
          </a:p>
        </p:txBody>
      </p:sp>
      <p:sp>
        <p:nvSpPr>
          <p:cNvPr id="8" name="object 8"/>
          <p:cNvSpPr txBox="1"/>
          <p:nvPr/>
        </p:nvSpPr>
        <p:spPr>
          <a:xfrm>
            <a:off x="867410" y="976445"/>
            <a:ext cx="4916805" cy="289560"/>
          </a:xfrm>
          <a:prstGeom prst="rect">
            <a:avLst/>
          </a:prstGeom>
        </p:spPr>
        <p:txBody>
          <a:bodyPr vert="horz" wrap="square" lIns="0" tIns="12700" rIns="0" bIns="0" rtlCol="0">
            <a:spAutoFit/>
          </a:bodyPr>
          <a:lstStyle/>
          <a:p>
            <a:pPr marL="12700" algn="ctr">
              <a:lnSpc>
                <a:spcPct val="100000"/>
              </a:lnSpc>
              <a:spcBef>
                <a:spcPts val="100"/>
              </a:spcBef>
            </a:pPr>
            <a:r>
              <a:rPr lang="en-US" sz="1800" b="1" spc="-10">
                <a:solidFill>
                  <a:srgbClr val="A03E0A"/>
                </a:solidFill>
                <a:latin typeface="宋体" panose="02010600030101010101" pitchFamily="2" charset="-122"/>
                <a:cs typeface="微软雅黑"/>
              </a:rPr>
              <a:t>hard-</a:t>
            </a:r>
            <a:r>
              <a:rPr lang="en-US" sz="1800" b="1">
                <a:solidFill>
                  <a:srgbClr val="A03E0A"/>
                </a:solidFill>
                <a:latin typeface="宋体" panose="02010600030101010101" pitchFamily="2" charset="-122"/>
                <a:cs typeface="微软雅黑"/>
              </a:rPr>
              <a:t>at</a:t>
            </a:r>
            <a:r>
              <a:rPr lang="en-US" sz="1800" b="1" spc="-15">
                <a:solidFill>
                  <a:srgbClr val="A03E0A"/>
                </a:solidFill>
                <a:latin typeface="宋体" panose="02010600030101010101" pitchFamily="2" charset="-122"/>
                <a:cs typeface="微软雅黑"/>
              </a:rPr>
              <a:t>t</a:t>
            </a:r>
            <a:r>
              <a:rPr lang="en-US" sz="1800" b="1" spc="-5">
                <a:solidFill>
                  <a:srgbClr val="A03E0A"/>
                </a:solidFill>
                <a:latin typeface="宋体" panose="02010600030101010101" pitchFamily="2" charset="-122"/>
                <a:cs typeface="微软雅黑"/>
              </a:rPr>
              <a:t>e</a:t>
            </a:r>
            <a:r>
              <a:rPr lang="en-US" sz="1800" b="1" spc="-10">
                <a:solidFill>
                  <a:srgbClr val="A03E0A"/>
                </a:solidFill>
                <a:latin typeface="宋体" panose="02010600030101010101" pitchFamily="2" charset="-122"/>
                <a:cs typeface="微软雅黑"/>
              </a:rPr>
              <a:t>n</a:t>
            </a:r>
            <a:r>
              <a:rPr lang="en-US" sz="1800" b="1" spc="-5">
                <a:solidFill>
                  <a:srgbClr val="A03E0A"/>
                </a:solidFill>
                <a:latin typeface="宋体" panose="02010600030101010101" pitchFamily="2" charset="-122"/>
                <a:cs typeface="微软雅黑"/>
              </a:rPr>
              <a:t>t</a:t>
            </a:r>
            <a:r>
              <a:rPr lang="en-US" sz="1800" b="1" spc="-10">
                <a:solidFill>
                  <a:srgbClr val="A03E0A"/>
                </a:solidFill>
                <a:latin typeface="宋体" panose="02010600030101010101" pitchFamily="2" charset="-122"/>
                <a:cs typeface="微软雅黑"/>
              </a:rPr>
              <a:t>i</a:t>
            </a:r>
            <a:r>
              <a:rPr lang="en-US" sz="1800" b="1" spc="-5">
                <a:solidFill>
                  <a:srgbClr val="A03E0A"/>
                </a:solidFill>
                <a:latin typeface="宋体" panose="02010600030101010101" pitchFamily="2" charset="-122"/>
                <a:cs typeface="微软雅黑"/>
              </a:rPr>
              <a:t>on </a:t>
            </a:r>
            <a:endParaRPr lang="en-US" sz="1800">
              <a:latin typeface="宋体" panose="02010600030101010101" pitchFamily="2" charset="-122"/>
              <a:cs typeface="微软雅黑"/>
            </a:endParaRPr>
          </a:p>
        </p:txBody>
      </p:sp>
      <p:sp>
        <p:nvSpPr>
          <p:cNvPr id="9" name="object 9"/>
          <p:cNvSpPr/>
          <p:nvPr/>
        </p:nvSpPr>
        <p:spPr>
          <a:xfrm flipH="1">
            <a:off x="6066757" y="1350460"/>
            <a:ext cx="45719" cy="3506471"/>
          </a:xfrm>
          <a:custGeom>
            <a:avLst/>
            <a:gdLst/>
            <a:ahLst/>
            <a:cxnLst/>
            <a:rect l="l" t="t" r="r" b="b"/>
            <a:pathLst>
              <a:path h="4446270">
                <a:moveTo>
                  <a:pt x="0" y="0"/>
                </a:moveTo>
                <a:lnTo>
                  <a:pt x="0" y="4445876"/>
                </a:lnTo>
              </a:path>
            </a:pathLst>
          </a:custGeom>
          <a:ln w="6350">
            <a:solidFill>
              <a:srgbClr val="006C39"/>
            </a:solidFill>
          </a:ln>
        </p:spPr>
        <p:txBody>
          <a:bodyPr wrap="square" lIns="0" tIns="0" rIns="0" bIns="0" rtlCol="0"/>
          <a:lstStyle/>
          <a:p>
            <a:endParaRPr lang="zh-CN" altLang="en-US">
              <a:latin typeface="Times New Roman" panose="02020603050405020304" pitchFamily="18" charset="0"/>
            </a:endParaRPr>
          </a:p>
        </p:txBody>
      </p:sp>
      <p:sp>
        <p:nvSpPr>
          <p:cNvPr id="10" name="object 10"/>
          <p:cNvSpPr txBox="1"/>
          <p:nvPr/>
        </p:nvSpPr>
        <p:spPr>
          <a:xfrm>
            <a:off x="381000" y="5747702"/>
            <a:ext cx="9632800" cy="316753"/>
          </a:xfrm>
          <a:prstGeom prst="rect">
            <a:avLst/>
          </a:prstGeom>
        </p:spPr>
        <p:txBody>
          <a:bodyPr vert="horz" wrap="square" lIns="0" tIns="34290" rIns="0" bIns="0" rtlCol="0">
            <a:spAutoFit/>
          </a:bodyPr>
          <a:lstStyle/>
          <a:p>
            <a:pPr marL="12700" marR="5080">
              <a:lnSpc>
                <a:spcPts val="2160"/>
              </a:lnSpc>
              <a:spcBef>
                <a:spcPts val="270"/>
              </a:spcBef>
            </a:pPr>
            <a:r>
              <a:rPr lang="en-US" sz="1900" b="1" i="1" u="sng" spc="-70">
                <a:solidFill>
                  <a:srgbClr val="C6C6C6"/>
                </a:solidFill>
                <a:latin typeface="宋体" panose="02010600030101010101" pitchFamily="2" charset="-122"/>
                <a:cs typeface="微软雅黑"/>
              </a:rPr>
              <a:t>[Show,</a:t>
            </a:r>
            <a:r>
              <a:rPr lang="en-US" sz="1900" b="1" i="1" u="sng" spc="-15">
                <a:solidFill>
                  <a:srgbClr val="C6C6C6"/>
                </a:solidFill>
                <a:latin typeface="宋体" panose="02010600030101010101" pitchFamily="2" charset="-122"/>
                <a:cs typeface="微软雅黑"/>
              </a:rPr>
              <a:t> </a:t>
            </a:r>
            <a:r>
              <a:rPr lang="en-US" sz="1900" b="1" i="1" u="sng" spc="-65">
                <a:solidFill>
                  <a:srgbClr val="C6C6C6"/>
                </a:solidFill>
                <a:latin typeface="宋体" panose="02010600030101010101" pitchFamily="2" charset="-122"/>
                <a:cs typeface="微软雅黑"/>
              </a:rPr>
              <a:t>Attend</a:t>
            </a:r>
            <a:r>
              <a:rPr lang="en-US" sz="1900" b="1" i="1" u="sng" spc="-40">
                <a:solidFill>
                  <a:srgbClr val="C6C6C6"/>
                </a:solidFill>
                <a:latin typeface="宋体" panose="02010600030101010101" pitchFamily="2" charset="-122"/>
                <a:cs typeface="微软雅黑"/>
              </a:rPr>
              <a:t> </a:t>
            </a:r>
            <a:r>
              <a:rPr lang="en-US" sz="1900" b="1" i="1" u="sng" spc="-65">
                <a:solidFill>
                  <a:srgbClr val="C6C6C6"/>
                </a:solidFill>
                <a:latin typeface="宋体" panose="02010600030101010101" pitchFamily="2" charset="-122"/>
                <a:cs typeface="微软雅黑"/>
              </a:rPr>
              <a:t>and</a:t>
            </a:r>
            <a:r>
              <a:rPr lang="en-US" sz="1900" b="1" i="1" u="sng" spc="-20">
                <a:solidFill>
                  <a:srgbClr val="C6C6C6"/>
                </a:solidFill>
                <a:latin typeface="宋体" panose="02010600030101010101" pitchFamily="2" charset="-122"/>
                <a:cs typeface="微软雅黑"/>
              </a:rPr>
              <a:t> </a:t>
            </a:r>
            <a:r>
              <a:rPr lang="en-US" sz="1900" b="1" i="1" u="sng" spc="-85">
                <a:solidFill>
                  <a:srgbClr val="C6C6C6"/>
                </a:solidFill>
                <a:latin typeface="宋体" panose="02010600030101010101" pitchFamily="2" charset="-122"/>
                <a:cs typeface="微软雅黑"/>
              </a:rPr>
              <a:t>Tell:</a:t>
            </a:r>
            <a:r>
              <a:rPr lang="en-US" sz="1900" b="1" i="1" u="sng" spc="-35">
                <a:solidFill>
                  <a:srgbClr val="C6C6C6"/>
                </a:solidFill>
                <a:latin typeface="宋体" panose="02010600030101010101" pitchFamily="2" charset="-122"/>
                <a:cs typeface="微软雅黑"/>
              </a:rPr>
              <a:t> </a:t>
            </a:r>
            <a:r>
              <a:rPr lang="en-US" sz="1900" b="1" i="1" u="sng" spc="-55">
                <a:solidFill>
                  <a:srgbClr val="C6C6C6"/>
                </a:solidFill>
                <a:latin typeface="宋体" panose="02010600030101010101" pitchFamily="2" charset="-122"/>
                <a:cs typeface="微软雅黑"/>
              </a:rPr>
              <a:t>Neural</a:t>
            </a:r>
            <a:r>
              <a:rPr lang="en-US" sz="1900" b="1" i="1" u="sng" spc="-20">
                <a:solidFill>
                  <a:srgbClr val="C6C6C6"/>
                </a:solidFill>
                <a:latin typeface="宋体" panose="02010600030101010101" pitchFamily="2" charset="-122"/>
                <a:cs typeface="微软雅黑"/>
              </a:rPr>
              <a:t> </a:t>
            </a:r>
            <a:r>
              <a:rPr lang="en-US" sz="1900" b="1" i="1" u="sng" spc="-60">
                <a:solidFill>
                  <a:srgbClr val="C6C6C6"/>
                </a:solidFill>
                <a:latin typeface="宋体" panose="02010600030101010101" pitchFamily="2" charset="-122"/>
                <a:cs typeface="微软雅黑"/>
              </a:rPr>
              <a:t>Image</a:t>
            </a:r>
            <a:r>
              <a:rPr lang="en-US" sz="1900" b="1" i="1" u="sng" spc="-30">
                <a:solidFill>
                  <a:srgbClr val="C6C6C6"/>
                </a:solidFill>
                <a:latin typeface="宋体" panose="02010600030101010101" pitchFamily="2" charset="-122"/>
                <a:cs typeface="微软雅黑"/>
              </a:rPr>
              <a:t> </a:t>
            </a:r>
            <a:r>
              <a:rPr lang="en-US" sz="1900" b="1" i="1" u="sng" spc="-55">
                <a:solidFill>
                  <a:srgbClr val="C6C6C6"/>
                </a:solidFill>
                <a:latin typeface="宋体" panose="02010600030101010101" pitchFamily="2" charset="-122"/>
                <a:cs typeface="微软雅黑"/>
              </a:rPr>
              <a:t>Caption </a:t>
            </a:r>
            <a:r>
              <a:rPr lang="en-US" sz="1900" b="1" i="1" u="sng" spc="-545">
                <a:solidFill>
                  <a:srgbClr val="C6C6C6"/>
                </a:solidFill>
                <a:latin typeface="宋体" panose="02010600030101010101" pitchFamily="2" charset="-122"/>
                <a:cs typeface="微软雅黑"/>
              </a:rPr>
              <a:t> </a:t>
            </a:r>
            <a:r>
              <a:rPr lang="en-US" sz="1900" b="1" i="1" u="sng" spc="-55">
                <a:solidFill>
                  <a:srgbClr val="C6C6C6"/>
                </a:solidFill>
                <a:latin typeface="宋体" panose="02010600030101010101" pitchFamily="2" charset="-122"/>
                <a:cs typeface="微软雅黑"/>
              </a:rPr>
              <a:t>Generation</a:t>
            </a:r>
            <a:r>
              <a:rPr lang="en-US" sz="1900" b="1" i="1" u="sng">
                <a:solidFill>
                  <a:srgbClr val="C6C6C6"/>
                </a:solidFill>
                <a:latin typeface="宋体" panose="02010600030101010101" pitchFamily="2" charset="-122"/>
                <a:cs typeface="微软雅黑"/>
              </a:rPr>
              <a:t> </a:t>
            </a:r>
            <a:r>
              <a:rPr lang="en-US" sz="1900" b="1" i="1" u="sng" spc="-55">
                <a:solidFill>
                  <a:srgbClr val="C6C6C6"/>
                </a:solidFill>
                <a:latin typeface="宋体" panose="02010600030101010101" pitchFamily="2" charset="-122"/>
                <a:cs typeface="微软雅黑"/>
              </a:rPr>
              <a:t>with</a:t>
            </a:r>
            <a:r>
              <a:rPr lang="en-US" sz="1900" b="1" i="1" u="sng" spc="-20">
                <a:solidFill>
                  <a:srgbClr val="C6C6C6"/>
                </a:solidFill>
                <a:latin typeface="宋体" panose="02010600030101010101" pitchFamily="2" charset="-122"/>
                <a:cs typeface="微软雅黑"/>
              </a:rPr>
              <a:t> </a:t>
            </a:r>
            <a:r>
              <a:rPr lang="en-US" sz="1900" b="1" i="1" u="sng" spc="-55">
                <a:solidFill>
                  <a:srgbClr val="C6C6C6"/>
                </a:solidFill>
                <a:latin typeface="宋体" panose="02010600030101010101" pitchFamily="2" charset="-122"/>
                <a:cs typeface="微软雅黑"/>
              </a:rPr>
              <a:t>Visual</a:t>
            </a:r>
            <a:r>
              <a:rPr lang="en-US" sz="1900" b="1" i="1" u="sng" spc="-20">
                <a:solidFill>
                  <a:srgbClr val="C6C6C6"/>
                </a:solidFill>
                <a:latin typeface="宋体" panose="02010600030101010101" pitchFamily="2" charset="-122"/>
                <a:cs typeface="微软雅黑"/>
              </a:rPr>
              <a:t> </a:t>
            </a:r>
            <a:r>
              <a:rPr lang="en-US" sz="1900" b="1" i="1" u="sng" spc="-60">
                <a:solidFill>
                  <a:srgbClr val="C6C6C6"/>
                </a:solidFill>
                <a:latin typeface="宋体" panose="02010600030101010101" pitchFamily="2" charset="-122"/>
                <a:cs typeface="微软雅黑"/>
              </a:rPr>
              <a:t>Attention]</a:t>
            </a:r>
            <a:endParaRPr lang="en-US" sz="1900" b="1" u="sng">
              <a:latin typeface="宋体" panose="02010600030101010101" pitchFamily="2" charset="-122"/>
              <a:cs typeface="微软雅黑"/>
            </a:endParaRPr>
          </a:p>
        </p:txBody>
      </p:sp>
      <p:sp>
        <p:nvSpPr>
          <p:cNvPr id="13" name="object 13"/>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51</a:t>
            </a:fld>
            <a:endParaRPr spc="-5" dirty="0"/>
          </a:p>
        </p:txBody>
      </p:sp>
      <p:pic>
        <p:nvPicPr>
          <p:cNvPr id="15" name="图片 14" descr="截屏2022-03-05 上午12.21.40"/>
          <p:cNvPicPr>
            <a:picLocks noChangeAspect="1"/>
          </p:cNvPicPr>
          <p:nvPr/>
        </p:nvPicPr>
        <p:blipFill>
          <a:blip r:embed="rId2"/>
          <a:stretch>
            <a:fillRect/>
          </a:stretch>
        </p:blipFill>
        <p:spPr>
          <a:xfrm>
            <a:off x="867410" y="1266005"/>
            <a:ext cx="5123815" cy="3675380"/>
          </a:xfrm>
          <a:prstGeom prst="rect">
            <a:avLst/>
          </a:prstGeom>
        </p:spPr>
      </p:pic>
      <p:pic>
        <p:nvPicPr>
          <p:cNvPr id="16" name="图片 15" descr="截屏2022-03-05 上午12.22.19"/>
          <p:cNvPicPr>
            <a:picLocks noChangeAspect="1"/>
          </p:cNvPicPr>
          <p:nvPr/>
        </p:nvPicPr>
        <p:blipFill>
          <a:blip r:embed="rId3"/>
          <a:stretch>
            <a:fillRect/>
          </a:stretch>
        </p:blipFill>
        <p:spPr>
          <a:xfrm>
            <a:off x="6238240" y="1362817"/>
            <a:ext cx="5510530" cy="3506470"/>
          </a:xfrm>
          <a:prstGeom prst="rect">
            <a:avLst/>
          </a:prstGeom>
        </p:spPr>
      </p:pic>
      <p:sp>
        <p:nvSpPr>
          <p:cNvPr id="17" name="object 8"/>
          <p:cNvSpPr txBox="1"/>
          <p:nvPr/>
        </p:nvSpPr>
        <p:spPr>
          <a:xfrm>
            <a:off x="6324600" y="976445"/>
            <a:ext cx="4916805" cy="289560"/>
          </a:xfrm>
          <a:prstGeom prst="rect">
            <a:avLst/>
          </a:prstGeom>
        </p:spPr>
        <p:txBody>
          <a:bodyPr vert="horz" wrap="square" lIns="0" tIns="12700" rIns="0" bIns="0" rtlCol="0">
            <a:spAutoFit/>
          </a:bodyPr>
          <a:lstStyle/>
          <a:p>
            <a:pPr marL="12700" algn="ctr">
              <a:lnSpc>
                <a:spcPct val="100000"/>
              </a:lnSpc>
              <a:spcBef>
                <a:spcPts val="100"/>
              </a:spcBef>
            </a:pPr>
            <a:r>
              <a:rPr lang="en-US" sz="1800" b="1">
                <a:solidFill>
                  <a:srgbClr val="A03E0A"/>
                </a:solidFill>
                <a:latin typeface="宋体" panose="02010600030101010101" pitchFamily="2" charset="-122"/>
                <a:cs typeface="微软雅黑"/>
              </a:rPr>
              <a:t>s</a:t>
            </a:r>
            <a:r>
              <a:rPr lang="en-US" sz="1800" b="1" spc="-25">
                <a:solidFill>
                  <a:srgbClr val="A03E0A"/>
                </a:solidFill>
                <a:latin typeface="宋体" panose="02010600030101010101" pitchFamily="2" charset="-122"/>
                <a:cs typeface="微软雅黑"/>
              </a:rPr>
              <a:t>o</a:t>
            </a:r>
            <a:r>
              <a:rPr lang="en-US" sz="1800" b="1" spc="35">
                <a:solidFill>
                  <a:srgbClr val="A03E0A"/>
                </a:solidFill>
                <a:latin typeface="宋体" panose="02010600030101010101" pitchFamily="2" charset="-122"/>
                <a:cs typeface="微软雅黑"/>
              </a:rPr>
              <a:t>f</a:t>
            </a:r>
            <a:r>
              <a:rPr lang="en-US" sz="1800" b="1" spc="-85">
                <a:solidFill>
                  <a:srgbClr val="A03E0A"/>
                </a:solidFill>
                <a:latin typeface="宋体" panose="02010600030101010101" pitchFamily="2" charset="-122"/>
                <a:cs typeface="微软雅黑"/>
              </a:rPr>
              <a:t>t</a:t>
            </a:r>
            <a:r>
              <a:rPr lang="en-US" sz="1800" b="1" spc="-10">
                <a:solidFill>
                  <a:srgbClr val="A03E0A"/>
                </a:solidFill>
                <a:latin typeface="宋体" panose="02010600030101010101" pitchFamily="2" charset="-122"/>
                <a:cs typeface="微软雅黑"/>
              </a:rPr>
              <a:t>-</a:t>
            </a:r>
            <a:r>
              <a:rPr lang="en-US" sz="1800" b="1">
                <a:solidFill>
                  <a:srgbClr val="A03E0A"/>
                </a:solidFill>
                <a:latin typeface="宋体" panose="02010600030101010101" pitchFamily="2" charset="-122"/>
                <a:cs typeface="微软雅黑"/>
              </a:rPr>
              <a:t>at</a:t>
            </a:r>
            <a:r>
              <a:rPr lang="en-US" sz="1800" b="1" spc="-15">
                <a:solidFill>
                  <a:srgbClr val="A03E0A"/>
                </a:solidFill>
                <a:latin typeface="宋体" panose="02010600030101010101" pitchFamily="2" charset="-122"/>
                <a:cs typeface="微软雅黑"/>
              </a:rPr>
              <a:t>t</a:t>
            </a:r>
            <a:r>
              <a:rPr lang="en-US" sz="1800" b="1" spc="-5">
                <a:solidFill>
                  <a:srgbClr val="A03E0A"/>
                </a:solidFill>
                <a:latin typeface="宋体" panose="02010600030101010101" pitchFamily="2" charset="-122"/>
                <a:cs typeface="微软雅黑"/>
              </a:rPr>
              <a:t>e</a:t>
            </a:r>
            <a:r>
              <a:rPr lang="en-US" sz="1800" b="1" spc="-10">
                <a:solidFill>
                  <a:srgbClr val="A03E0A"/>
                </a:solidFill>
                <a:latin typeface="宋体" panose="02010600030101010101" pitchFamily="2" charset="-122"/>
                <a:cs typeface="微软雅黑"/>
              </a:rPr>
              <a:t>n</a:t>
            </a:r>
            <a:r>
              <a:rPr lang="en-US" sz="1800" b="1" spc="-5">
                <a:solidFill>
                  <a:srgbClr val="A03E0A"/>
                </a:solidFill>
                <a:latin typeface="宋体" panose="02010600030101010101" pitchFamily="2" charset="-122"/>
                <a:cs typeface="微软雅黑"/>
              </a:rPr>
              <a:t>t</a:t>
            </a:r>
            <a:r>
              <a:rPr lang="en-US" sz="1800" b="1" spc="-10">
                <a:solidFill>
                  <a:srgbClr val="A03E0A"/>
                </a:solidFill>
                <a:latin typeface="宋体" panose="02010600030101010101" pitchFamily="2" charset="-122"/>
                <a:cs typeface="微软雅黑"/>
              </a:rPr>
              <a:t>i</a:t>
            </a:r>
            <a:r>
              <a:rPr lang="en-US" sz="1800" b="1" spc="-5">
                <a:solidFill>
                  <a:srgbClr val="A03E0A"/>
                </a:solidFill>
                <a:latin typeface="宋体" panose="02010600030101010101" pitchFamily="2" charset="-122"/>
                <a:cs typeface="微软雅黑"/>
              </a:rPr>
              <a:t>on </a:t>
            </a:r>
            <a:endParaRPr lang="en-US" sz="1800">
              <a:latin typeface="宋体" panose="02010600030101010101" pitchFamily="2" charset="-122"/>
              <a:cs typeface="微软雅黑"/>
            </a:endParaRPr>
          </a:p>
        </p:txBody>
      </p:sp>
      <p:sp>
        <p:nvSpPr>
          <p:cNvPr id="4" name="文本框 3">
            <a:extLst>
              <a:ext uri="{FF2B5EF4-FFF2-40B4-BE49-F238E27FC236}">
                <a16:creationId xmlns:a16="http://schemas.microsoft.com/office/drawing/2014/main" id="{88AE1BA7-3E4A-4127-875B-FA53BEA9D535}"/>
              </a:ext>
            </a:extLst>
          </p:cNvPr>
          <p:cNvSpPr txBox="1"/>
          <p:nvPr/>
        </p:nvSpPr>
        <p:spPr>
          <a:xfrm>
            <a:off x="1181417" y="4852811"/>
            <a:ext cx="4495800" cy="369332"/>
          </a:xfrm>
          <a:prstGeom prst="rect">
            <a:avLst/>
          </a:prstGeom>
          <a:noFill/>
        </p:spPr>
        <p:txBody>
          <a:bodyPr wrap="square" rtlCol="0">
            <a:spAutoFit/>
          </a:bodyPr>
          <a:lstStyle/>
          <a:p>
            <a:r>
              <a:rPr lang="en-US" altLang="zh-CN"/>
              <a:t>A man and a woman playing frisbee in a field.</a:t>
            </a:r>
            <a:endParaRPr lang="zh-CN" altLang="en-US"/>
          </a:p>
        </p:txBody>
      </p:sp>
      <p:sp>
        <p:nvSpPr>
          <p:cNvPr id="12" name="文本框 11">
            <a:extLst>
              <a:ext uri="{FF2B5EF4-FFF2-40B4-BE49-F238E27FC236}">
                <a16:creationId xmlns:a16="http://schemas.microsoft.com/office/drawing/2014/main" id="{AE101BA1-98A3-4814-9FA7-56E91718CFD6}"/>
              </a:ext>
            </a:extLst>
          </p:cNvPr>
          <p:cNvSpPr txBox="1"/>
          <p:nvPr/>
        </p:nvSpPr>
        <p:spPr>
          <a:xfrm>
            <a:off x="6745605" y="4852811"/>
            <a:ext cx="4495800" cy="369332"/>
          </a:xfrm>
          <a:prstGeom prst="rect">
            <a:avLst/>
          </a:prstGeom>
          <a:noFill/>
        </p:spPr>
        <p:txBody>
          <a:bodyPr wrap="square" rtlCol="0">
            <a:spAutoFit/>
          </a:bodyPr>
          <a:lstStyle/>
          <a:p>
            <a:r>
              <a:rPr lang="en-US" altLang="zh-CN"/>
              <a:t>A woman is throwing a frisbee in a park.</a:t>
            </a:r>
            <a:endParaRPr lang="zh-CN" altLang="en-US"/>
          </a:p>
        </p:txBody>
      </p:sp>
      <p:sp>
        <p:nvSpPr>
          <p:cNvPr id="5" name="文本框 4">
            <a:extLst>
              <a:ext uri="{FF2B5EF4-FFF2-40B4-BE49-F238E27FC236}">
                <a16:creationId xmlns:a16="http://schemas.microsoft.com/office/drawing/2014/main" id="{AF178561-F7FD-4C5E-9E43-EBA7F3594863}"/>
              </a:ext>
            </a:extLst>
          </p:cNvPr>
          <p:cNvSpPr txBox="1"/>
          <p:nvPr/>
        </p:nvSpPr>
        <p:spPr>
          <a:xfrm>
            <a:off x="869315" y="5346700"/>
            <a:ext cx="5876290" cy="461665"/>
          </a:xfrm>
          <a:prstGeom prst="rect">
            <a:avLst/>
          </a:prstGeom>
          <a:noFill/>
        </p:spPr>
        <p:txBody>
          <a:bodyPr wrap="square" rtlCol="0">
            <a:spAutoFit/>
          </a:bodyPr>
          <a:lstStyle/>
          <a:p>
            <a:r>
              <a:rPr lang="zh-CN" altLang="en-US" sz="2400" dirty="0"/>
              <a:t>整张图作为输入，并未考虑目标</a:t>
            </a:r>
            <a:r>
              <a:rPr lang="en-US" altLang="zh-CN" sz="2400" dirty="0"/>
              <a:t>region</a:t>
            </a:r>
            <a:r>
              <a:rPr lang="zh-CN" altLang="en-US" sz="2400" dirty="0"/>
              <a:t>信息。</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925" y="323215"/>
            <a:ext cx="5866765" cy="442595"/>
          </a:xfrm>
          <a:prstGeom prst="rect">
            <a:avLst/>
          </a:prstGeom>
        </p:spPr>
        <p:txBody>
          <a:bodyPr vert="horz" wrap="square" lIns="0" tIns="12065" rIns="0" bIns="0" rtlCol="0">
            <a:spAutoFit/>
          </a:bodyPr>
          <a:lstStyle/>
          <a:p>
            <a:pPr marL="12700">
              <a:lnSpc>
                <a:spcPct val="100000"/>
              </a:lnSpc>
              <a:spcBef>
                <a:spcPts val="95"/>
              </a:spcBef>
            </a:pPr>
            <a:r>
              <a:rPr lang="en-US" sz="2800" b="1" spc="-20">
                <a:solidFill>
                  <a:srgbClr val="006C39"/>
                </a:solidFill>
                <a:effectLst>
                  <a:outerShdw blurRad="38100" dist="38100" dir="2700000" algn="tl">
                    <a:srgbClr val="000000">
                      <a:alpha val="43137"/>
                    </a:srgbClr>
                  </a:outerShdw>
                </a:effectLst>
                <a:cs typeface="微软雅黑"/>
              </a:rPr>
              <a:t>Attention</a:t>
            </a:r>
            <a:r>
              <a:rPr lang="zh-CN" altLang="en-US" sz="2800" b="1" spc="-5">
                <a:solidFill>
                  <a:srgbClr val="006C39"/>
                </a:solidFill>
                <a:effectLst>
                  <a:outerShdw blurRad="38100" dist="38100" dir="2700000" algn="tl">
                    <a:srgbClr val="000000">
                      <a:alpha val="43137"/>
                    </a:srgbClr>
                  </a:outerShdw>
                </a:effectLst>
                <a:cs typeface="微软雅黑"/>
              </a:rPr>
              <a:t>机制</a:t>
            </a:r>
            <a:endParaRPr lang="zh-CN" altLang="en-US" sz="2800" b="1" spc="-5" dirty="0">
              <a:solidFill>
                <a:srgbClr val="006C39"/>
              </a:solidFill>
              <a:effectLst>
                <a:outerShdw blurRad="38100" dist="38100" dir="2700000" algn="tl">
                  <a:srgbClr val="000000">
                    <a:alpha val="43137"/>
                  </a:srgbClr>
                </a:outerShdw>
              </a:effectLst>
              <a:cs typeface="微软雅黑"/>
            </a:endParaRPr>
          </a:p>
        </p:txBody>
      </p:sp>
      <p:sp>
        <p:nvSpPr>
          <p:cNvPr id="3" name="object 3"/>
          <p:cNvSpPr txBox="1"/>
          <p:nvPr/>
        </p:nvSpPr>
        <p:spPr>
          <a:xfrm>
            <a:off x="477795" y="180453"/>
            <a:ext cx="983870" cy="566822"/>
          </a:xfrm>
          <a:prstGeom prst="rect">
            <a:avLst/>
          </a:prstGeom>
        </p:spPr>
        <p:txBody>
          <a:bodyPr vert="horz" wrap="square" lIns="0" tIns="12700" rIns="0" bIns="0" rtlCol="0">
            <a:spAutoFit/>
          </a:bodyPr>
          <a:lstStyle/>
          <a:p>
            <a:pPr marL="12700">
              <a:lnSpc>
                <a:spcPct val="100000"/>
              </a:lnSpc>
              <a:spcBef>
                <a:spcPts val="100"/>
              </a:spcBef>
            </a:pPr>
            <a:r>
              <a:rPr lang="en-US" sz="3600">
                <a:solidFill>
                  <a:schemeClr val="bg1"/>
                </a:solidFill>
                <a:latin typeface="Century Gothic"/>
                <a:cs typeface="Century Gothic"/>
              </a:rPr>
              <a:t>4.0</a:t>
            </a:r>
          </a:p>
        </p:txBody>
      </p:sp>
      <p:sp>
        <p:nvSpPr>
          <p:cNvPr id="8" name="object 8"/>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52</a:t>
            </a:fld>
            <a:endParaRPr spc="-5" dirty="0"/>
          </a:p>
        </p:txBody>
      </p:sp>
      <p:pic>
        <p:nvPicPr>
          <p:cNvPr id="13" name="图片 12">
            <a:extLst>
              <a:ext uri="{FF2B5EF4-FFF2-40B4-BE49-F238E27FC236}">
                <a16:creationId xmlns:a16="http://schemas.microsoft.com/office/drawing/2014/main" id="{AAC6B1B2-5315-4CAD-B9BF-23C41F02E3B5}"/>
              </a:ext>
            </a:extLst>
          </p:cNvPr>
          <p:cNvPicPr>
            <a:picLocks noChangeAspect="1"/>
          </p:cNvPicPr>
          <p:nvPr/>
        </p:nvPicPr>
        <p:blipFill>
          <a:blip r:embed="rId2"/>
          <a:stretch>
            <a:fillRect/>
          </a:stretch>
        </p:blipFill>
        <p:spPr>
          <a:xfrm>
            <a:off x="1143000" y="1505383"/>
            <a:ext cx="8991600" cy="1077046"/>
          </a:xfrm>
          <a:prstGeom prst="rect">
            <a:avLst/>
          </a:prstGeom>
        </p:spPr>
      </p:pic>
      <p:sp>
        <p:nvSpPr>
          <p:cNvPr id="17" name="矩形 16">
            <a:extLst>
              <a:ext uri="{FF2B5EF4-FFF2-40B4-BE49-F238E27FC236}">
                <a16:creationId xmlns:a16="http://schemas.microsoft.com/office/drawing/2014/main" id="{78285F34-BB8F-4F20-BFE7-B64919FA33E4}"/>
              </a:ext>
            </a:extLst>
          </p:cNvPr>
          <p:cNvSpPr/>
          <p:nvPr/>
        </p:nvSpPr>
        <p:spPr>
          <a:xfrm>
            <a:off x="2514600" y="3322002"/>
            <a:ext cx="6508128" cy="923330"/>
          </a:xfrm>
          <a:prstGeom prst="rect">
            <a:avLst/>
          </a:prstGeom>
          <a:noFill/>
        </p:spPr>
        <p:txBody>
          <a:bodyPr wrap="none" lIns="91440" tIns="45720" rIns="91440" bIns="45720">
            <a:spAutoFit/>
          </a:bodyPr>
          <a:lstStyle/>
          <a:p>
            <a:pPr algn="ctr"/>
            <a:r>
              <a:rPr lang="en-US" altLang="zh-CN" sz="5400" b="0" cap="none" spc="0">
                <a:ln w="0"/>
                <a:solidFill>
                  <a:schemeClr val="accent1"/>
                </a:solidFill>
                <a:effectLst>
                  <a:outerShdw blurRad="38100" dist="25400" dir="5400000" algn="ctr" rotWithShape="0">
                    <a:srgbClr val="6E747A">
                      <a:alpha val="43000"/>
                    </a:srgbClr>
                  </a:outerShdw>
                </a:effectLst>
              </a:rPr>
              <a:t>WHAT </a:t>
            </a:r>
            <a:r>
              <a:rPr lang="en-US" altLang="zh-CN" sz="5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IS</a:t>
            </a:r>
            <a:r>
              <a:rPr lang="en-US" altLang="zh-CN" sz="5400" b="0" cap="none" spc="0">
                <a:ln w="0"/>
                <a:solidFill>
                  <a:schemeClr val="accent1"/>
                </a:solidFill>
                <a:effectLst>
                  <a:outerShdw blurRad="38100" dist="25400" dir="5400000" algn="ctr" rotWithShape="0">
                    <a:srgbClr val="6E747A">
                      <a:alpha val="43000"/>
                    </a:srgbClr>
                  </a:outerShdw>
                </a:effectLst>
              </a:rPr>
              <a:t> </a:t>
            </a:r>
            <a:r>
              <a:rPr lang="en-US" altLang="zh-CN" sz="5400" b="1" i="1" u="sng" cap="none" spc="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ATTENTION</a:t>
            </a:r>
            <a:r>
              <a:rPr lang="en-US" altLang="zh-CN" sz="5400" b="1" cap="none" spc="0">
                <a:ln w="6600">
                  <a:solidFill>
                    <a:schemeClr val="accent2"/>
                  </a:solidFill>
                  <a:prstDash val="solid"/>
                </a:ln>
                <a:solidFill>
                  <a:srgbClr val="FFFFFF"/>
                </a:solidFill>
                <a:effectLst>
                  <a:outerShdw dist="38100" dir="2700000" algn="tl" rotWithShape="0">
                    <a:schemeClr val="accent2"/>
                  </a:outerShdw>
                </a:effectLst>
              </a:rPr>
              <a:t> ?</a:t>
            </a:r>
            <a:endParaRPr lang="zh-CN" altLang="en-US" sz="5400" b="0" cap="none" spc="0">
              <a:ln w="0"/>
              <a:solidFill>
                <a:schemeClr val="accent1"/>
              </a:solidFill>
              <a:effectLst>
                <a:outerShdw blurRad="38100" dist="25400" dir="5400000" algn="ctr" rotWithShape="0">
                  <a:srgbClr val="6E747A">
                    <a:alpha val="43000"/>
                  </a:srgbClr>
                </a:outerShdw>
              </a:effectLst>
            </a:endParaRPr>
          </a:p>
        </p:txBody>
      </p:sp>
      <p:sp>
        <p:nvSpPr>
          <p:cNvPr id="20" name="object 4">
            <a:extLst>
              <a:ext uri="{FF2B5EF4-FFF2-40B4-BE49-F238E27FC236}">
                <a16:creationId xmlns:a16="http://schemas.microsoft.com/office/drawing/2014/main" id="{25099B1F-ECAC-40CA-A8E3-9A328D3AA6A4}"/>
              </a:ext>
            </a:extLst>
          </p:cNvPr>
          <p:cNvSpPr txBox="1"/>
          <p:nvPr/>
        </p:nvSpPr>
        <p:spPr>
          <a:xfrm>
            <a:off x="228600" y="5791200"/>
            <a:ext cx="6055534" cy="304571"/>
          </a:xfrm>
          <a:prstGeom prst="rect">
            <a:avLst/>
          </a:prstGeom>
        </p:spPr>
        <p:txBody>
          <a:bodyPr vert="horz" wrap="square" lIns="0" tIns="12065" rIns="0" bIns="0" rtlCol="0">
            <a:spAutoFit/>
          </a:bodyPr>
          <a:lstStyle/>
          <a:p>
            <a:pPr marL="12700" algn="ctr">
              <a:lnSpc>
                <a:spcPct val="100000"/>
              </a:lnSpc>
              <a:spcBef>
                <a:spcPts val="95"/>
              </a:spcBef>
            </a:pPr>
            <a:r>
              <a:rPr sz="1900" b="1" i="1" u="sng" spc="-55">
                <a:solidFill>
                  <a:srgbClr val="C6C6C6"/>
                </a:solidFill>
                <a:latin typeface="宋体" panose="02010600030101010101" pitchFamily="2" charset="-122"/>
                <a:cs typeface="微软雅黑"/>
              </a:rPr>
              <a:t>[</a:t>
            </a:r>
            <a:r>
              <a:rPr lang="en-US" sz="1900" b="1" i="1" u="sng" spc="-55">
                <a:solidFill>
                  <a:srgbClr val="C6C6C6"/>
                </a:solidFill>
                <a:latin typeface="宋体" panose="02010600030101010101" pitchFamily="2" charset="-122"/>
                <a:cs typeface="微软雅黑"/>
              </a:rPr>
              <a:t>NeuralPS-2017 </a:t>
            </a:r>
            <a:r>
              <a:rPr lang="en-US" sz="1900" b="1" i="1" u="sng" spc="-5">
                <a:solidFill>
                  <a:srgbClr val="C6C6C6"/>
                </a:solidFill>
                <a:latin typeface="宋体" panose="02010600030101010101" pitchFamily="2" charset="-122"/>
                <a:cs typeface="微软雅黑"/>
              </a:rPr>
              <a:t>Attention Is All You Need</a:t>
            </a:r>
            <a:r>
              <a:rPr sz="1900" b="1" i="1" u="sng" spc="-65">
                <a:solidFill>
                  <a:srgbClr val="C6C6C6"/>
                </a:solidFill>
                <a:latin typeface="宋体" panose="02010600030101010101" pitchFamily="2" charset="-122"/>
                <a:cs typeface="微软雅黑"/>
              </a:rPr>
              <a:t>]</a:t>
            </a:r>
            <a:endParaRPr sz="1900" b="1" u="sng">
              <a:latin typeface="宋体" panose="02010600030101010101" pitchFamily="2" charset="-122"/>
              <a:cs typeface="微软雅黑"/>
            </a:endParaRPr>
          </a:p>
        </p:txBody>
      </p:sp>
    </p:spTree>
    <p:extLst>
      <p:ext uri="{BB962C8B-B14F-4D97-AF65-F5344CB8AC3E}">
        <p14:creationId xmlns:p14="http://schemas.microsoft.com/office/powerpoint/2010/main" val="76187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670" y="326643"/>
            <a:ext cx="7787005" cy="442595"/>
          </a:xfrm>
          <a:prstGeom prst="rect">
            <a:avLst/>
          </a:prstGeom>
        </p:spPr>
        <p:txBody>
          <a:bodyPr vert="horz" wrap="square" lIns="0" tIns="12065" rIns="0" bIns="0" rtlCol="0">
            <a:spAutoFit/>
          </a:bodyPr>
          <a:lstStyle/>
          <a:p>
            <a:pPr marL="12700">
              <a:lnSpc>
                <a:spcPct val="100000"/>
              </a:lnSpc>
              <a:spcBef>
                <a:spcPts val="95"/>
              </a:spcBef>
            </a:pPr>
            <a:r>
              <a:rPr lang="en-US" sz="2800" b="1" spc="-10">
                <a:solidFill>
                  <a:srgbClr val="006C39"/>
                </a:solidFill>
                <a:effectLst>
                  <a:outerShdw blurRad="38100" dist="38100" dir="2700000" algn="tl">
                    <a:srgbClr val="000000">
                      <a:alpha val="43137"/>
                    </a:srgbClr>
                  </a:outerShdw>
                </a:effectLst>
                <a:cs typeface="微软雅黑"/>
              </a:rPr>
              <a:t>Up-</a:t>
            </a:r>
            <a:r>
              <a:rPr lang="en-US" sz="2800" b="1" spc="-40">
                <a:solidFill>
                  <a:srgbClr val="006C39"/>
                </a:solidFill>
                <a:effectLst>
                  <a:outerShdw blurRad="38100" dist="38100" dir="2700000" algn="tl">
                    <a:srgbClr val="000000">
                      <a:alpha val="43137"/>
                    </a:srgbClr>
                  </a:outerShdw>
                </a:effectLst>
                <a:cs typeface="微软雅黑"/>
              </a:rPr>
              <a:t>Down Attention</a:t>
            </a:r>
          </a:p>
        </p:txBody>
      </p:sp>
      <p:sp>
        <p:nvSpPr>
          <p:cNvPr id="3" name="object 3"/>
          <p:cNvSpPr txBox="1"/>
          <p:nvPr/>
        </p:nvSpPr>
        <p:spPr>
          <a:xfrm>
            <a:off x="532472" y="202818"/>
            <a:ext cx="789927" cy="566822"/>
          </a:xfrm>
          <a:prstGeom prst="rect">
            <a:avLst/>
          </a:prstGeom>
        </p:spPr>
        <p:txBody>
          <a:bodyPr vert="horz" wrap="square" lIns="0" tIns="12700" rIns="0" bIns="0" rtlCol="0">
            <a:spAutoFit/>
          </a:bodyPr>
          <a:lstStyle/>
          <a:p>
            <a:pPr marL="12700">
              <a:lnSpc>
                <a:spcPct val="100000"/>
              </a:lnSpc>
              <a:spcBef>
                <a:spcPts val="100"/>
              </a:spcBef>
            </a:pPr>
            <a:r>
              <a:rPr lang="en-US" sz="3600" b="1">
                <a:solidFill>
                  <a:srgbClr val="FFFFFF"/>
                </a:solidFill>
                <a:latin typeface="Century Gothic"/>
                <a:cs typeface="Century Gothic"/>
              </a:rPr>
              <a:t>4.3</a:t>
            </a:r>
            <a:endParaRPr sz="3600">
              <a:latin typeface="Century Gothic"/>
              <a:cs typeface="Century Gothic"/>
            </a:endParaRPr>
          </a:p>
        </p:txBody>
      </p:sp>
      <p:pic>
        <p:nvPicPr>
          <p:cNvPr id="4" name="object 4"/>
          <p:cNvPicPr/>
          <p:nvPr/>
        </p:nvPicPr>
        <p:blipFill>
          <a:blip r:embed="rId2" cstate="print"/>
          <a:stretch>
            <a:fillRect/>
          </a:stretch>
        </p:blipFill>
        <p:spPr>
          <a:xfrm>
            <a:off x="5909357" y="2353302"/>
            <a:ext cx="5909878" cy="1856366"/>
          </a:xfrm>
          <a:prstGeom prst="rect">
            <a:avLst/>
          </a:prstGeom>
        </p:spPr>
      </p:pic>
      <p:grpSp>
        <p:nvGrpSpPr>
          <p:cNvPr id="5" name="object 5"/>
          <p:cNvGrpSpPr/>
          <p:nvPr/>
        </p:nvGrpSpPr>
        <p:grpSpPr>
          <a:xfrm>
            <a:off x="842772" y="1967483"/>
            <a:ext cx="4926075" cy="3656329"/>
            <a:chOff x="842772" y="1967483"/>
            <a:chExt cx="4926075" cy="3656329"/>
          </a:xfrm>
        </p:grpSpPr>
        <p:pic>
          <p:nvPicPr>
            <p:cNvPr id="6" name="object 6"/>
            <p:cNvPicPr/>
            <p:nvPr/>
          </p:nvPicPr>
          <p:blipFill>
            <a:blip r:embed="rId3" cstate="print"/>
            <a:stretch>
              <a:fillRect/>
            </a:stretch>
          </p:blipFill>
          <p:spPr>
            <a:xfrm>
              <a:off x="1028205" y="1967483"/>
              <a:ext cx="4635828" cy="3523448"/>
            </a:xfrm>
            <a:prstGeom prst="rect">
              <a:avLst/>
            </a:prstGeom>
          </p:spPr>
        </p:pic>
        <p:sp>
          <p:nvSpPr>
            <p:cNvPr id="7" name="object 7"/>
            <p:cNvSpPr/>
            <p:nvPr/>
          </p:nvSpPr>
          <p:spPr>
            <a:xfrm>
              <a:off x="842772" y="1967483"/>
              <a:ext cx="2458720" cy="3656329"/>
            </a:xfrm>
            <a:custGeom>
              <a:avLst/>
              <a:gdLst/>
              <a:ahLst/>
              <a:cxnLst/>
              <a:rect l="l" t="t" r="r" b="b"/>
              <a:pathLst>
                <a:path w="2458720" h="3656329">
                  <a:moveTo>
                    <a:pt x="0" y="3656076"/>
                  </a:moveTo>
                  <a:lnTo>
                    <a:pt x="2458212" y="3656076"/>
                  </a:lnTo>
                  <a:lnTo>
                    <a:pt x="2458212" y="0"/>
                  </a:lnTo>
                  <a:lnTo>
                    <a:pt x="0" y="0"/>
                  </a:lnTo>
                  <a:lnTo>
                    <a:pt x="0" y="3656076"/>
                  </a:lnTo>
                  <a:close/>
                </a:path>
              </a:pathLst>
            </a:custGeom>
            <a:ln w="12700">
              <a:solidFill>
                <a:srgbClr val="004D27"/>
              </a:solidFill>
            </a:ln>
          </p:spPr>
          <p:txBody>
            <a:bodyPr wrap="square" lIns="0" tIns="0" rIns="0" bIns="0" rtlCol="0"/>
            <a:lstStyle/>
            <a:p>
              <a:endParaRPr>
                <a:latin typeface="Times New Roman" panose="02020603050405020304" pitchFamily="18" charset="0"/>
              </a:endParaRPr>
            </a:p>
          </p:txBody>
        </p:sp>
        <p:sp>
          <p:nvSpPr>
            <p:cNvPr id="8" name="object 8"/>
            <p:cNvSpPr/>
            <p:nvPr/>
          </p:nvSpPr>
          <p:spPr>
            <a:xfrm>
              <a:off x="3310127" y="1967483"/>
              <a:ext cx="2458720" cy="3656329"/>
            </a:xfrm>
            <a:custGeom>
              <a:avLst/>
              <a:gdLst/>
              <a:ahLst/>
              <a:cxnLst/>
              <a:rect l="l" t="t" r="r" b="b"/>
              <a:pathLst>
                <a:path w="2458720" h="3656329">
                  <a:moveTo>
                    <a:pt x="0" y="3656076"/>
                  </a:moveTo>
                  <a:lnTo>
                    <a:pt x="2458212" y="3656076"/>
                  </a:lnTo>
                  <a:lnTo>
                    <a:pt x="2458212" y="0"/>
                  </a:lnTo>
                  <a:lnTo>
                    <a:pt x="0" y="0"/>
                  </a:lnTo>
                  <a:lnTo>
                    <a:pt x="0" y="3656076"/>
                  </a:lnTo>
                  <a:close/>
                </a:path>
              </a:pathLst>
            </a:custGeom>
            <a:ln w="12700">
              <a:solidFill>
                <a:srgbClr val="A03E0A"/>
              </a:solidFill>
            </a:ln>
          </p:spPr>
          <p:txBody>
            <a:bodyPr wrap="square" lIns="0" tIns="0" rIns="0" bIns="0" rtlCol="0"/>
            <a:lstStyle/>
            <a:p>
              <a:endParaRPr>
                <a:latin typeface="Times New Roman" panose="02020603050405020304" pitchFamily="18" charset="0"/>
              </a:endParaRPr>
            </a:p>
          </p:txBody>
        </p:sp>
      </p:grpSp>
      <p:sp>
        <p:nvSpPr>
          <p:cNvPr id="9" name="object 9"/>
          <p:cNvSpPr txBox="1"/>
          <p:nvPr/>
        </p:nvSpPr>
        <p:spPr>
          <a:xfrm>
            <a:off x="1322400" y="1622805"/>
            <a:ext cx="1160780" cy="299720"/>
          </a:xfrm>
          <a:prstGeom prst="rect">
            <a:avLst/>
          </a:prstGeom>
        </p:spPr>
        <p:txBody>
          <a:bodyPr vert="horz" wrap="square" lIns="0" tIns="12700" rIns="0" bIns="0" rtlCol="0">
            <a:spAutoFit/>
          </a:bodyPr>
          <a:lstStyle/>
          <a:p>
            <a:pPr marL="12700">
              <a:lnSpc>
                <a:spcPct val="100000"/>
              </a:lnSpc>
              <a:spcBef>
                <a:spcPts val="100"/>
              </a:spcBef>
            </a:pPr>
            <a:r>
              <a:rPr lang="en-US" sz="1800" spc="-204">
                <a:latin typeface="宋体" panose="02010600030101010101" pitchFamily="2" charset="-122"/>
                <a:cs typeface="微软雅黑"/>
              </a:rPr>
              <a:t>T</a:t>
            </a:r>
            <a:r>
              <a:rPr lang="en-US" sz="1800">
                <a:latin typeface="宋体" panose="02010600030101010101" pitchFamily="2" charset="-122"/>
                <a:cs typeface="微软雅黑"/>
              </a:rPr>
              <a:t>op-D</a:t>
            </a:r>
            <a:r>
              <a:rPr lang="en-US" sz="1800" spc="-10">
                <a:latin typeface="宋体" panose="02010600030101010101" pitchFamily="2" charset="-122"/>
                <a:cs typeface="微软雅黑"/>
              </a:rPr>
              <a:t>o</a:t>
            </a:r>
            <a:r>
              <a:rPr lang="en-US" sz="1800" spc="-5">
                <a:latin typeface="宋体" panose="02010600030101010101" pitchFamily="2" charset="-122"/>
                <a:cs typeface="微软雅黑"/>
              </a:rPr>
              <a:t>w</a:t>
            </a:r>
            <a:r>
              <a:rPr lang="en-US" sz="1800">
                <a:latin typeface="宋体" panose="02010600030101010101" pitchFamily="2" charset="-122"/>
                <a:cs typeface="微软雅黑"/>
              </a:rPr>
              <a:t>n</a:t>
            </a:r>
          </a:p>
        </p:txBody>
      </p:sp>
      <p:sp>
        <p:nvSpPr>
          <p:cNvPr id="13" name="object 13"/>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53</a:t>
            </a:fld>
            <a:endParaRPr spc="-5" dirty="0"/>
          </a:p>
        </p:txBody>
      </p:sp>
      <p:sp>
        <p:nvSpPr>
          <p:cNvPr id="10" name="object 10"/>
          <p:cNvSpPr txBox="1"/>
          <p:nvPr/>
        </p:nvSpPr>
        <p:spPr>
          <a:xfrm>
            <a:off x="3663823" y="1622805"/>
            <a:ext cx="1258570" cy="299720"/>
          </a:xfrm>
          <a:prstGeom prst="rect">
            <a:avLst/>
          </a:prstGeom>
        </p:spPr>
        <p:txBody>
          <a:bodyPr vert="horz" wrap="square" lIns="0" tIns="12700" rIns="0" bIns="0" rtlCol="0">
            <a:spAutoFit/>
          </a:bodyPr>
          <a:lstStyle/>
          <a:p>
            <a:pPr marL="12700">
              <a:lnSpc>
                <a:spcPct val="100000"/>
              </a:lnSpc>
              <a:spcBef>
                <a:spcPts val="100"/>
              </a:spcBef>
            </a:pPr>
            <a:r>
              <a:rPr lang="en-US" sz="1800" spc="-5">
                <a:latin typeface="宋体" panose="02010600030101010101" pitchFamily="2" charset="-122"/>
                <a:cs typeface="微软雅黑"/>
              </a:rPr>
              <a:t>B</a:t>
            </a:r>
            <a:r>
              <a:rPr lang="en-US" sz="1800" spc="-10">
                <a:latin typeface="宋体" panose="02010600030101010101" pitchFamily="2" charset="-122"/>
                <a:cs typeface="微软雅黑"/>
              </a:rPr>
              <a:t>o</a:t>
            </a:r>
            <a:r>
              <a:rPr lang="en-US" sz="1800">
                <a:latin typeface="宋体" panose="02010600030101010101" pitchFamily="2" charset="-122"/>
                <a:cs typeface="微软雅黑"/>
              </a:rPr>
              <a:t>t</a:t>
            </a:r>
            <a:r>
              <a:rPr lang="en-US" sz="1800" spc="-10">
                <a:latin typeface="宋体" panose="02010600030101010101" pitchFamily="2" charset="-122"/>
                <a:cs typeface="微软雅黑"/>
              </a:rPr>
              <a:t>t</a:t>
            </a:r>
            <a:r>
              <a:rPr lang="en-US" sz="1800">
                <a:latin typeface="宋体" panose="02010600030101010101" pitchFamily="2" charset="-122"/>
                <a:cs typeface="微软雅黑"/>
              </a:rPr>
              <a:t>om-Up</a:t>
            </a:r>
          </a:p>
        </p:txBody>
      </p:sp>
      <p:sp>
        <p:nvSpPr>
          <p:cNvPr id="11" name="object 11"/>
          <p:cNvSpPr txBox="1"/>
          <p:nvPr/>
        </p:nvSpPr>
        <p:spPr>
          <a:xfrm>
            <a:off x="304800" y="5825489"/>
            <a:ext cx="11734800" cy="304571"/>
          </a:xfrm>
          <a:prstGeom prst="rect">
            <a:avLst/>
          </a:prstGeom>
        </p:spPr>
        <p:txBody>
          <a:bodyPr vert="horz" wrap="square" lIns="0" tIns="12065" rIns="0" bIns="0" rtlCol="0">
            <a:spAutoFit/>
          </a:bodyPr>
          <a:lstStyle/>
          <a:p>
            <a:pPr marL="12700">
              <a:lnSpc>
                <a:spcPct val="100000"/>
              </a:lnSpc>
              <a:spcBef>
                <a:spcPts val="95"/>
              </a:spcBef>
            </a:pPr>
            <a:r>
              <a:rPr lang="en-US" sz="1900" b="1" i="1" u="sng" spc="-60">
                <a:solidFill>
                  <a:srgbClr val="C6C6C6"/>
                </a:solidFill>
                <a:latin typeface="宋体" panose="02010600030101010101" pitchFamily="2" charset="-122"/>
                <a:cs typeface="微软雅黑"/>
              </a:rPr>
              <a:t>[2018-CVPR	Bottom-Up</a:t>
            </a:r>
            <a:r>
              <a:rPr lang="en-US" sz="1900" b="1" i="1" u="sng" spc="-5">
                <a:solidFill>
                  <a:srgbClr val="C6C6C6"/>
                </a:solidFill>
                <a:latin typeface="宋体" panose="02010600030101010101" pitchFamily="2" charset="-122"/>
                <a:cs typeface="微软雅黑"/>
              </a:rPr>
              <a:t> </a:t>
            </a:r>
            <a:r>
              <a:rPr lang="en-US" sz="1900" b="1" i="1" u="sng" spc="-65">
                <a:solidFill>
                  <a:srgbClr val="C6C6C6"/>
                </a:solidFill>
                <a:latin typeface="宋体" panose="02010600030101010101" pitchFamily="2" charset="-122"/>
                <a:cs typeface="微软雅黑"/>
              </a:rPr>
              <a:t>and</a:t>
            </a:r>
            <a:r>
              <a:rPr lang="en-US" sz="1900" b="1" i="1" u="sng" spc="-15">
                <a:solidFill>
                  <a:srgbClr val="C6C6C6"/>
                </a:solidFill>
                <a:latin typeface="宋体" panose="02010600030101010101" pitchFamily="2" charset="-122"/>
                <a:cs typeface="微软雅黑"/>
              </a:rPr>
              <a:t> </a:t>
            </a:r>
            <a:r>
              <a:rPr lang="en-US" sz="1900" b="1" i="1" u="sng" spc="-95">
                <a:solidFill>
                  <a:srgbClr val="C6C6C6"/>
                </a:solidFill>
                <a:latin typeface="宋体" panose="02010600030101010101" pitchFamily="2" charset="-122"/>
                <a:cs typeface="微软雅黑"/>
              </a:rPr>
              <a:t>Top-Down</a:t>
            </a:r>
            <a:r>
              <a:rPr lang="en-US" sz="1900" b="1" i="1" u="sng" spc="10">
                <a:solidFill>
                  <a:srgbClr val="C6C6C6"/>
                </a:solidFill>
                <a:latin typeface="宋体" panose="02010600030101010101" pitchFamily="2" charset="-122"/>
                <a:cs typeface="微软雅黑"/>
              </a:rPr>
              <a:t> </a:t>
            </a:r>
            <a:r>
              <a:rPr lang="en-US" sz="1900" b="1" i="1" u="sng" spc="-60">
                <a:solidFill>
                  <a:srgbClr val="C6C6C6"/>
                </a:solidFill>
                <a:latin typeface="宋体" panose="02010600030101010101" pitchFamily="2" charset="-122"/>
                <a:cs typeface="微软雅黑"/>
              </a:rPr>
              <a:t>Attention</a:t>
            </a:r>
            <a:r>
              <a:rPr lang="en-US" sz="1900" b="1" i="1" u="sng">
                <a:solidFill>
                  <a:srgbClr val="C6C6C6"/>
                </a:solidFill>
                <a:latin typeface="宋体" panose="02010600030101010101" pitchFamily="2" charset="-122"/>
                <a:cs typeface="微软雅黑"/>
              </a:rPr>
              <a:t> </a:t>
            </a:r>
            <a:r>
              <a:rPr lang="en-US" sz="1900" b="1" i="1" u="sng" spc="-50">
                <a:solidFill>
                  <a:srgbClr val="C6C6C6"/>
                </a:solidFill>
                <a:latin typeface="宋体" panose="02010600030101010101" pitchFamily="2" charset="-122"/>
                <a:cs typeface="微软雅黑"/>
              </a:rPr>
              <a:t>for</a:t>
            </a:r>
            <a:r>
              <a:rPr lang="en-US" sz="1900" b="1" i="1" u="sng" spc="-15">
                <a:solidFill>
                  <a:srgbClr val="C6C6C6"/>
                </a:solidFill>
                <a:latin typeface="宋体" panose="02010600030101010101" pitchFamily="2" charset="-122"/>
                <a:cs typeface="微软雅黑"/>
              </a:rPr>
              <a:t> </a:t>
            </a:r>
            <a:r>
              <a:rPr lang="en-US" sz="1900" b="1" i="1" u="sng" spc="-60">
                <a:solidFill>
                  <a:srgbClr val="C6C6C6"/>
                </a:solidFill>
                <a:latin typeface="宋体" panose="02010600030101010101" pitchFamily="2" charset="-122"/>
                <a:cs typeface="微软雅黑"/>
              </a:rPr>
              <a:t>Image</a:t>
            </a:r>
            <a:r>
              <a:rPr lang="en-US" sz="1900" b="1" i="1" u="sng" spc="-20">
                <a:solidFill>
                  <a:srgbClr val="C6C6C6"/>
                </a:solidFill>
                <a:latin typeface="宋体" panose="02010600030101010101" pitchFamily="2" charset="-122"/>
                <a:cs typeface="微软雅黑"/>
              </a:rPr>
              <a:t> </a:t>
            </a:r>
            <a:r>
              <a:rPr lang="en-US" sz="1900" b="1" i="1" u="sng" spc="-55">
                <a:solidFill>
                  <a:srgbClr val="C6C6C6"/>
                </a:solidFill>
                <a:latin typeface="宋体" panose="02010600030101010101" pitchFamily="2" charset="-122"/>
                <a:cs typeface="微软雅黑"/>
              </a:rPr>
              <a:t>Captioning</a:t>
            </a:r>
            <a:r>
              <a:rPr lang="en-US" sz="1900" b="1" i="1" u="sng" spc="-10">
                <a:solidFill>
                  <a:srgbClr val="C6C6C6"/>
                </a:solidFill>
                <a:latin typeface="宋体" panose="02010600030101010101" pitchFamily="2" charset="-122"/>
                <a:cs typeface="微软雅黑"/>
              </a:rPr>
              <a:t> </a:t>
            </a:r>
            <a:r>
              <a:rPr lang="en-US" sz="1900" b="1" i="1" u="sng" spc="-65">
                <a:solidFill>
                  <a:srgbClr val="C6C6C6"/>
                </a:solidFill>
                <a:latin typeface="宋体" panose="02010600030101010101" pitchFamily="2" charset="-122"/>
                <a:cs typeface="微软雅黑"/>
              </a:rPr>
              <a:t>and</a:t>
            </a:r>
            <a:r>
              <a:rPr lang="en-US" sz="1900" b="1" i="1" u="sng" spc="-15">
                <a:solidFill>
                  <a:srgbClr val="C6C6C6"/>
                </a:solidFill>
                <a:latin typeface="宋体" panose="02010600030101010101" pitchFamily="2" charset="-122"/>
                <a:cs typeface="微软雅黑"/>
              </a:rPr>
              <a:t> </a:t>
            </a:r>
            <a:r>
              <a:rPr lang="en-US" sz="1900" b="1" i="1" u="sng" spc="-55">
                <a:solidFill>
                  <a:srgbClr val="C6C6C6"/>
                </a:solidFill>
                <a:latin typeface="宋体" panose="02010600030101010101" pitchFamily="2" charset="-122"/>
                <a:cs typeface="微软雅黑"/>
              </a:rPr>
              <a:t>Visual</a:t>
            </a:r>
            <a:r>
              <a:rPr lang="en-US" sz="1900" b="1" i="1" u="sng" spc="-15">
                <a:solidFill>
                  <a:srgbClr val="C6C6C6"/>
                </a:solidFill>
                <a:latin typeface="宋体" panose="02010600030101010101" pitchFamily="2" charset="-122"/>
                <a:cs typeface="微软雅黑"/>
              </a:rPr>
              <a:t> </a:t>
            </a:r>
            <a:r>
              <a:rPr lang="en-US" sz="1900" b="1" i="1" u="sng" spc="-60">
                <a:solidFill>
                  <a:srgbClr val="C6C6C6"/>
                </a:solidFill>
                <a:latin typeface="宋体" panose="02010600030101010101" pitchFamily="2" charset="-122"/>
                <a:cs typeface="微软雅黑"/>
              </a:rPr>
              <a:t>Question</a:t>
            </a:r>
            <a:r>
              <a:rPr lang="en-US" sz="1900" b="1" i="1" u="sng" spc="10">
                <a:solidFill>
                  <a:srgbClr val="C6C6C6"/>
                </a:solidFill>
                <a:latin typeface="宋体" panose="02010600030101010101" pitchFamily="2" charset="-122"/>
                <a:cs typeface="微软雅黑"/>
              </a:rPr>
              <a:t> </a:t>
            </a:r>
            <a:r>
              <a:rPr lang="en-US" sz="1900" b="1" i="1" u="sng" spc="-60">
                <a:solidFill>
                  <a:srgbClr val="C6C6C6"/>
                </a:solidFill>
                <a:latin typeface="宋体" panose="02010600030101010101" pitchFamily="2" charset="-122"/>
                <a:cs typeface="微软雅黑"/>
              </a:rPr>
              <a:t>Answering]</a:t>
            </a:r>
            <a:endParaRPr lang="en-US" sz="1900" b="1" u="sng">
              <a:latin typeface="宋体" panose="02010600030101010101" pitchFamily="2" charset="-122"/>
              <a:cs typeface="微软雅黑"/>
            </a:endParaRPr>
          </a:p>
        </p:txBody>
      </p:sp>
      <p:sp>
        <p:nvSpPr>
          <p:cNvPr id="12" name="object 12"/>
          <p:cNvSpPr txBox="1"/>
          <p:nvPr/>
        </p:nvSpPr>
        <p:spPr>
          <a:xfrm>
            <a:off x="6096000" y="1218206"/>
            <a:ext cx="5036820" cy="1034257"/>
          </a:xfrm>
          <a:prstGeom prst="rect">
            <a:avLst/>
          </a:prstGeom>
        </p:spPr>
        <p:txBody>
          <a:bodyPr vert="horz" wrap="square" lIns="0" tIns="12700" rIns="0" bIns="0" rtlCol="0">
            <a:spAutoFit/>
          </a:bodyPr>
          <a:lstStyle/>
          <a:p>
            <a:pPr marL="12700" marR="5080">
              <a:lnSpc>
                <a:spcPct val="150000"/>
              </a:lnSpc>
              <a:spcBef>
                <a:spcPts val="100"/>
              </a:spcBef>
            </a:pPr>
            <a:r>
              <a:rPr lang="zh-CN" altLang="en-US" sz="2400" b="1" dirty="0">
                <a:latin typeface="宋体" panose="02010600030101010101" pitchFamily="2" charset="-122"/>
                <a:cs typeface="微软雅黑"/>
              </a:rPr>
              <a:t>利用</a:t>
            </a:r>
            <a:r>
              <a:rPr lang="zh-CN" altLang="en-US" sz="2400" b="1" dirty="0">
                <a:solidFill>
                  <a:srgbClr val="A03E0A"/>
                </a:solidFill>
                <a:latin typeface="宋体" panose="02010600030101010101" pitchFamily="2" charset="-122"/>
                <a:cs typeface="微软雅黑"/>
              </a:rPr>
              <a:t>目标检测</a:t>
            </a:r>
            <a:r>
              <a:rPr lang="en-US" sz="2400" b="1" spc="-25" dirty="0">
                <a:latin typeface="宋体" panose="02010600030101010101" pitchFamily="2" charset="-122"/>
                <a:cs typeface="微软雅黑"/>
              </a:rPr>
              <a:t>Faster-</a:t>
            </a:r>
            <a:r>
              <a:rPr lang="en-US" sz="2400" b="1" spc="-25" dirty="0" err="1">
                <a:latin typeface="宋体" panose="02010600030101010101" pitchFamily="2" charset="-122"/>
                <a:cs typeface="微软雅黑"/>
              </a:rPr>
              <a:t>Rcnn</a:t>
            </a:r>
            <a:r>
              <a:rPr lang="zh-CN" altLang="en-US" sz="2400" b="1" dirty="0">
                <a:latin typeface="宋体" panose="02010600030101010101" pitchFamily="2" charset="-122"/>
                <a:cs typeface="微软雅黑"/>
              </a:rPr>
              <a:t>获得自底向上的</a:t>
            </a:r>
            <a:r>
              <a:rPr lang="zh-CN" altLang="en-US" sz="2400" b="1" dirty="0">
                <a:solidFill>
                  <a:srgbClr val="A03E0A"/>
                </a:solidFill>
                <a:latin typeface="宋体" panose="02010600030101010101" pitchFamily="2" charset="-122"/>
                <a:cs typeface="微软雅黑"/>
              </a:rPr>
              <a:t>注意力特征</a:t>
            </a:r>
            <a:endParaRPr lang="zh-CN" altLang="en-US" sz="2400" dirty="0">
              <a:latin typeface="宋体" panose="02010600030101010101" pitchFamily="2" charset="-122"/>
              <a:cs typeface="微软雅黑"/>
            </a:endParaRPr>
          </a:p>
        </p:txBody>
      </p:sp>
      <p:sp>
        <p:nvSpPr>
          <p:cNvPr id="16" name="文本框 15"/>
          <p:cNvSpPr txBox="1"/>
          <p:nvPr/>
        </p:nvSpPr>
        <p:spPr>
          <a:xfrm>
            <a:off x="5909310" y="4568825"/>
            <a:ext cx="6282690" cy="1015663"/>
          </a:xfrm>
          <a:prstGeom prst="rect">
            <a:avLst/>
          </a:prstGeom>
          <a:noFill/>
        </p:spPr>
        <p:txBody>
          <a:bodyPr wrap="square" rtlCol="0" anchor="t">
            <a:spAutoFit/>
          </a:bodyPr>
          <a:lstStyle/>
          <a:p>
            <a:r>
              <a:rPr lang="zh-CN" altLang="en-US" sz="2000" dirty="0">
                <a:latin typeface="Times New Roman" panose="02020603050405020304" pitchFamily="18" charset="0"/>
                <a:sym typeface="+mn-ea"/>
              </a:rPr>
              <a:t>具体来说，bottom-up机制基于Faster R-CNN，</a:t>
            </a:r>
            <a:r>
              <a:rPr lang="zh-CN" altLang="en-US" sz="2000" dirty="0">
                <a:latin typeface="Times New Roman" panose="02020603050405020304" pitchFamily="18" charset="0"/>
              </a:rPr>
              <a:t>即基于目标来计算attention。得到图片中每个目标或显著区域的特征向量表示。</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51687" y="216535"/>
            <a:ext cx="669545" cy="566420"/>
          </a:xfrm>
          <a:prstGeom prst="rect">
            <a:avLst/>
          </a:prstGeom>
        </p:spPr>
        <p:txBody>
          <a:bodyPr vert="horz" wrap="square" lIns="0" tIns="12700" rIns="0" bIns="0" rtlCol="0">
            <a:spAutoFit/>
          </a:bodyPr>
          <a:lstStyle/>
          <a:p>
            <a:pPr marL="12700">
              <a:lnSpc>
                <a:spcPct val="100000"/>
              </a:lnSpc>
              <a:spcBef>
                <a:spcPts val="100"/>
              </a:spcBef>
            </a:pPr>
            <a:r>
              <a:rPr lang="en-US" sz="3600" b="1">
                <a:solidFill>
                  <a:srgbClr val="FFFFFF"/>
                </a:solidFill>
                <a:latin typeface="Century Gothic"/>
                <a:cs typeface="Century Gothic"/>
              </a:rPr>
              <a:t>4.4</a:t>
            </a:r>
            <a:endParaRPr sz="3600">
              <a:latin typeface="Century Gothic"/>
              <a:cs typeface="Century Gothic"/>
            </a:endParaRPr>
          </a:p>
        </p:txBody>
      </p:sp>
      <p:sp>
        <p:nvSpPr>
          <p:cNvPr id="9" name="object 9"/>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54</a:t>
            </a:fld>
            <a:endParaRPr spc="-5" dirty="0"/>
          </a:p>
        </p:txBody>
      </p:sp>
      <p:pic>
        <p:nvPicPr>
          <p:cNvPr id="10" name="图片 9" descr="SP-attention"/>
          <p:cNvPicPr>
            <a:picLocks noChangeAspect="1"/>
          </p:cNvPicPr>
          <p:nvPr/>
        </p:nvPicPr>
        <p:blipFill>
          <a:blip r:embed="rId2"/>
          <a:stretch>
            <a:fillRect/>
          </a:stretch>
        </p:blipFill>
        <p:spPr>
          <a:xfrm>
            <a:off x="381000" y="1304290"/>
            <a:ext cx="8002270" cy="4300220"/>
          </a:xfrm>
          <a:prstGeom prst="rect">
            <a:avLst/>
          </a:prstGeom>
        </p:spPr>
      </p:pic>
      <p:sp>
        <p:nvSpPr>
          <p:cNvPr id="14" name="文本框 13"/>
          <p:cNvSpPr txBox="1"/>
          <p:nvPr/>
        </p:nvSpPr>
        <p:spPr>
          <a:xfrm>
            <a:off x="1597660" y="260985"/>
            <a:ext cx="5916295" cy="521970"/>
          </a:xfrm>
          <a:prstGeom prst="rect">
            <a:avLst/>
          </a:prstGeom>
          <a:noFill/>
        </p:spPr>
        <p:txBody>
          <a:bodyPr wrap="square" rtlCol="0">
            <a:spAutoFit/>
          </a:bodyPr>
          <a:lstStyle/>
          <a:p>
            <a:r>
              <a:rPr lang="en-US" altLang="zh-CN" sz="2800">
                <a:solidFill>
                  <a:srgbClr val="006C39"/>
                </a:solidFill>
                <a:effectLst>
                  <a:outerShdw blurRad="38100" dist="38100" dir="2700000" algn="tl">
                    <a:srgbClr val="000000">
                      <a:alpha val="43137"/>
                    </a:srgbClr>
                  </a:outerShdw>
                </a:effectLst>
                <a:latin typeface="Times New Roman" panose="02020603050405020304" pitchFamily="18" charset="0"/>
              </a:rPr>
              <a:t>Object Relation Transformer</a:t>
            </a:r>
          </a:p>
        </p:txBody>
      </p:sp>
      <p:sp>
        <p:nvSpPr>
          <p:cNvPr id="15" name="文本框 14"/>
          <p:cNvSpPr txBox="1"/>
          <p:nvPr/>
        </p:nvSpPr>
        <p:spPr>
          <a:xfrm>
            <a:off x="886460" y="935990"/>
            <a:ext cx="4691380" cy="461665"/>
          </a:xfrm>
          <a:prstGeom prst="rect">
            <a:avLst/>
          </a:prstGeom>
          <a:noFill/>
        </p:spPr>
        <p:txBody>
          <a:bodyPr wrap="square" rtlCol="0">
            <a:spAutoFit/>
          </a:bodyPr>
          <a:lstStyle/>
          <a:p>
            <a:r>
              <a:rPr lang="en-US" altLang="zh-CN" sz="2400" dirty="0">
                <a:latin typeface="宋体" panose="02010600030101010101" pitchFamily="2" charset="-122"/>
                <a:cs typeface="微软雅黑"/>
                <a:sym typeface="+mn-ea"/>
              </a:rPr>
              <a:t>Attention</a:t>
            </a:r>
            <a:r>
              <a:rPr lang="zh-CN" altLang="en-US" sz="2400" dirty="0">
                <a:latin typeface="宋体" panose="02010600030101010101" pitchFamily="2" charset="-122"/>
                <a:cs typeface="微软雅黑"/>
                <a:sym typeface="+mn-ea"/>
              </a:rPr>
              <a:t>加入位置空间信息</a:t>
            </a:r>
            <a:endParaRPr lang="zh-CN" altLang="en-US" sz="2400" dirty="0">
              <a:latin typeface="Times New Roman" panose="02020603050405020304" pitchFamily="18" charset="0"/>
            </a:endParaRPr>
          </a:p>
        </p:txBody>
      </p:sp>
      <p:sp>
        <p:nvSpPr>
          <p:cNvPr id="2" name="文本框 1">
            <a:extLst>
              <a:ext uri="{FF2B5EF4-FFF2-40B4-BE49-F238E27FC236}">
                <a16:creationId xmlns:a16="http://schemas.microsoft.com/office/drawing/2014/main" id="{1C150B0C-E2EF-4D15-8BD2-8E76C8E4AB72}"/>
              </a:ext>
            </a:extLst>
          </p:cNvPr>
          <p:cNvSpPr txBox="1"/>
          <p:nvPr/>
        </p:nvSpPr>
        <p:spPr>
          <a:xfrm>
            <a:off x="8763000" y="1447800"/>
            <a:ext cx="2903855" cy="1569660"/>
          </a:xfrm>
          <a:prstGeom prst="rect">
            <a:avLst/>
          </a:prstGeom>
          <a:noFill/>
        </p:spPr>
        <p:txBody>
          <a:bodyPr wrap="square" rtlCol="0">
            <a:spAutoFit/>
          </a:bodyPr>
          <a:lstStyle/>
          <a:p>
            <a:r>
              <a:rPr lang="zh-CN" altLang="en-US" sz="2400" dirty="0"/>
              <a:t>在模型中加入了 </a:t>
            </a:r>
            <a:r>
              <a:rPr lang="en-US" altLang="zh-CN" sz="2400" dirty="0"/>
              <a:t>Geometry </a:t>
            </a:r>
            <a:r>
              <a:rPr lang="zh-CN" altLang="en-US" sz="2400" dirty="0"/>
              <a:t>信息，适于模型提取空间位置特征</a:t>
            </a:r>
          </a:p>
        </p:txBody>
      </p:sp>
      <p:sp>
        <p:nvSpPr>
          <p:cNvPr id="4" name="文本框 3">
            <a:extLst>
              <a:ext uri="{FF2B5EF4-FFF2-40B4-BE49-F238E27FC236}">
                <a16:creationId xmlns:a16="http://schemas.microsoft.com/office/drawing/2014/main" id="{FF14B950-93A6-43E1-B0E4-C3FDB4C42C54}"/>
              </a:ext>
            </a:extLst>
          </p:cNvPr>
          <p:cNvSpPr txBox="1"/>
          <p:nvPr/>
        </p:nvSpPr>
        <p:spPr>
          <a:xfrm>
            <a:off x="7772400" y="3017460"/>
            <a:ext cx="4114800" cy="1323439"/>
          </a:xfrm>
          <a:prstGeom prst="rect">
            <a:avLst/>
          </a:prstGeom>
          <a:noFill/>
        </p:spPr>
        <p:txBody>
          <a:bodyPr wrap="square" rtlCol="0">
            <a:spAutoFit/>
          </a:bodyPr>
          <a:lstStyle/>
          <a:p>
            <a:r>
              <a:rPr lang="en-US" altLang="zh-CN" sz="2000" dirty="0"/>
              <a:t>Appearance Features: Resnet-101</a:t>
            </a:r>
          </a:p>
          <a:p>
            <a:endParaRPr lang="en-US" altLang="zh-CN" sz="2000" dirty="0"/>
          </a:p>
          <a:p>
            <a:endParaRPr lang="en-US" altLang="zh-CN" sz="2000" dirty="0"/>
          </a:p>
          <a:p>
            <a:r>
              <a:rPr lang="en-US" altLang="zh-CN" sz="2000" dirty="0"/>
              <a:t>Geometry Features: Faster-RCNN</a:t>
            </a:r>
            <a:endParaRPr lang="zh-CN" altLang="en-US" sz="2000" dirty="0"/>
          </a:p>
        </p:txBody>
      </p:sp>
      <p:sp>
        <p:nvSpPr>
          <p:cNvPr id="5" name="文本框 4">
            <a:extLst>
              <a:ext uri="{FF2B5EF4-FFF2-40B4-BE49-F238E27FC236}">
                <a16:creationId xmlns:a16="http://schemas.microsoft.com/office/drawing/2014/main" id="{4373E5A0-7F86-41C2-BAB5-590931008FEF}"/>
              </a:ext>
            </a:extLst>
          </p:cNvPr>
          <p:cNvSpPr txBox="1"/>
          <p:nvPr/>
        </p:nvSpPr>
        <p:spPr>
          <a:xfrm>
            <a:off x="8686800" y="4909903"/>
            <a:ext cx="2895600" cy="1200329"/>
          </a:xfrm>
          <a:prstGeom prst="rect">
            <a:avLst/>
          </a:prstGeom>
          <a:noFill/>
        </p:spPr>
        <p:txBody>
          <a:bodyPr wrap="square" rtlCol="0">
            <a:spAutoFit/>
          </a:bodyPr>
          <a:lstStyle/>
          <a:p>
            <a:r>
              <a:rPr lang="zh-CN" altLang="en-US" sz="2400" dirty="0"/>
              <a:t>加入了空间信息，但未考虑多区域多细粒度的交互</a:t>
            </a:r>
          </a:p>
        </p:txBody>
      </p:sp>
      <p:sp>
        <p:nvSpPr>
          <p:cNvPr id="11" name="object 4">
            <a:extLst>
              <a:ext uri="{FF2B5EF4-FFF2-40B4-BE49-F238E27FC236}">
                <a16:creationId xmlns:a16="http://schemas.microsoft.com/office/drawing/2014/main" id="{82E44C91-5E42-4516-A81F-6F62B2B6C71A}"/>
              </a:ext>
            </a:extLst>
          </p:cNvPr>
          <p:cNvSpPr txBox="1"/>
          <p:nvPr/>
        </p:nvSpPr>
        <p:spPr>
          <a:xfrm>
            <a:off x="304800" y="5867400"/>
            <a:ext cx="6055534" cy="304571"/>
          </a:xfrm>
          <a:prstGeom prst="rect">
            <a:avLst/>
          </a:prstGeom>
        </p:spPr>
        <p:txBody>
          <a:bodyPr vert="horz" wrap="square" lIns="0" tIns="12065" rIns="0" bIns="0" rtlCol="0">
            <a:spAutoFit/>
          </a:bodyPr>
          <a:lstStyle/>
          <a:p>
            <a:pPr marL="12700" algn="ctr">
              <a:lnSpc>
                <a:spcPct val="100000"/>
              </a:lnSpc>
              <a:spcBef>
                <a:spcPts val="95"/>
              </a:spcBef>
            </a:pPr>
            <a:r>
              <a:rPr sz="1900" b="1" i="1" u="sng" spc="-55">
                <a:solidFill>
                  <a:srgbClr val="C6C6C6"/>
                </a:solidFill>
                <a:latin typeface="宋体" panose="02010600030101010101" pitchFamily="2" charset="-122"/>
                <a:cs typeface="微软雅黑"/>
              </a:rPr>
              <a:t>[</a:t>
            </a:r>
            <a:r>
              <a:rPr lang="en-US" sz="1900" b="1" i="1" u="sng" spc="-55">
                <a:solidFill>
                  <a:srgbClr val="C6C6C6"/>
                </a:solidFill>
                <a:latin typeface="宋体" panose="02010600030101010101" pitchFamily="2" charset="-122"/>
                <a:cs typeface="微软雅黑"/>
              </a:rPr>
              <a:t>NeuralPS-2019 </a:t>
            </a:r>
            <a:r>
              <a:rPr sz="1900" b="1" i="1" u="sng" spc="-5">
                <a:solidFill>
                  <a:srgbClr val="C6C6C6"/>
                </a:solidFill>
                <a:latin typeface="宋体" panose="02010600030101010101" pitchFamily="2" charset="-122"/>
                <a:cs typeface="微软雅黑"/>
              </a:rPr>
              <a:t>Transforming </a:t>
            </a:r>
            <a:r>
              <a:rPr sz="1900" b="1" i="1" u="sng" spc="-5" dirty="0">
                <a:solidFill>
                  <a:srgbClr val="C6C6C6"/>
                </a:solidFill>
                <a:latin typeface="宋体" panose="02010600030101010101" pitchFamily="2" charset="-122"/>
                <a:cs typeface="微软雅黑"/>
              </a:rPr>
              <a:t>Objects into Words</a:t>
            </a:r>
            <a:r>
              <a:rPr sz="1900" b="1" i="1" u="sng" spc="-65" dirty="0">
                <a:solidFill>
                  <a:srgbClr val="C6C6C6"/>
                </a:solidFill>
                <a:latin typeface="宋体" panose="02010600030101010101" pitchFamily="2" charset="-122"/>
                <a:cs typeface="微软雅黑"/>
              </a:rPr>
              <a:t>]</a:t>
            </a:r>
            <a:endParaRPr sz="1900" b="1" u="sng">
              <a:latin typeface="宋体" panose="02010600030101010101" pitchFamily="2" charset="-122"/>
              <a:cs typeface="微软雅黑"/>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51687" y="194688"/>
            <a:ext cx="669545" cy="566420"/>
          </a:xfrm>
          <a:prstGeom prst="rect">
            <a:avLst/>
          </a:prstGeom>
        </p:spPr>
        <p:txBody>
          <a:bodyPr vert="horz" wrap="square" lIns="0" tIns="12700" rIns="0" bIns="0" rtlCol="0">
            <a:spAutoFit/>
          </a:bodyPr>
          <a:lstStyle/>
          <a:p>
            <a:pPr marL="12700">
              <a:lnSpc>
                <a:spcPct val="100000"/>
              </a:lnSpc>
              <a:spcBef>
                <a:spcPts val="100"/>
              </a:spcBef>
            </a:pPr>
            <a:r>
              <a:rPr lang="en-US" sz="3600" b="1">
                <a:solidFill>
                  <a:srgbClr val="FFFFFF"/>
                </a:solidFill>
                <a:latin typeface="Century Gothic"/>
                <a:cs typeface="Century Gothic"/>
              </a:rPr>
              <a:t>4.5</a:t>
            </a:r>
            <a:endParaRPr sz="3600">
              <a:latin typeface="Century Gothic"/>
              <a:cs typeface="Century Gothic"/>
            </a:endParaRPr>
          </a:p>
        </p:txBody>
      </p:sp>
      <p:sp>
        <p:nvSpPr>
          <p:cNvPr id="4" name="object 4"/>
          <p:cNvSpPr txBox="1"/>
          <p:nvPr/>
        </p:nvSpPr>
        <p:spPr>
          <a:xfrm>
            <a:off x="304800" y="5867400"/>
            <a:ext cx="6055534" cy="304571"/>
          </a:xfrm>
          <a:prstGeom prst="rect">
            <a:avLst/>
          </a:prstGeom>
        </p:spPr>
        <p:txBody>
          <a:bodyPr vert="horz" wrap="square" lIns="0" tIns="12065" rIns="0" bIns="0" rtlCol="0">
            <a:spAutoFit/>
          </a:bodyPr>
          <a:lstStyle/>
          <a:p>
            <a:pPr marL="12700" algn="ctr">
              <a:lnSpc>
                <a:spcPct val="100000"/>
              </a:lnSpc>
              <a:spcBef>
                <a:spcPts val="95"/>
              </a:spcBef>
            </a:pPr>
            <a:r>
              <a:rPr sz="1900" b="1" i="1" u="sng" spc="-55">
                <a:solidFill>
                  <a:srgbClr val="C6C6C6"/>
                </a:solidFill>
                <a:latin typeface="宋体" panose="02010600030101010101" pitchFamily="2" charset="-122"/>
                <a:cs typeface="微软雅黑"/>
              </a:rPr>
              <a:t>[</a:t>
            </a:r>
            <a:r>
              <a:rPr lang="en-US" sz="1900" b="1" i="1" u="sng" spc="-55">
                <a:solidFill>
                  <a:srgbClr val="C6C6C6"/>
                </a:solidFill>
                <a:latin typeface="宋体" panose="02010600030101010101" pitchFamily="2" charset="-122"/>
                <a:cs typeface="微软雅黑"/>
              </a:rPr>
              <a:t>NeuralPS-2019 </a:t>
            </a:r>
            <a:r>
              <a:rPr sz="1900" b="1" i="1" u="sng" spc="-5">
                <a:solidFill>
                  <a:srgbClr val="C6C6C6"/>
                </a:solidFill>
                <a:latin typeface="宋体" panose="02010600030101010101" pitchFamily="2" charset="-122"/>
                <a:cs typeface="微软雅黑"/>
              </a:rPr>
              <a:t>Transforming Objects into Words</a:t>
            </a:r>
            <a:r>
              <a:rPr sz="1900" b="1" i="1" u="sng" spc="-65">
                <a:solidFill>
                  <a:srgbClr val="C6C6C6"/>
                </a:solidFill>
                <a:latin typeface="宋体" panose="02010600030101010101" pitchFamily="2" charset="-122"/>
                <a:cs typeface="微软雅黑"/>
              </a:rPr>
              <a:t>]</a:t>
            </a:r>
            <a:endParaRPr sz="1900" b="1" u="sng">
              <a:latin typeface="宋体" panose="02010600030101010101" pitchFamily="2" charset="-122"/>
              <a:cs typeface="微软雅黑"/>
            </a:endParaRPr>
          </a:p>
        </p:txBody>
      </p:sp>
      <p:sp>
        <p:nvSpPr>
          <p:cNvPr id="9" name="object 9"/>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55</a:t>
            </a:fld>
            <a:endParaRPr spc="-5"/>
          </a:p>
        </p:txBody>
      </p:sp>
      <p:sp>
        <p:nvSpPr>
          <p:cNvPr id="14" name="文本框 13"/>
          <p:cNvSpPr txBox="1"/>
          <p:nvPr/>
        </p:nvSpPr>
        <p:spPr>
          <a:xfrm>
            <a:off x="1597660" y="260985"/>
            <a:ext cx="5916295" cy="521970"/>
          </a:xfrm>
          <a:prstGeom prst="rect">
            <a:avLst/>
          </a:prstGeom>
          <a:noFill/>
        </p:spPr>
        <p:txBody>
          <a:bodyPr wrap="square" rtlCol="0">
            <a:spAutoFit/>
          </a:bodyPr>
          <a:lstStyle/>
          <a:p>
            <a:r>
              <a:rPr lang="en-US" altLang="zh-CN" sz="2800">
                <a:solidFill>
                  <a:srgbClr val="006C39"/>
                </a:solidFill>
                <a:effectLst>
                  <a:outerShdw blurRad="38100" dist="38100" dir="2700000" algn="tl">
                    <a:srgbClr val="000000">
                      <a:alpha val="43137"/>
                    </a:srgbClr>
                  </a:outerShdw>
                </a:effectLst>
                <a:latin typeface="Times New Roman" panose="02020603050405020304" pitchFamily="18" charset="0"/>
              </a:rPr>
              <a:t>Object Relation Transformer</a:t>
            </a:r>
          </a:p>
        </p:txBody>
      </p:sp>
      <p:sp>
        <p:nvSpPr>
          <p:cNvPr id="15" name="文本框 14"/>
          <p:cNvSpPr txBox="1"/>
          <p:nvPr/>
        </p:nvSpPr>
        <p:spPr>
          <a:xfrm>
            <a:off x="886460" y="935990"/>
            <a:ext cx="4691380" cy="368300"/>
          </a:xfrm>
          <a:prstGeom prst="rect">
            <a:avLst/>
          </a:prstGeom>
          <a:noFill/>
        </p:spPr>
        <p:txBody>
          <a:bodyPr wrap="square" rtlCol="0">
            <a:spAutoFit/>
          </a:bodyPr>
          <a:lstStyle/>
          <a:p>
            <a:r>
              <a:rPr lang="en-US" altLang="zh-CN">
                <a:latin typeface="宋体" panose="02010600030101010101" pitchFamily="2" charset="-122"/>
                <a:cs typeface="微软雅黑"/>
                <a:sym typeface="+mn-ea"/>
              </a:rPr>
              <a:t>Attention</a:t>
            </a:r>
            <a:r>
              <a:rPr lang="zh-CN" altLang="en-US">
                <a:latin typeface="宋体" panose="02010600030101010101" pitchFamily="2" charset="-122"/>
                <a:cs typeface="微软雅黑"/>
                <a:sym typeface="+mn-ea"/>
              </a:rPr>
              <a:t>加入位置空间信息</a:t>
            </a:r>
            <a:endParaRPr lang="zh-CN" altLang="en-US">
              <a:latin typeface="Times New Roman" panose="02020603050405020304" pitchFamily="18" charset="0"/>
            </a:endParaRPr>
          </a:p>
        </p:txBody>
      </p:sp>
      <p:pic>
        <p:nvPicPr>
          <p:cNvPr id="5" name="图片 4">
            <a:extLst>
              <a:ext uri="{FF2B5EF4-FFF2-40B4-BE49-F238E27FC236}">
                <a16:creationId xmlns:a16="http://schemas.microsoft.com/office/drawing/2014/main" id="{B92FFCE3-2738-443F-83A6-4E072FB150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460" y="1285754"/>
            <a:ext cx="2756018" cy="2082325"/>
          </a:xfrm>
          <a:prstGeom prst="rect">
            <a:avLst/>
          </a:prstGeom>
        </p:spPr>
      </p:pic>
      <p:pic>
        <p:nvPicPr>
          <p:cNvPr id="7" name="图片 6">
            <a:extLst>
              <a:ext uri="{FF2B5EF4-FFF2-40B4-BE49-F238E27FC236}">
                <a16:creationId xmlns:a16="http://schemas.microsoft.com/office/drawing/2014/main" id="{A787DAAC-A627-4898-9906-61AEA2AC4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2478" y="1229780"/>
            <a:ext cx="2224922" cy="3124327"/>
          </a:xfrm>
          <a:prstGeom prst="rect">
            <a:avLst/>
          </a:prstGeom>
        </p:spPr>
      </p:pic>
      <p:pic>
        <p:nvPicPr>
          <p:cNvPr id="12" name="图片 11" descr="截屏2022-03-05 上午12.38.46">
            <a:extLst>
              <a:ext uri="{FF2B5EF4-FFF2-40B4-BE49-F238E27FC236}">
                <a16:creationId xmlns:a16="http://schemas.microsoft.com/office/drawing/2014/main" id="{46713E6F-B5F2-4EAC-8C35-7424337D1BF0}"/>
              </a:ext>
            </a:extLst>
          </p:cNvPr>
          <p:cNvPicPr>
            <a:picLocks noChangeAspect="1"/>
          </p:cNvPicPr>
          <p:nvPr/>
        </p:nvPicPr>
        <p:blipFill>
          <a:blip r:embed="rId4"/>
          <a:stretch>
            <a:fillRect/>
          </a:stretch>
        </p:blipFill>
        <p:spPr>
          <a:xfrm>
            <a:off x="8928218" y="935990"/>
            <a:ext cx="2057400" cy="3441700"/>
          </a:xfrm>
          <a:prstGeom prst="rect">
            <a:avLst/>
          </a:prstGeom>
        </p:spPr>
      </p:pic>
      <p:pic>
        <p:nvPicPr>
          <p:cNvPr id="6" name="图片 5">
            <a:extLst>
              <a:ext uri="{FF2B5EF4-FFF2-40B4-BE49-F238E27FC236}">
                <a16:creationId xmlns:a16="http://schemas.microsoft.com/office/drawing/2014/main" id="{8A18EA9F-4010-4C94-B416-2918C7475A19}"/>
              </a:ext>
            </a:extLst>
          </p:cNvPr>
          <p:cNvPicPr>
            <a:picLocks noChangeAspect="1"/>
          </p:cNvPicPr>
          <p:nvPr/>
        </p:nvPicPr>
        <p:blipFill>
          <a:blip r:embed="rId5"/>
          <a:stretch>
            <a:fillRect/>
          </a:stretch>
        </p:blipFill>
        <p:spPr>
          <a:xfrm>
            <a:off x="6756364" y="1295129"/>
            <a:ext cx="2057400" cy="2133871"/>
          </a:xfrm>
          <a:prstGeom prst="rect">
            <a:avLst/>
          </a:prstGeom>
        </p:spPr>
      </p:pic>
      <p:sp>
        <p:nvSpPr>
          <p:cNvPr id="8" name="文本框 7">
            <a:extLst>
              <a:ext uri="{FF2B5EF4-FFF2-40B4-BE49-F238E27FC236}">
                <a16:creationId xmlns:a16="http://schemas.microsoft.com/office/drawing/2014/main" id="{BBBA9936-A33F-4850-A25A-88784374AA17}"/>
              </a:ext>
            </a:extLst>
          </p:cNvPr>
          <p:cNvSpPr txBox="1"/>
          <p:nvPr/>
        </p:nvSpPr>
        <p:spPr>
          <a:xfrm>
            <a:off x="381001" y="4358636"/>
            <a:ext cx="5791200" cy="1323439"/>
          </a:xfrm>
          <a:prstGeom prst="rect">
            <a:avLst/>
          </a:prstGeom>
          <a:noFill/>
        </p:spPr>
        <p:txBody>
          <a:bodyPr wrap="square" rtlCol="0">
            <a:spAutoFit/>
          </a:bodyPr>
          <a:lstStyle/>
          <a:p>
            <a:r>
              <a:rPr lang="en-US" altLang="zh-CN" sz="2000" dirty="0" err="1">
                <a:latin typeface="Times New Roman" panose="02020603050405020304" pitchFamily="18" charset="0"/>
              </a:rPr>
              <a:t>Standard:two</a:t>
            </a:r>
            <a:r>
              <a:rPr lang="en-US" altLang="zh-CN" sz="2000" dirty="0">
                <a:latin typeface="Times New Roman" panose="02020603050405020304" pitchFamily="18" charset="0"/>
              </a:rPr>
              <a:t> chairs and an</a:t>
            </a:r>
            <a:r>
              <a:rPr lang="zh-CN" altLang="en-US" sz="2000" dirty="0">
                <a:latin typeface="Times New Roman" panose="02020603050405020304" pitchFamily="18" charset="0"/>
              </a:rPr>
              <a:t> </a:t>
            </a:r>
            <a:r>
              <a:rPr lang="en-US" altLang="zh-CN" sz="2000" dirty="0">
                <a:latin typeface="Times New Roman" panose="02020603050405020304" pitchFamily="18" charset="0"/>
              </a:rPr>
              <a:t>umbrella on a breach</a:t>
            </a:r>
          </a:p>
          <a:p>
            <a:endParaRPr lang="en-US" altLang="zh-CN" sz="2000" dirty="0">
              <a:latin typeface="Times New Roman" panose="02020603050405020304" pitchFamily="18" charset="0"/>
            </a:endParaRPr>
          </a:p>
          <a:p>
            <a:endParaRPr lang="en-US" altLang="zh-CN" sz="2000" dirty="0">
              <a:latin typeface="Times New Roman" panose="02020603050405020304" pitchFamily="18" charset="0"/>
            </a:endParaRPr>
          </a:p>
          <a:p>
            <a:r>
              <a:rPr lang="en-US" altLang="zh-CN" sz="2000" dirty="0" err="1">
                <a:latin typeface="Times New Roman" panose="02020603050405020304" pitchFamily="18" charset="0"/>
              </a:rPr>
              <a:t>ORT:two</a:t>
            </a:r>
            <a:r>
              <a:rPr lang="en-US" altLang="zh-CN" sz="2000" dirty="0">
                <a:latin typeface="Times New Roman" panose="02020603050405020304" pitchFamily="18" charset="0"/>
              </a:rPr>
              <a:t> beach </a:t>
            </a:r>
            <a:r>
              <a:rPr lang="en-US" altLang="zh-CN" sz="2000" dirty="0" err="1">
                <a:latin typeface="Times New Roman" panose="02020603050405020304" pitchFamily="18" charset="0"/>
              </a:rPr>
              <a:t>charis</a:t>
            </a:r>
            <a:r>
              <a:rPr lang="en-US" altLang="zh-CN" sz="2000" dirty="0">
                <a:latin typeface="Times New Roman" panose="02020603050405020304" pitchFamily="18" charset="0"/>
              </a:rPr>
              <a:t> </a:t>
            </a:r>
            <a:r>
              <a:rPr lang="en-US" altLang="zh-CN" sz="2000" dirty="0">
                <a:solidFill>
                  <a:srgbClr val="FF0000"/>
                </a:solidFill>
                <a:latin typeface="Times New Roman" panose="02020603050405020304" pitchFamily="18" charset="0"/>
              </a:rPr>
              <a:t>under an umbrella </a:t>
            </a:r>
            <a:r>
              <a:rPr lang="en-US" altLang="zh-CN" sz="2000" dirty="0">
                <a:latin typeface="Times New Roman" panose="02020603050405020304" pitchFamily="18" charset="0"/>
              </a:rPr>
              <a:t>on the breach</a:t>
            </a:r>
          </a:p>
        </p:txBody>
      </p:sp>
      <p:sp>
        <p:nvSpPr>
          <p:cNvPr id="16" name="文本框 15">
            <a:extLst>
              <a:ext uri="{FF2B5EF4-FFF2-40B4-BE49-F238E27FC236}">
                <a16:creationId xmlns:a16="http://schemas.microsoft.com/office/drawing/2014/main" id="{09B15259-0012-4EC3-866D-BF1008CA8B0F}"/>
              </a:ext>
            </a:extLst>
          </p:cNvPr>
          <p:cNvSpPr txBox="1"/>
          <p:nvPr/>
        </p:nvSpPr>
        <p:spPr>
          <a:xfrm>
            <a:off x="6360334" y="4358636"/>
            <a:ext cx="5450666" cy="1631216"/>
          </a:xfrm>
          <a:prstGeom prst="rect">
            <a:avLst/>
          </a:prstGeom>
          <a:noFill/>
        </p:spPr>
        <p:txBody>
          <a:bodyPr wrap="square" rtlCol="0">
            <a:spAutoFit/>
          </a:bodyPr>
          <a:lstStyle/>
          <a:p>
            <a:r>
              <a:rPr lang="en-US" altLang="zh-CN" sz="2000" dirty="0" err="1">
                <a:latin typeface="Times New Roman" panose="02020603050405020304" pitchFamily="18" charset="0"/>
              </a:rPr>
              <a:t>Standard:</a:t>
            </a:r>
            <a:r>
              <a:rPr lang="en-US" altLang="zh-CN" sz="2000" dirty="0" err="1">
                <a:solidFill>
                  <a:srgbClr val="FF0000"/>
                </a:solidFill>
                <a:latin typeface="Times New Roman" panose="02020603050405020304" pitchFamily="18" charset="0"/>
              </a:rPr>
              <a:t>a</a:t>
            </a:r>
            <a:r>
              <a:rPr lang="en-US" altLang="zh-CN" sz="2000" dirty="0">
                <a:solidFill>
                  <a:srgbClr val="FF0000"/>
                </a:solidFill>
                <a:latin typeface="Times New Roman" panose="02020603050405020304" pitchFamily="18" charset="0"/>
              </a:rPr>
              <a:t> group of</a:t>
            </a:r>
            <a:r>
              <a:rPr lang="en-US" altLang="zh-CN" sz="2000" dirty="0">
                <a:latin typeface="Times New Roman" panose="02020603050405020304" pitchFamily="18" charset="0"/>
              </a:rPr>
              <a:t> young men riding skateboards down a sidewalk</a:t>
            </a:r>
          </a:p>
          <a:p>
            <a:endParaRPr lang="en-US" altLang="zh-CN" sz="2000" dirty="0">
              <a:latin typeface="Times New Roman" panose="02020603050405020304" pitchFamily="18" charset="0"/>
            </a:endParaRPr>
          </a:p>
          <a:p>
            <a:r>
              <a:rPr lang="en-US" altLang="zh-CN" sz="2000" dirty="0" err="1">
                <a:latin typeface="Times New Roman" panose="02020603050405020304" pitchFamily="18" charset="0"/>
              </a:rPr>
              <a:t>ORT:</a:t>
            </a:r>
            <a:r>
              <a:rPr lang="en-US" altLang="zh-CN" sz="2000" dirty="0" err="1">
                <a:solidFill>
                  <a:srgbClr val="FF0000"/>
                </a:solidFill>
                <a:latin typeface="Times New Roman" panose="02020603050405020304" pitchFamily="18" charset="0"/>
              </a:rPr>
              <a:t>two</a:t>
            </a:r>
            <a:r>
              <a:rPr lang="en-US" altLang="zh-CN" sz="2000" dirty="0">
                <a:latin typeface="Times New Roman" panose="02020603050405020304" pitchFamily="18" charset="0"/>
              </a:rPr>
              <a:t> young men riding skateboards down a sidewalk</a:t>
            </a:r>
          </a:p>
        </p:txBody>
      </p:sp>
    </p:spTree>
    <p:extLst>
      <p:ext uri="{BB962C8B-B14F-4D97-AF65-F5344CB8AC3E}">
        <p14:creationId xmlns:p14="http://schemas.microsoft.com/office/powerpoint/2010/main" val="32845534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截屏2022-03-05 上午12.52.33"/>
          <p:cNvPicPr>
            <a:picLocks noChangeAspect="1"/>
          </p:cNvPicPr>
          <p:nvPr/>
        </p:nvPicPr>
        <p:blipFill>
          <a:blip r:embed="rId2"/>
          <a:stretch>
            <a:fillRect/>
          </a:stretch>
        </p:blipFill>
        <p:spPr>
          <a:xfrm>
            <a:off x="6903085" y="1167130"/>
            <a:ext cx="4140200" cy="1981200"/>
          </a:xfrm>
          <a:prstGeom prst="rect">
            <a:avLst/>
          </a:prstGeom>
        </p:spPr>
      </p:pic>
      <p:sp>
        <p:nvSpPr>
          <p:cNvPr id="2" name="object 2"/>
          <p:cNvSpPr txBox="1">
            <a:spLocks noGrp="1"/>
          </p:cNvSpPr>
          <p:nvPr>
            <p:ph type="title"/>
          </p:nvPr>
        </p:nvSpPr>
        <p:spPr>
          <a:xfrm>
            <a:off x="1685670" y="323468"/>
            <a:ext cx="2266315" cy="442595"/>
          </a:xfrm>
          <a:prstGeom prst="rect">
            <a:avLst/>
          </a:prstGeom>
        </p:spPr>
        <p:txBody>
          <a:bodyPr vert="horz" wrap="square" lIns="0" tIns="12065" rIns="0" bIns="0" rtlCol="0">
            <a:spAutoFit/>
          </a:bodyPr>
          <a:lstStyle/>
          <a:p>
            <a:pPr marL="12700">
              <a:lnSpc>
                <a:spcPct val="100000"/>
              </a:lnSpc>
              <a:spcBef>
                <a:spcPts val="95"/>
              </a:spcBef>
            </a:pPr>
            <a:r>
              <a:rPr lang="en-US" sz="2800">
                <a:solidFill>
                  <a:srgbClr val="006C39"/>
                </a:solidFill>
                <a:effectLst>
                  <a:outerShdw blurRad="38100" dist="38100" dir="2700000" algn="tl">
                    <a:srgbClr val="000000">
                      <a:alpha val="43137"/>
                    </a:srgbClr>
                  </a:outerShdw>
                </a:effectLst>
                <a:cs typeface="微软雅黑"/>
              </a:rPr>
              <a:t>DLCT </a:t>
            </a:r>
          </a:p>
        </p:txBody>
      </p:sp>
      <p:sp>
        <p:nvSpPr>
          <p:cNvPr id="6" name="object 6"/>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56</a:t>
            </a:fld>
            <a:endParaRPr spc="-5" dirty="0"/>
          </a:p>
        </p:txBody>
      </p:sp>
      <p:pic>
        <p:nvPicPr>
          <p:cNvPr id="7" name="图片 6"/>
          <p:cNvPicPr>
            <a:picLocks noChangeAspect="1"/>
          </p:cNvPicPr>
          <p:nvPr/>
        </p:nvPicPr>
        <p:blipFill>
          <a:blip r:embed="rId3"/>
          <a:srcRect l="421" t="2953" r="-1486" b="5512"/>
          <a:stretch>
            <a:fillRect/>
          </a:stretch>
        </p:blipFill>
        <p:spPr>
          <a:xfrm>
            <a:off x="702310" y="899160"/>
            <a:ext cx="5181600" cy="2362200"/>
          </a:xfrm>
          <a:prstGeom prst="rect">
            <a:avLst/>
          </a:prstGeom>
        </p:spPr>
      </p:pic>
      <p:sp>
        <p:nvSpPr>
          <p:cNvPr id="12" name="文本框 11"/>
          <p:cNvSpPr txBox="1"/>
          <p:nvPr/>
        </p:nvSpPr>
        <p:spPr>
          <a:xfrm>
            <a:off x="702310" y="3061970"/>
            <a:ext cx="1770380" cy="368300"/>
          </a:xfrm>
          <a:prstGeom prst="rect">
            <a:avLst/>
          </a:prstGeom>
          <a:noFill/>
        </p:spPr>
        <p:txBody>
          <a:bodyPr wrap="square" rtlCol="0">
            <a:spAutoFit/>
          </a:bodyPr>
          <a:lstStyle/>
          <a:p>
            <a:pPr algn="ctr"/>
            <a:r>
              <a:rPr lang="en-US" altLang="zh-CN">
                <a:latin typeface="Times New Roman" panose="02020603050405020304" pitchFamily="18" charset="0"/>
              </a:rPr>
              <a:t>Region</a:t>
            </a:r>
          </a:p>
        </p:txBody>
      </p:sp>
      <p:sp>
        <p:nvSpPr>
          <p:cNvPr id="14" name="文本框 13"/>
          <p:cNvSpPr txBox="1"/>
          <p:nvPr/>
        </p:nvSpPr>
        <p:spPr>
          <a:xfrm>
            <a:off x="4113530" y="3077845"/>
            <a:ext cx="1770380" cy="368300"/>
          </a:xfrm>
          <a:prstGeom prst="rect">
            <a:avLst/>
          </a:prstGeom>
          <a:noFill/>
        </p:spPr>
        <p:txBody>
          <a:bodyPr wrap="square" rtlCol="0">
            <a:spAutoFit/>
          </a:bodyPr>
          <a:lstStyle/>
          <a:p>
            <a:pPr algn="ctr"/>
            <a:r>
              <a:rPr lang="en-US" altLang="zh-CN">
                <a:latin typeface="Times New Roman" panose="02020603050405020304" pitchFamily="18" charset="0"/>
              </a:rPr>
              <a:t>Grid</a:t>
            </a:r>
          </a:p>
        </p:txBody>
      </p:sp>
      <p:sp>
        <p:nvSpPr>
          <p:cNvPr id="4" name="文本框 3"/>
          <p:cNvSpPr txBox="1"/>
          <p:nvPr/>
        </p:nvSpPr>
        <p:spPr>
          <a:xfrm>
            <a:off x="7056120" y="3261360"/>
            <a:ext cx="4319270" cy="922020"/>
          </a:xfrm>
          <a:prstGeom prst="rect">
            <a:avLst/>
          </a:prstGeom>
          <a:noFill/>
        </p:spPr>
        <p:txBody>
          <a:bodyPr wrap="square" rtlCol="0">
            <a:spAutoFit/>
          </a:bodyPr>
          <a:lstStyle/>
          <a:p>
            <a:r>
              <a:rPr lang="en-US" altLang="zh-CN">
                <a:latin typeface="Times New Roman" panose="02020603050405020304" pitchFamily="18" charset="0"/>
              </a:rPr>
              <a:t>Transformer </a:t>
            </a:r>
            <a:r>
              <a:rPr lang="zh-CN" altLang="en-US">
                <a:latin typeface="Times New Roman" panose="02020603050405020304" pitchFamily="18" charset="0"/>
              </a:rPr>
              <a:t>注意力机制考虑了图像中任意</a:t>
            </a:r>
            <a:r>
              <a:rPr lang="en-US" altLang="zh-CN">
                <a:latin typeface="Times New Roman" panose="02020603050405020304" pitchFamily="18" charset="0"/>
              </a:rPr>
              <a:t>region</a:t>
            </a:r>
            <a:r>
              <a:rPr lang="zh-CN" altLang="en-US">
                <a:latin typeface="Times New Roman" panose="02020603050405020304" pitchFamily="18" charset="0"/>
              </a:rPr>
              <a:t>之间的交互，而</a:t>
            </a:r>
            <a:r>
              <a:rPr lang="en-US" altLang="zh-CN">
                <a:latin typeface="Times New Roman" panose="02020603050405020304" pitchFamily="18" charset="0"/>
              </a:rPr>
              <a:t>DLCT</a:t>
            </a:r>
            <a:r>
              <a:rPr lang="zh-CN" altLang="en-US">
                <a:latin typeface="Times New Roman" panose="02020603050405020304" pitchFamily="18" charset="0"/>
              </a:rPr>
              <a:t>选取特定的</a:t>
            </a:r>
            <a:r>
              <a:rPr lang="en-US" altLang="zh-CN">
                <a:latin typeface="Times New Roman" panose="02020603050405020304" pitchFamily="18" charset="0"/>
              </a:rPr>
              <a:t>rejion</a:t>
            </a:r>
            <a:r>
              <a:rPr lang="zh-CN" altLang="en-US">
                <a:latin typeface="Times New Roman" panose="02020603050405020304" pitchFamily="18" charset="0"/>
              </a:rPr>
              <a:t>和特定</a:t>
            </a:r>
            <a:r>
              <a:rPr lang="en-US" altLang="zh-CN">
                <a:latin typeface="Times New Roman" panose="02020603050405020304" pitchFamily="18" charset="0"/>
              </a:rPr>
              <a:t>grid</a:t>
            </a:r>
            <a:r>
              <a:rPr lang="zh-CN" altLang="en-US">
                <a:latin typeface="Times New Roman" panose="02020603050405020304" pitchFamily="18" charset="0"/>
              </a:rPr>
              <a:t>进行交互。</a:t>
            </a:r>
          </a:p>
        </p:txBody>
      </p:sp>
      <p:sp>
        <p:nvSpPr>
          <p:cNvPr id="5" name="文本框 4"/>
          <p:cNvSpPr txBox="1"/>
          <p:nvPr/>
        </p:nvSpPr>
        <p:spPr>
          <a:xfrm>
            <a:off x="292735" y="4060688"/>
            <a:ext cx="6739890" cy="1754326"/>
          </a:xfrm>
          <a:prstGeom prst="rect">
            <a:avLst/>
          </a:prstGeom>
          <a:noFill/>
        </p:spPr>
        <p:txBody>
          <a:bodyPr wrap="square" rtlCol="0" anchor="t">
            <a:spAutoFit/>
          </a:bodyPr>
          <a:lstStyle/>
          <a:p>
            <a:r>
              <a:rPr lang="zh-CN" altLang="en-US">
                <a:latin typeface="Times New Roman" panose="02020603050405020304" pitchFamily="18" charset="0"/>
              </a:rPr>
              <a:t>作者提出了位置约束交叉注意模型来模拟区域和网格之间复杂的相互作用，实现层间融合。为了避免引入语义噪声，首先创建一个几何对齐图，所有区域和网格特征都表示为独立的节点，当且仅当网格和区域的有交点时，该网格节点与区域节点才相连。有交集的区域和网格(用相同颜色突出显示)由无向边连接，以消除语义上的不相关信息。注意每个节点都有一个自连接的边。</a:t>
            </a:r>
          </a:p>
        </p:txBody>
      </p:sp>
      <p:sp>
        <p:nvSpPr>
          <p:cNvPr id="8" name="文本框 7"/>
          <p:cNvSpPr txBox="1"/>
          <p:nvPr/>
        </p:nvSpPr>
        <p:spPr>
          <a:xfrm>
            <a:off x="293370" y="3434715"/>
            <a:ext cx="2952750" cy="645160"/>
          </a:xfrm>
          <a:prstGeom prst="rect">
            <a:avLst/>
          </a:prstGeom>
          <a:noFill/>
        </p:spPr>
        <p:txBody>
          <a:bodyPr wrap="square" rtlCol="0">
            <a:spAutoFit/>
          </a:bodyPr>
          <a:lstStyle/>
          <a:p>
            <a:r>
              <a:rPr lang="zh-CN" altLang="en-US">
                <a:latin typeface="Times New Roman" panose="02020603050405020304" pitchFamily="18" charset="0"/>
              </a:rPr>
              <a:t>顶层区域，交互性好，包含上下文信息，但细粒度低</a:t>
            </a:r>
          </a:p>
        </p:txBody>
      </p:sp>
      <p:sp>
        <p:nvSpPr>
          <p:cNvPr id="9" name="文本框 8"/>
          <p:cNvSpPr txBox="1"/>
          <p:nvPr/>
        </p:nvSpPr>
        <p:spPr>
          <a:xfrm>
            <a:off x="3440430" y="3433445"/>
            <a:ext cx="3398520" cy="645160"/>
          </a:xfrm>
          <a:prstGeom prst="rect">
            <a:avLst/>
          </a:prstGeom>
          <a:noFill/>
        </p:spPr>
        <p:txBody>
          <a:bodyPr wrap="square" rtlCol="0">
            <a:spAutoFit/>
          </a:bodyPr>
          <a:lstStyle/>
          <a:p>
            <a:r>
              <a:rPr lang="zh-CN" altLang="en-US">
                <a:latin typeface="Times New Roman" panose="02020603050405020304" pitchFamily="18" charset="0"/>
              </a:rPr>
              <a:t>底层特征，交互性差，不包含上下文信息但是细粒度高</a:t>
            </a:r>
          </a:p>
        </p:txBody>
      </p:sp>
      <p:pic>
        <p:nvPicPr>
          <p:cNvPr id="10" name="图片 9" descr="截屏2022-03-05 上午10.26.35"/>
          <p:cNvPicPr>
            <a:picLocks noChangeAspect="1"/>
          </p:cNvPicPr>
          <p:nvPr/>
        </p:nvPicPr>
        <p:blipFill>
          <a:blip r:embed="rId4"/>
          <a:stretch>
            <a:fillRect/>
          </a:stretch>
        </p:blipFill>
        <p:spPr>
          <a:xfrm>
            <a:off x="7056755" y="4296410"/>
            <a:ext cx="2002790" cy="1644650"/>
          </a:xfrm>
          <a:prstGeom prst="rect">
            <a:avLst/>
          </a:prstGeom>
        </p:spPr>
      </p:pic>
      <p:sp>
        <p:nvSpPr>
          <p:cNvPr id="13" name="文本框 12"/>
          <p:cNvSpPr txBox="1"/>
          <p:nvPr/>
        </p:nvSpPr>
        <p:spPr>
          <a:xfrm>
            <a:off x="9083040" y="4343400"/>
            <a:ext cx="2816860" cy="1476375"/>
          </a:xfrm>
          <a:prstGeom prst="rect">
            <a:avLst/>
          </a:prstGeom>
          <a:noFill/>
        </p:spPr>
        <p:txBody>
          <a:bodyPr wrap="square" lIns="91440" tIns="45720" rIns="91440" bIns="45720" rtlCol="0" anchor="t">
            <a:spAutoFit/>
          </a:bodyPr>
          <a:lstStyle/>
          <a:p>
            <a:r>
              <a:rPr lang="en-US" altLang="zh-CN" dirty="0">
                <a:latin typeface="Times New Roman"/>
                <a:ea typeface="宋体"/>
                <a:cs typeface="Times New Roman"/>
              </a:rPr>
              <a:t>Transformer: A brown horse grazing in a field</a:t>
            </a:r>
          </a:p>
          <a:p>
            <a:endParaRPr lang="en-US" altLang="zh-CN">
              <a:latin typeface="Times New Roman" panose="02020603050405020304" pitchFamily="18" charset="0"/>
            </a:endParaRPr>
          </a:p>
          <a:p>
            <a:r>
              <a:rPr lang="en-US" altLang="zh-CN" dirty="0">
                <a:solidFill>
                  <a:srgbClr val="C00000"/>
                </a:solidFill>
                <a:latin typeface="Times New Roman"/>
                <a:ea typeface="宋体"/>
                <a:cs typeface="Times New Roman"/>
              </a:rPr>
              <a:t>DLCT: Two horses grazing in a field of grass</a:t>
            </a:r>
          </a:p>
        </p:txBody>
      </p:sp>
      <p:sp>
        <p:nvSpPr>
          <p:cNvPr id="18" name="矩形 17"/>
          <p:cNvSpPr/>
          <p:nvPr/>
        </p:nvSpPr>
        <p:spPr>
          <a:xfrm>
            <a:off x="7793355" y="4846320"/>
            <a:ext cx="716280" cy="566420"/>
          </a:xfrm>
          <a:prstGeom prst="rect">
            <a:avLst/>
          </a:prstGeom>
          <a:noFill/>
          <a:ln w="19050">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19" name="矩形 18"/>
          <p:cNvSpPr/>
          <p:nvPr/>
        </p:nvSpPr>
        <p:spPr>
          <a:xfrm>
            <a:off x="7958455" y="4620895"/>
            <a:ext cx="386080" cy="293370"/>
          </a:xfrm>
          <a:prstGeom prst="rect">
            <a:avLst/>
          </a:prstGeom>
          <a:noFill/>
          <a:ln w="19050">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17" name="object 4">
            <a:extLst>
              <a:ext uri="{FF2B5EF4-FFF2-40B4-BE49-F238E27FC236}">
                <a16:creationId xmlns:a16="http://schemas.microsoft.com/office/drawing/2014/main" id="{79CDED3B-1B4C-4BDE-91B2-4D82744C6E75}"/>
              </a:ext>
            </a:extLst>
          </p:cNvPr>
          <p:cNvSpPr txBox="1"/>
          <p:nvPr/>
        </p:nvSpPr>
        <p:spPr>
          <a:xfrm>
            <a:off x="-106680" y="5861914"/>
            <a:ext cx="9079865" cy="304571"/>
          </a:xfrm>
          <a:prstGeom prst="rect">
            <a:avLst/>
          </a:prstGeom>
        </p:spPr>
        <p:txBody>
          <a:bodyPr vert="horz" wrap="square" lIns="0" tIns="12065" rIns="0" bIns="0" rtlCol="0">
            <a:spAutoFit/>
          </a:bodyPr>
          <a:lstStyle/>
          <a:p>
            <a:pPr marL="12700" algn="ctr">
              <a:lnSpc>
                <a:spcPct val="100000"/>
              </a:lnSpc>
              <a:spcBef>
                <a:spcPts val="95"/>
              </a:spcBef>
            </a:pPr>
            <a:r>
              <a:rPr sz="1900" b="1" i="1" u="sng" spc="-55">
                <a:solidFill>
                  <a:srgbClr val="C6C6C6"/>
                </a:solidFill>
                <a:latin typeface="宋体" panose="02010600030101010101" pitchFamily="2" charset="-122"/>
                <a:cs typeface="微软雅黑"/>
              </a:rPr>
              <a:t>[</a:t>
            </a:r>
            <a:r>
              <a:rPr lang="en-US" sz="1900" b="1" i="1" u="sng" spc="-55">
                <a:solidFill>
                  <a:srgbClr val="C6C6C6"/>
                </a:solidFill>
                <a:latin typeface="宋体" panose="02010600030101010101" pitchFamily="2" charset="-122"/>
                <a:cs typeface="微软雅黑"/>
              </a:rPr>
              <a:t>2021	</a:t>
            </a:r>
            <a:r>
              <a:rPr lang="en-US" sz="1900" b="1" i="1" u="sng" spc="-5">
                <a:solidFill>
                  <a:srgbClr val="C6C6C6"/>
                </a:solidFill>
                <a:latin typeface="宋体" panose="02010600030101010101" pitchFamily="2" charset="-122"/>
                <a:cs typeface="微软雅黑"/>
              </a:rPr>
              <a:t>Dual-Level Collaborative Transformer for Image Captioning</a:t>
            </a:r>
            <a:r>
              <a:rPr sz="1900" b="1" i="1" u="sng" spc="-65">
                <a:solidFill>
                  <a:srgbClr val="C6C6C6"/>
                </a:solidFill>
                <a:latin typeface="宋体" panose="02010600030101010101" pitchFamily="2" charset="-122"/>
                <a:cs typeface="微软雅黑"/>
              </a:rPr>
              <a:t>]</a:t>
            </a:r>
            <a:endParaRPr sz="1900" b="1" u="sng">
              <a:latin typeface="宋体" panose="02010600030101010101" pitchFamily="2" charset="-122"/>
              <a:cs typeface="微软雅黑"/>
            </a:endParaRPr>
          </a:p>
        </p:txBody>
      </p:sp>
      <p:sp>
        <p:nvSpPr>
          <p:cNvPr id="20" name="object 3">
            <a:extLst>
              <a:ext uri="{FF2B5EF4-FFF2-40B4-BE49-F238E27FC236}">
                <a16:creationId xmlns:a16="http://schemas.microsoft.com/office/drawing/2014/main" id="{228A5343-B780-42EC-8B4A-64FE5C43FBC7}"/>
              </a:ext>
            </a:extLst>
          </p:cNvPr>
          <p:cNvSpPr txBox="1"/>
          <p:nvPr/>
        </p:nvSpPr>
        <p:spPr>
          <a:xfrm>
            <a:off x="551687" y="194688"/>
            <a:ext cx="669545" cy="566420"/>
          </a:xfrm>
          <a:prstGeom prst="rect">
            <a:avLst/>
          </a:prstGeom>
        </p:spPr>
        <p:txBody>
          <a:bodyPr vert="horz" wrap="square" lIns="0" tIns="12700" rIns="0" bIns="0" rtlCol="0">
            <a:spAutoFit/>
          </a:bodyPr>
          <a:lstStyle/>
          <a:p>
            <a:pPr marL="12700">
              <a:lnSpc>
                <a:spcPct val="100000"/>
              </a:lnSpc>
              <a:spcBef>
                <a:spcPts val="100"/>
              </a:spcBef>
            </a:pPr>
            <a:r>
              <a:rPr lang="en-US" sz="3600" b="1">
                <a:solidFill>
                  <a:srgbClr val="FFFFFF"/>
                </a:solidFill>
                <a:latin typeface="Century Gothic"/>
                <a:cs typeface="Century Gothic"/>
              </a:rPr>
              <a:t>4.6</a:t>
            </a:r>
            <a:endParaRPr sz="3600">
              <a:latin typeface="Century Gothic"/>
              <a:cs typeface="Century Gothic"/>
            </a:endParaRPr>
          </a:p>
        </p:txBody>
      </p:sp>
    </p:spTree>
  </p:cSld>
  <p:clrMapOvr>
    <a:masterClrMapping/>
  </p:clrMapOvr>
  <p:transition>
    <p:cut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E42FF1-D1D6-44F1-BEB6-B9AB55685E5F}"/>
              </a:ext>
            </a:extLst>
          </p:cNvPr>
          <p:cNvSpPr>
            <a:spLocks noGrp="1"/>
          </p:cNvSpPr>
          <p:nvPr>
            <p:ph type="title"/>
          </p:nvPr>
        </p:nvSpPr>
        <p:spPr/>
        <p:txBody>
          <a:bodyPr/>
          <a:lstStyle/>
          <a:p>
            <a:endParaRPr lang="zh-CN" altLang="en-US"/>
          </a:p>
        </p:txBody>
      </p:sp>
      <p:sp>
        <p:nvSpPr>
          <p:cNvPr id="3" name="文本占位符 2">
            <a:extLst>
              <a:ext uri="{FF2B5EF4-FFF2-40B4-BE49-F238E27FC236}">
                <a16:creationId xmlns:a16="http://schemas.microsoft.com/office/drawing/2014/main" id="{097C9601-23FE-4BBC-85F3-C39BAB116055}"/>
              </a:ext>
            </a:extLst>
          </p:cNvPr>
          <p:cNvSpPr>
            <a:spLocks noGrp="1"/>
          </p:cNvSpPr>
          <p:nvPr>
            <p:ph type="body" idx="1"/>
          </p:nvPr>
        </p:nvSpPr>
        <p:spPr/>
        <p:txBody>
          <a:bodyPr/>
          <a:lstStyle/>
          <a:p>
            <a:endParaRPr lang="zh-CN" altLang="en-US"/>
          </a:p>
        </p:txBody>
      </p:sp>
      <p:pic>
        <p:nvPicPr>
          <p:cNvPr id="5" name="图片 4">
            <a:extLst>
              <a:ext uri="{FF2B5EF4-FFF2-40B4-BE49-F238E27FC236}">
                <a16:creationId xmlns:a16="http://schemas.microsoft.com/office/drawing/2014/main" id="{BE5ED632-7C2C-4066-B3B4-CE0E6FB61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650" y="927100"/>
            <a:ext cx="10680700" cy="5003800"/>
          </a:xfrm>
          <a:prstGeom prst="rect">
            <a:avLst/>
          </a:prstGeom>
        </p:spPr>
      </p:pic>
      <p:sp>
        <p:nvSpPr>
          <p:cNvPr id="7" name="object 2">
            <a:extLst>
              <a:ext uri="{FF2B5EF4-FFF2-40B4-BE49-F238E27FC236}">
                <a16:creationId xmlns:a16="http://schemas.microsoft.com/office/drawing/2014/main" id="{5D48AEC3-245F-4B9A-A890-C5601E730400}"/>
              </a:ext>
            </a:extLst>
          </p:cNvPr>
          <p:cNvSpPr txBox="1">
            <a:spLocks/>
          </p:cNvSpPr>
          <p:nvPr/>
        </p:nvSpPr>
        <p:spPr>
          <a:xfrm>
            <a:off x="1685670" y="323468"/>
            <a:ext cx="2266315" cy="442595"/>
          </a:xfrm>
          <a:prstGeom prst="rect">
            <a:avLst/>
          </a:prstGeom>
        </p:spPr>
        <p:txBody>
          <a:bodyPr vert="horz" wrap="square" lIns="0" tIns="12065" rIns="0" bIns="0" rtlCol="0">
            <a:spAutoFit/>
          </a:bodyPr>
          <a:lstStyle>
            <a:lvl1pPr>
              <a:defRPr sz="4000" b="0" i="0">
                <a:solidFill>
                  <a:schemeClr val="tx1"/>
                </a:solidFill>
                <a:latin typeface="微软雅黑"/>
                <a:ea typeface="+mj-ea"/>
                <a:cs typeface="微软雅黑"/>
              </a:defRPr>
            </a:lvl1pPr>
          </a:lstStyle>
          <a:p>
            <a:pPr marL="12700">
              <a:spcBef>
                <a:spcPts val="95"/>
              </a:spcBef>
            </a:pPr>
            <a:r>
              <a:rPr lang="en-US" sz="2800" kern="0">
                <a:solidFill>
                  <a:srgbClr val="006C39"/>
                </a:solidFill>
                <a:effectLst>
                  <a:outerShdw blurRad="38100" dist="38100" dir="2700000" algn="tl">
                    <a:srgbClr val="000000">
                      <a:alpha val="43137"/>
                    </a:srgbClr>
                  </a:outerShdw>
                </a:effectLst>
                <a:latin typeface="宋体" panose="02010600030101010101" pitchFamily="2" charset="-122"/>
              </a:rPr>
              <a:t>DLCT </a:t>
            </a:r>
          </a:p>
        </p:txBody>
      </p:sp>
      <p:sp>
        <p:nvSpPr>
          <p:cNvPr id="8" name="object 6">
            <a:extLst>
              <a:ext uri="{FF2B5EF4-FFF2-40B4-BE49-F238E27FC236}">
                <a16:creationId xmlns:a16="http://schemas.microsoft.com/office/drawing/2014/main" id="{DE593FA6-D6ED-44C7-AEF2-13C821053695}"/>
              </a:ext>
            </a:extLst>
          </p:cNvPr>
          <p:cNvSpPr txBox="1">
            <a:spLocks noGrp="1"/>
          </p:cNvSpPr>
          <p:nvPr>
            <p:ph type="sldNum" sz="quarter" idx="7"/>
          </p:nvPr>
        </p:nvSpPr>
        <p:spPr>
          <a:xfrm>
            <a:off x="11352530" y="6370208"/>
            <a:ext cx="314325" cy="293370"/>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57</a:t>
            </a:fld>
            <a:endParaRPr spc="-5" dirty="0"/>
          </a:p>
        </p:txBody>
      </p:sp>
      <p:sp>
        <p:nvSpPr>
          <p:cNvPr id="9" name="object 3">
            <a:extLst>
              <a:ext uri="{FF2B5EF4-FFF2-40B4-BE49-F238E27FC236}">
                <a16:creationId xmlns:a16="http://schemas.microsoft.com/office/drawing/2014/main" id="{99D4A79A-FD8D-4677-B224-DE6151F8D873}"/>
              </a:ext>
            </a:extLst>
          </p:cNvPr>
          <p:cNvSpPr txBox="1"/>
          <p:nvPr/>
        </p:nvSpPr>
        <p:spPr>
          <a:xfrm>
            <a:off x="551687" y="194688"/>
            <a:ext cx="669545" cy="566420"/>
          </a:xfrm>
          <a:prstGeom prst="rect">
            <a:avLst/>
          </a:prstGeom>
        </p:spPr>
        <p:txBody>
          <a:bodyPr vert="horz" wrap="square" lIns="0" tIns="12700" rIns="0" bIns="0" rtlCol="0">
            <a:spAutoFit/>
          </a:bodyPr>
          <a:lstStyle/>
          <a:p>
            <a:pPr marL="12700">
              <a:lnSpc>
                <a:spcPct val="100000"/>
              </a:lnSpc>
              <a:spcBef>
                <a:spcPts val="100"/>
              </a:spcBef>
            </a:pPr>
            <a:r>
              <a:rPr lang="en-US" sz="3600" b="1">
                <a:solidFill>
                  <a:srgbClr val="FFFFFF"/>
                </a:solidFill>
                <a:latin typeface="Century Gothic"/>
                <a:cs typeface="Century Gothic"/>
              </a:rPr>
              <a:t>4.6</a:t>
            </a:r>
            <a:endParaRPr sz="3600">
              <a:latin typeface="Century Gothic"/>
              <a:cs typeface="Century Gothic"/>
            </a:endParaRPr>
          </a:p>
        </p:txBody>
      </p:sp>
      <p:sp>
        <p:nvSpPr>
          <p:cNvPr id="10" name="object 4">
            <a:extLst>
              <a:ext uri="{FF2B5EF4-FFF2-40B4-BE49-F238E27FC236}">
                <a16:creationId xmlns:a16="http://schemas.microsoft.com/office/drawing/2014/main" id="{1B73EF43-E1F5-4F9E-B80E-91BB7AB7D460}"/>
              </a:ext>
            </a:extLst>
          </p:cNvPr>
          <p:cNvSpPr txBox="1"/>
          <p:nvPr/>
        </p:nvSpPr>
        <p:spPr>
          <a:xfrm>
            <a:off x="292735" y="5853989"/>
            <a:ext cx="8851265" cy="304571"/>
          </a:xfrm>
          <a:prstGeom prst="rect">
            <a:avLst/>
          </a:prstGeom>
        </p:spPr>
        <p:txBody>
          <a:bodyPr vert="horz" wrap="square" lIns="0" tIns="12065" rIns="0" bIns="0" rtlCol="0">
            <a:spAutoFit/>
          </a:bodyPr>
          <a:lstStyle/>
          <a:p>
            <a:pPr marL="12700" algn="ctr">
              <a:lnSpc>
                <a:spcPct val="100000"/>
              </a:lnSpc>
              <a:spcBef>
                <a:spcPts val="95"/>
              </a:spcBef>
            </a:pPr>
            <a:r>
              <a:rPr sz="1900" b="1" i="1" u="sng" spc="-55">
                <a:solidFill>
                  <a:srgbClr val="C6C6C6"/>
                </a:solidFill>
                <a:latin typeface="宋体" panose="02010600030101010101" pitchFamily="2" charset="-122"/>
                <a:cs typeface="微软雅黑"/>
              </a:rPr>
              <a:t>[</a:t>
            </a:r>
            <a:r>
              <a:rPr lang="en-US" sz="1900" b="1" i="1" u="sng" spc="-55">
                <a:solidFill>
                  <a:srgbClr val="C6C6C6"/>
                </a:solidFill>
                <a:latin typeface="宋体" panose="02010600030101010101" pitchFamily="2" charset="-122"/>
                <a:cs typeface="微软雅黑"/>
              </a:rPr>
              <a:t>2021	</a:t>
            </a:r>
            <a:r>
              <a:rPr lang="en-US" sz="1900" b="1" i="1" u="sng" spc="-5">
                <a:solidFill>
                  <a:srgbClr val="C6C6C6"/>
                </a:solidFill>
                <a:latin typeface="宋体" panose="02010600030101010101" pitchFamily="2" charset="-122"/>
                <a:cs typeface="微软雅黑"/>
              </a:rPr>
              <a:t>Dual-Level Collaborative Transformer for Image Captioning</a:t>
            </a:r>
            <a:r>
              <a:rPr sz="1900" b="1" i="1" u="sng" spc="-65">
                <a:solidFill>
                  <a:srgbClr val="C6C6C6"/>
                </a:solidFill>
                <a:latin typeface="宋体" panose="02010600030101010101" pitchFamily="2" charset="-122"/>
                <a:cs typeface="微软雅黑"/>
              </a:rPr>
              <a:t>]</a:t>
            </a:r>
            <a:endParaRPr sz="1900" b="1" u="sng">
              <a:latin typeface="宋体" panose="02010600030101010101" pitchFamily="2" charset="-122"/>
              <a:cs typeface="微软雅黑"/>
            </a:endParaRPr>
          </a:p>
        </p:txBody>
      </p:sp>
    </p:spTree>
    <p:extLst>
      <p:ext uri="{BB962C8B-B14F-4D97-AF65-F5344CB8AC3E}">
        <p14:creationId xmlns:p14="http://schemas.microsoft.com/office/powerpoint/2010/main" val="1550101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33399" y="156889"/>
            <a:ext cx="897890" cy="566822"/>
          </a:xfrm>
          <a:prstGeom prst="rect">
            <a:avLst/>
          </a:prstGeom>
        </p:spPr>
        <p:txBody>
          <a:bodyPr vert="horz" wrap="square" lIns="0" tIns="12700" rIns="0" bIns="0" rtlCol="0">
            <a:spAutoFit/>
          </a:bodyPr>
          <a:lstStyle/>
          <a:p>
            <a:pPr marL="12700">
              <a:lnSpc>
                <a:spcPct val="100000"/>
              </a:lnSpc>
              <a:spcBef>
                <a:spcPts val="100"/>
              </a:spcBef>
            </a:pPr>
            <a:r>
              <a:rPr lang="en-US" sz="3600">
                <a:solidFill>
                  <a:srgbClr val="FFFFFF"/>
                </a:solidFill>
                <a:latin typeface="Century Gothic"/>
                <a:cs typeface="Century Gothic"/>
              </a:rPr>
              <a:t>4.7</a:t>
            </a:r>
            <a:endParaRPr lang="en-US" sz="3600" dirty="0">
              <a:solidFill>
                <a:srgbClr val="FFFFFF"/>
              </a:solidFill>
              <a:latin typeface="Century Gothic"/>
              <a:cs typeface="Century Gothic"/>
            </a:endParaRPr>
          </a:p>
        </p:txBody>
      </p:sp>
      <p:sp>
        <p:nvSpPr>
          <p:cNvPr id="9" name="标题 8"/>
          <p:cNvSpPr>
            <a:spLocks noGrp="1"/>
          </p:cNvSpPr>
          <p:nvPr>
            <p:ph type="title"/>
          </p:nvPr>
        </p:nvSpPr>
        <p:spPr>
          <a:xfrm>
            <a:off x="1648332" y="199770"/>
            <a:ext cx="5202174" cy="615315"/>
          </a:xfrm>
        </p:spPr>
        <p:txBody>
          <a:bodyPr/>
          <a:lstStyle/>
          <a:p>
            <a:r>
              <a:rPr lang="zh-CN" altLang="en-US">
                <a:solidFill>
                  <a:srgbClr val="006C39"/>
                </a:solidFill>
                <a:effectLst>
                  <a:outerShdw blurRad="38100" dist="38100" dir="2700000" algn="tl">
                    <a:srgbClr val="000000">
                      <a:alpha val="43137"/>
                    </a:srgbClr>
                  </a:outerShdw>
                </a:effectLst>
              </a:rPr>
              <a:t>效果对比</a:t>
            </a:r>
          </a:p>
        </p:txBody>
      </p:sp>
      <p:pic>
        <p:nvPicPr>
          <p:cNvPr id="15" name="图片 14" descr="截屏2022-03-05 上午12.50.34"/>
          <p:cNvPicPr>
            <a:picLocks noChangeAspect="1"/>
          </p:cNvPicPr>
          <p:nvPr/>
        </p:nvPicPr>
        <p:blipFill>
          <a:blip r:embed="rId2"/>
          <a:stretch>
            <a:fillRect/>
          </a:stretch>
        </p:blipFill>
        <p:spPr>
          <a:xfrm>
            <a:off x="533399" y="990600"/>
            <a:ext cx="11206658" cy="3352800"/>
          </a:xfrm>
          <a:prstGeom prst="rect">
            <a:avLst/>
          </a:prstGeom>
        </p:spPr>
      </p:pic>
      <p:sp>
        <p:nvSpPr>
          <p:cNvPr id="5" name="object 6">
            <a:extLst>
              <a:ext uri="{FF2B5EF4-FFF2-40B4-BE49-F238E27FC236}">
                <a16:creationId xmlns:a16="http://schemas.microsoft.com/office/drawing/2014/main" id="{6CC8D17C-27E1-42A0-8B3B-A38087B6A7F6}"/>
              </a:ext>
            </a:extLst>
          </p:cNvPr>
          <p:cNvSpPr txBox="1">
            <a:spLocks noGrp="1"/>
          </p:cNvSpPr>
          <p:nvPr>
            <p:ph type="sldNum" sz="quarter" idx="7"/>
          </p:nvPr>
        </p:nvSpPr>
        <p:spPr>
          <a:xfrm>
            <a:off x="11352530" y="6370208"/>
            <a:ext cx="314325" cy="293370"/>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58</a:t>
            </a:fld>
            <a:endParaRPr spc="-5"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5400" y="3374009"/>
            <a:ext cx="9791700" cy="2758440"/>
          </a:xfrm>
          <a:prstGeom prst="rect">
            <a:avLst/>
          </a:prstGeom>
        </p:spPr>
      </p:pic>
      <p:sp>
        <p:nvSpPr>
          <p:cNvPr id="3" name="object 3"/>
          <p:cNvSpPr txBox="1">
            <a:spLocks noGrp="1"/>
          </p:cNvSpPr>
          <p:nvPr>
            <p:ph type="title"/>
          </p:nvPr>
        </p:nvSpPr>
        <p:spPr>
          <a:xfrm>
            <a:off x="4270092" y="4022911"/>
            <a:ext cx="6287643" cy="689932"/>
          </a:xfrm>
          <a:prstGeom prst="rect">
            <a:avLst/>
          </a:prstGeom>
        </p:spPr>
        <p:txBody>
          <a:bodyPr vert="horz" wrap="square" lIns="0" tIns="12700" rIns="0" bIns="0" rtlCol="0">
            <a:spAutoFit/>
          </a:bodyPr>
          <a:lstStyle/>
          <a:p>
            <a:pPr marL="12700">
              <a:lnSpc>
                <a:spcPct val="100000"/>
              </a:lnSpc>
              <a:spcBef>
                <a:spcPts val="100"/>
              </a:spcBef>
            </a:pPr>
            <a:r>
              <a:rPr lang="zh-CN" altLang="en-US" sz="4400" dirty="0">
                <a:latin typeface="Arial"/>
                <a:cs typeface="Arial"/>
              </a:rPr>
              <a:t>基于图、强化学习的方法</a:t>
            </a:r>
            <a:endParaRPr sz="4400" dirty="0">
              <a:latin typeface="Arial"/>
              <a:cs typeface="Arial"/>
            </a:endParaRPr>
          </a:p>
        </p:txBody>
      </p:sp>
      <p:grpSp>
        <p:nvGrpSpPr>
          <p:cNvPr id="4" name="object 4"/>
          <p:cNvGrpSpPr/>
          <p:nvPr/>
        </p:nvGrpSpPr>
        <p:grpSpPr>
          <a:xfrm>
            <a:off x="2269744" y="3930267"/>
            <a:ext cx="1536622" cy="1785226"/>
            <a:chOff x="2222324" y="3896995"/>
            <a:chExt cx="1536622" cy="1785226"/>
          </a:xfrm>
        </p:grpSpPr>
        <p:sp>
          <p:nvSpPr>
            <p:cNvPr id="5" name="object 5"/>
            <p:cNvSpPr/>
            <p:nvPr/>
          </p:nvSpPr>
          <p:spPr>
            <a:xfrm>
              <a:off x="2222324" y="3896995"/>
              <a:ext cx="832485" cy="1248410"/>
            </a:xfrm>
            <a:custGeom>
              <a:avLst/>
              <a:gdLst/>
              <a:ahLst/>
              <a:cxnLst/>
              <a:rect l="l" t="t" r="r" b="b"/>
              <a:pathLst>
                <a:path w="832485" h="1248410">
                  <a:moveTo>
                    <a:pt x="832025" y="0"/>
                  </a:moveTo>
                  <a:lnTo>
                    <a:pt x="783456" y="1419"/>
                  </a:lnTo>
                  <a:lnTo>
                    <a:pt x="735195" y="5657"/>
                  </a:lnTo>
                  <a:lnTo>
                    <a:pt x="687363" y="12681"/>
                  </a:lnTo>
                  <a:lnTo>
                    <a:pt x="640079" y="22457"/>
                  </a:lnTo>
                  <a:lnTo>
                    <a:pt x="593465" y="34955"/>
                  </a:lnTo>
                  <a:lnTo>
                    <a:pt x="547639" y="50141"/>
                  </a:lnTo>
                  <a:lnTo>
                    <a:pt x="502723" y="67983"/>
                  </a:lnTo>
                  <a:lnTo>
                    <a:pt x="458837" y="88449"/>
                  </a:lnTo>
                  <a:lnTo>
                    <a:pt x="416100" y="111505"/>
                  </a:lnTo>
                  <a:lnTo>
                    <a:pt x="374462" y="137171"/>
                  </a:lnTo>
                  <a:lnTo>
                    <a:pt x="334855" y="164865"/>
                  </a:lnTo>
                  <a:lnTo>
                    <a:pt x="297308" y="194481"/>
                  </a:lnTo>
                  <a:lnTo>
                    <a:pt x="261850" y="225913"/>
                  </a:lnTo>
                  <a:lnTo>
                    <a:pt x="228510" y="259054"/>
                  </a:lnTo>
                  <a:lnTo>
                    <a:pt x="197315" y="293797"/>
                  </a:lnTo>
                  <a:lnTo>
                    <a:pt x="168294" y="330037"/>
                  </a:lnTo>
                  <a:lnTo>
                    <a:pt x="141475" y="367666"/>
                  </a:lnTo>
                  <a:lnTo>
                    <a:pt x="116888" y="406577"/>
                  </a:lnTo>
                  <a:lnTo>
                    <a:pt x="94561" y="446665"/>
                  </a:lnTo>
                  <a:lnTo>
                    <a:pt x="74521" y="487823"/>
                  </a:lnTo>
                  <a:lnTo>
                    <a:pt x="56798" y="529943"/>
                  </a:lnTo>
                  <a:lnTo>
                    <a:pt x="41421" y="572921"/>
                  </a:lnTo>
                  <a:lnTo>
                    <a:pt x="28417" y="616648"/>
                  </a:lnTo>
                  <a:lnTo>
                    <a:pt x="17815" y="661019"/>
                  </a:lnTo>
                  <a:lnTo>
                    <a:pt x="9644" y="705926"/>
                  </a:lnTo>
                  <a:lnTo>
                    <a:pt x="3932" y="751264"/>
                  </a:lnTo>
                  <a:lnTo>
                    <a:pt x="708" y="796926"/>
                  </a:lnTo>
                  <a:lnTo>
                    <a:pt x="0" y="842804"/>
                  </a:lnTo>
                  <a:lnTo>
                    <a:pt x="1836" y="888794"/>
                  </a:lnTo>
                  <a:lnTo>
                    <a:pt x="6246" y="934787"/>
                  </a:lnTo>
                  <a:lnTo>
                    <a:pt x="13257" y="980678"/>
                  </a:lnTo>
                  <a:lnTo>
                    <a:pt x="22898" y="1026359"/>
                  </a:lnTo>
                  <a:lnTo>
                    <a:pt x="35198" y="1071725"/>
                  </a:lnTo>
                  <a:lnTo>
                    <a:pt x="50185" y="1116669"/>
                  </a:lnTo>
                  <a:lnTo>
                    <a:pt x="67888" y="1161084"/>
                  </a:lnTo>
                  <a:lnTo>
                    <a:pt x="88335" y="1204864"/>
                  </a:lnTo>
                  <a:lnTo>
                    <a:pt x="111554" y="1247902"/>
                  </a:lnTo>
                  <a:lnTo>
                    <a:pt x="183563" y="1206372"/>
                  </a:lnTo>
                  <a:lnTo>
                    <a:pt x="160401" y="1162969"/>
                  </a:lnTo>
                  <a:lnTo>
                    <a:pt x="140187" y="1118298"/>
                  </a:lnTo>
                  <a:lnTo>
                    <a:pt x="122964" y="1072508"/>
                  </a:lnTo>
                  <a:lnTo>
                    <a:pt x="108776" y="1025747"/>
                  </a:lnTo>
                  <a:lnTo>
                    <a:pt x="97666" y="978164"/>
                  </a:lnTo>
                  <a:lnTo>
                    <a:pt x="89677" y="929909"/>
                  </a:lnTo>
                  <a:lnTo>
                    <a:pt x="84851" y="881130"/>
                  </a:lnTo>
                  <a:lnTo>
                    <a:pt x="83233" y="831976"/>
                  </a:lnTo>
                  <a:lnTo>
                    <a:pt x="84707" y="784625"/>
                  </a:lnTo>
                  <a:lnTo>
                    <a:pt x="89068" y="738056"/>
                  </a:lnTo>
                  <a:lnTo>
                    <a:pt x="96230" y="692357"/>
                  </a:lnTo>
                  <a:lnTo>
                    <a:pt x="106104" y="647616"/>
                  </a:lnTo>
                  <a:lnTo>
                    <a:pt x="118603" y="603920"/>
                  </a:lnTo>
                  <a:lnTo>
                    <a:pt x="133640" y="561357"/>
                  </a:lnTo>
                  <a:lnTo>
                    <a:pt x="151125" y="520014"/>
                  </a:lnTo>
                  <a:lnTo>
                    <a:pt x="170973" y="479981"/>
                  </a:lnTo>
                  <a:lnTo>
                    <a:pt x="193094" y="441344"/>
                  </a:lnTo>
                  <a:lnTo>
                    <a:pt x="217401" y="404191"/>
                  </a:lnTo>
                  <a:lnTo>
                    <a:pt x="243807" y="368609"/>
                  </a:lnTo>
                  <a:lnTo>
                    <a:pt x="272223" y="334688"/>
                  </a:lnTo>
                  <a:lnTo>
                    <a:pt x="302562" y="302513"/>
                  </a:lnTo>
                  <a:lnTo>
                    <a:pt x="334737" y="272174"/>
                  </a:lnTo>
                  <a:lnTo>
                    <a:pt x="368658" y="243758"/>
                  </a:lnTo>
                  <a:lnTo>
                    <a:pt x="404239" y="217352"/>
                  </a:lnTo>
                  <a:lnTo>
                    <a:pt x="441392" y="193045"/>
                  </a:lnTo>
                  <a:lnTo>
                    <a:pt x="480030" y="170924"/>
                  </a:lnTo>
                  <a:lnTo>
                    <a:pt x="520063" y="151077"/>
                  </a:lnTo>
                  <a:lnTo>
                    <a:pt x="561405" y="133591"/>
                  </a:lnTo>
                  <a:lnTo>
                    <a:pt x="603968" y="118555"/>
                  </a:lnTo>
                  <a:lnTo>
                    <a:pt x="647665" y="106055"/>
                  </a:lnTo>
                  <a:lnTo>
                    <a:pt x="692406" y="96181"/>
                  </a:lnTo>
                  <a:lnTo>
                    <a:pt x="738105" y="89019"/>
                  </a:lnTo>
                  <a:lnTo>
                    <a:pt x="784674" y="84658"/>
                  </a:lnTo>
                  <a:lnTo>
                    <a:pt x="832025" y="83184"/>
                  </a:lnTo>
                  <a:lnTo>
                    <a:pt x="832025" y="0"/>
                  </a:lnTo>
                  <a:close/>
                </a:path>
              </a:pathLst>
            </a:custGeom>
            <a:solidFill>
              <a:srgbClr val="FFFFFF"/>
            </a:solidFill>
          </p:spPr>
          <p:txBody>
            <a:bodyPr wrap="square" lIns="0" tIns="0" rIns="0" bIns="0" rtlCol="0"/>
            <a:lstStyle/>
            <a:p>
              <a:endParaRPr>
                <a:latin typeface="Times New Roman" panose="02020603050405020304" pitchFamily="18" charset="0"/>
              </a:endParaRPr>
            </a:p>
          </p:txBody>
        </p:sp>
        <p:pic>
          <p:nvPicPr>
            <p:cNvPr id="6" name="object 6"/>
            <p:cNvPicPr/>
            <p:nvPr/>
          </p:nvPicPr>
          <p:blipFill>
            <a:blip r:embed="rId3" cstate="print"/>
            <a:stretch>
              <a:fillRect/>
            </a:stretch>
          </p:blipFill>
          <p:spPr>
            <a:xfrm>
              <a:off x="2310384" y="4034028"/>
              <a:ext cx="1448562" cy="1448562"/>
            </a:xfrm>
            <a:prstGeom prst="rect">
              <a:avLst/>
            </a:prstGeom>
          </p:spPr>
        </p:pic>
        <p:pic>
          <p:nvPicPr>
            <p:cNvPr id="7" name="object 7"/>
            <p:cNvPicPr/>
            <p:nvPr/>
          </p:nvPicPr>
          <p:blipFill>
            <a:blip r:embed="rId4" cstate="print"/>
            <a:stretch>
              <a:fillRect/>
            </a:stretch>
          </p:blipFill>
          <p:spPr>
            <a:xfrm>
              <a:off x="2330196" y="4041635"/>
              <a:ext cx="1407413" cy="1640586"/>
            </a:xfrm>
            <a:prstGeom prst="rect">
              <a:avLst/>
            </a:prstGeom>
          </p:spPr>
        </p:pic>
      </p:grpSp>
      <p:sp>
        <p:nvSpPr>
          <p:cNvPr id="8" name="object 8"/>
          <p:cNvSpPr txBox="1"/>
          <p:nvPr/>
        </p:nvSpPr>
        <p:spPr>
          <a:xfrm>
            <a:off x="2833497" y="4288663"/>
            <a:ext cx="409575" cy="848360"/>
          </a:xfrm>
          <a:prstGeom prst="rect">
            <a:avLst/>
          </a:prstGeom>
        </p:spPr>
        <p:txBody>
          <a:bodyPr vert="horz" wrap="square" lIns="0" tIns="12700" rIns="0" bIns="0" rtlCol="0">
            <a:spAutoFit/>
          </a:bodyPr>
          <a:lstStyle/>
          <a:p>
            <a:pPr marL="12700">
              <a:lnSpc>
                <a:spcPct val="100000"/>
              </a:lnSpc>
              <a:spcBef>
                <a:spcPts val="100"/>
              </a:spcBef>
            </a:pPr>
            <a:r>
              <a:rPr sz="5400" b="1" dirty="0">
                <a:solidFill>
                  <a:srgbClr val="FFFFFF"/>
                </a:solidFill>
                <a:latin typeface="Century Gothic"/>
                <a:cs typeface="Century Gothic"/>
              </a:rPr>
              <a:t>5</a:t>
            </a:r>
            <a:endParaRPr sz="5400">
              <a:latin typeface="Century Gothic"/>
              <a:cs typeface="Century Gothic"/>
            </a:endParaRPr>
          </a:p>
        </p:txBody>
      </p:sp>
      <p:pic>
        <p:nvPicPr>
          <p:cNvPr id="9" name="object 9"/>
          <p:cNvPicPr/>
          <p:nvPr/>
        </p:nvPicPr>
        <p:blipFill>
          <a:blip r:embed="rId5" cstate="print"/>
          <a:stretch>
            <a:fillRect/>
          </a:stretch>
        </p:blipFill>
        <p:spPr>
          <a:xfrm>
            <a:off x="2478151" y="4109704"/>
            <a:ext cx="1248156" cy="1447037"/>
          </a:xfrm>
          <a:prstGeom prst="rect">
            <a:avLst/>
          </a:prstGeom>
        </p:spPr>
      </p:pic>
      <p:sp>
        <p:nvSpPr>
          <p:cNvPr id="10" name="文本框 9">
            <a:extLst>
              <a:ext uri="{FF2B5EF4-FFF2-40B4-BE49-F238E27FC236}">
                <a16:creationId xmlns:a16="http://schemas.microsoft.com/office/drawing/2014/main" id="{1AD80C9E-B07E-49CC-8A10-A586CB72122B}"/>
              </a:ext>
            </a:extLst>
          </p:cNvPr>
          <p:cNvSpPr txBox="1"/>
          <p:nvPr/>
        </p:nvSpPr>
        <p:spPr>
          <a:xfrm>
            <a:off x="6934200" y="5145405"/>
            <a:ext cx="2057400" cy="369332"/>
          </a:xfrm>
          <a:prstGeom prst="rect">
            <a:avLst/>
          </a:prstGeom>
          <a:noFill/>
        </p:spPr>
        <p:txBody>
          <a:bodyPr wrap="square" rtlCol="0">
            <a:spAutoFit/>
          </a:bodyPr>
          <a:lstStyle/>
          <a:p>
            <a:r>
              <a:rPr lang="zh-CN" altLang="en-US">
                <a:latin typeface="宋体" panose="02010600030101010101" pitchFamily="2" charset="-122"/>
                <a:ea typeface="+mj-ea"/>
              </a:rPr>
              <a:t>汇报人：刘天锐</a:t>
            </a:r>
          </a:p>
        </p:txBody>
      </p:sp>
      <p:sp>
        <p:nvSpPr>
          <p:cNvPr id="11" name="object 16">
            <a:extLst>
              <a:ext uri="{FF2B5EF4-FFF2-40B4-BE49-F238E27FC236}">
                <a16:creationId xmlns:a16="http://schemas.microsoft.com/office/drawing/2014/main" id="{EE5DDD5C-9735-4D51-B6FA-455105340BAB}"/>
              </a:ext>
            </a:extLst>
          </p:cNvPr>
          <p:cNvSpPr txBox="1"/>
          <p:nvPr/>
        </p:nvSpPr>
        <p:spPr>
          <a:xfrm>
            <a:off x="2905091" y="4327999"/>
            <a:ext cx="452998" cy="843821"/>
          </a:xfrm>
          <a:prstGeom prst="rect">
            <a:avLst/>
          </a:prstGeom>
        </p:spPr>
        <p:txBody>
          <a:bodyPr vert="horz" wrap="square" lIns="0" tIns="12700" rIns="0" bIns="0" rtlCol="0">
            <a:spAutoFit/>
          </a:bodyPr>
          <a:lstStyle/>
          <a:p>
            <a:pPr marL="12700">
              <a:lnSpc>
                <a:spcPct val="100000"/>
              </a:lnSpc>
              <a:spcBef>
                <a:spcPts val="100"/>
              </a:spcBef>
            </a:pPr>
            <a:r>
              <a:rPr lang="en-US" sz="5400" b="1" dirty="0">
                <a:solidFill>
                  <a:srgbClr val="FFFFFF"/>
                </a:solidFill>
                <a:latin typeface="Century Gothic"/>
                <a:cs typeface="Century Gothic"/>
              </a:rPr>
              <a:t>5</a:t>
            </a:r>
            <a:endParaRPr sz="5400" dirty="0">
              <a:latin typeface="Century Gothic"/>
              <a:cs typeface="Century Gothic"/>
            </a:endParaRPr>
          </a:p>
        </p:txBody>
      </p:sp>
    </p:spTree>
    <p:extLst>
      <p:ext uri="{BB962C8B-B14F-4D97-AF65-F5344CB8AC3E}">
        <p14:creationId xmlns:p14="http://schemas.microsoft.com/office/powerpoint/2010/main" val="2726323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670" y="323468"/>
            <a:ext cx="4351020" cy="443070"/>
          </a:xfrm>
          <a:prstGeom prst="rect">
            <a:avLst/>
          </a:prstGeom>
        </p:spPr>
        <p:txBody>
          <a:bodyPr vert="horz" wrap="square" lIns="0" tIns="12065" rIns="0" bIns="0" rtlCol="0">
            <a:spAutoFit/>
          </a:bodyPr>
          <a:lstStyle/>
          <a:p>
            <a:pPr marL="12700">
              <a:spcBef>
                <a:spcPts val="95"/>
              </a:spcBef>
            </a:pPr>
            <a:r>
              <a:rPr lang="zh-CN" altLang="en-US" sz="2800" b="1" spc="-5" dirty="0">
                <a:solidFill>
                  <a:srgbClr val="006C39"/>
                </a:solidFill>
                <a:effectLst>
                  <a:outerShdw blurRad="38100" dist="38100" dir="2700000" algn="tl">
                    <a:srgbClr val="000000">
                      <a:alpha val="43137"/>
                    </a:srgbClr>
                  </a:outerShdw>
                </a:effectLst>
              </a:rPr>
              <a:t>应用背景</a:t>
            </a:r>
          </a:p>
        </p:txBody>
      </p:sp>
      <p:sp>
        <p:nvSpPr>
          <p:cNvPr id="3" name="object 3"/>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Century Gothic"/>
                <a:cs typeface="Century Gothic"/>
              </a:rPr>
              <a:t>1</a:t>
            </a:r>
            <a:endParaRPr sz="3600">
              <a:latin typeface="Century Gothic"/>
              <a:cs typeface="Century Gothic"/>
            </a:endParaRPr>
          </a:p>
        </p:txBody>
      </p:sp>
      <p:sp>
        <p:nvSpPr>
          <p:cNvPr id="8" name="object 8"/>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6</a:t>
            </a:fld>
            <a:endParaRPr spc="-5" dirty="0"/>
          </a:p>
        </p:txBody>
      </p:sp>
      <p:pic>
        <p:nvPicPr>
          <p:cNvPr id="11" name="图片 10">
            <a:extLst>
              <a:ext uri="{FF2B5EF4-FFF2-40B4-BE49-F238E27FC236}">
                <a16:creationId xmlns:a16="http://schemas.microsoft.com/office/drawing/2014/main" id="{0A0D6D34-C430-4A47-99F3-A40D5BFA7C8B}"/>
              </a:ext>
            </a:extLst>
          </p:cNvPr>
          <p:cNvPicPr>
            <a:picLocks noChangeAspect="1"/>
          </p:cNvPicPr>
          <p:nvPr/>
        </p:nvPicPr>
        <p:blipFill rotWithShape="1">
          <a:blip r:embed="rId2">
            <a:extLst>
              <a:ext uri="{28A0092B-C50C-407E-A947-70E740481C1C}">
                <a14:useLocalDpi xmlns:a14="http://schemas.microsoft.com/office/drawing/2010/main" val="0"/>
              </a:ext>
            </a:extLst>
          </a:blip>
          <a:srcRect t="1" b="18158"/>
          <a:stretch/>
        </p:blipFill>
        <p:spPr>
          <a:xfrm>
            <a:off x="1480735" y="1104897"/>
            <a:ext cx="5877731" cy="4648200"/>
          </a:xfrm>
          <a:prstGeom prst="rect">
            <a:avLst/>
          </a:prstGeom>
        </p:spPr>
      </p:pic>
      <p:sp>
        <p:nvSpPr>
          <p:cNvPr id="12" name="文本框 11">
            <a:extLst>
              <a:ext uri="{FF2B5EF4-FFF2-40B4-BE49-F238E27FC236}">
                <a16:creationId xmlns:a16="http://schemas.microsoft.com/office/drawing/2014/main" id="{479468A4-AB5A-4696-88CD-82B8A1A2657A}"/>
              </a:ext>
            </a:extLst>
          </p:cNvPr>
          <p:cNvSpPr txBox="1"/>
          <p:nvPr/>
        </p:nvSpPr>
        <p:spPr>
          <a:xfrm>
            <a:off x="7772400" y="3136610"/>
            <a:ext cx="2971800" cy="1077218"/>
          </a:xfrm>
          <a:prstGeom prst="rect">
            <a:avLst/>
          </a:prstGeom>
          <a:noFill/>
        </p:spPr>
        <p:txBody>
          <a:bodyPr wrap="square" rtlCol="0">
            <a:spAutoFit/>
          </a:bodyPr>
          <a:lstStyle/>
          <a:p>
            <a:r>
              <a:rPr lang="zh-CN" altLang="en-US" sz="3200">
                <a:latin typeface="Times New Roman" panose="02020603050405020304" pitchFamily="18" charset="0"/>
              </a:rPr>
              <a:t>视觉问答（</a:t>
            </a:r>
            <a:r>
              <a:rPr lang="en-US" altLang="zh-CN" sz="3200">
                <a:latin typeface="Times New Roman" panose="02020603050405020304" pitchFamily="18" charset="0"/>
              </a:rPr>
              <a:t>VQA</a:t>
            </a:r>
            <a:r>
              <a:rPr lang="zh-CN" altLang="en-US" sz="3200">
                <a:latin typeface="Times New Roman" panose="02020603050405020304" pitchFamily="18" charset="0"/>
              </a:rPr>
              <a:t>）</a:t>
            </a:r>
          </a:p>
        </p:txBody>
      </p:sp>
      <p:sp>
        <p:nvSpPr>
          <p:cNvPr id="9" name="文本框 8">
            <a:extLst>
              <a:ext uri="{FF2B5EF4-FFF2-40B4-BE49-F238E27FC236}">
                <a16:creationId xmlns:a16="http://schemas.microsoft.com/office/drawing/2014/main" id="{4895A23F-678C-4738-B8CF-3B5D4663F423}"/>
              </a:ext>
            </a:extLst>
          </p:cNvPr>
          <p:cNvSpPr txBox="1"/>
          <p:nvPr/>
        </p:nvSpPr>
        <p:spPr>
          <a:xfrm>
            <a:off x="1480735" y="5711912"/>
            <a:ext cx="6094428" cy="369332"/>
          </a:xfrm>
          <a:prstGeom prst="rect">
            <a:avLst/>
          </a:prstGeom>
          <a:noFill/>
        </p:spPr>
        <p:txBody>
          <a:bodyPr wrap="square">
            <a:spAutoFit/>
          </a:bodyPr>
          <a:lstStyle/>
          <a:p>
            <a:r>
              <a:rPr lang="zh-CN" altLang="en-US" dirty="0"/>
              <a:t>图片源自</a:t>
            </a:r>
            <a:r>
              <a:rPr lang="en-US" altLang="zh-CN" dirty="0">
                <a:hlinkClick r:id="rId3"/>
              </a:rPr>
              <a:t>VQA: Visual Question Answering</a:t>
            </a:r>
            <a:endParaRPr lang="zh-CN" altLang="en-US" dirty="0"/>
          </a:p>
        </p:txBody>
      </p:sp>
    </p:spTree>
    <p:extLst>
      <p:ext uri="{BB962C8B-B14F-4D97-AF65-F5344CB8AC3E}">
        <p14:creationId xmlns:p14="http://schemas.microsoft.com/office/powerpoint/2010/main" val="3159998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查看源图像">
            <a:extLst>
              <a:ext uri="{FF2B5EF4-FFF2-40B4-BE49-F238E27FC236}">
                <a16:creationId xmlns:a16="http://schemas.microsoft.com/office/drawing/2014/main" id="{5F837C0E-3018-4C9C-9AFC-B3B137C7D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 y="1437939"/>
            <a:ext cx="6432550" cy="4294331"/>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2">
            <a:extLst>
              <a:ext uri="{FF2B5EF4-FFF2-40B4-BE49-F238E27FC236}">
                <a16:creationId xmlns:a16="http://schemas.microsoft.com/office/drawing/2014/main" id="{CF9F50AB-949C-4B5C-B387-BF1875886C63}"/>
              </a:ext>
            </a:extLst>
          </p:cNvPr>
          <p:cNvSpPr txBox="1"/>
          <p:nvPr/>
        </p:nvSpPr>
        <p:spPr>
          <a:xfrm>
            <a:off x="1600200" y="374499"/>
            <a:ext cx="837273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dirty="0">
                <a:solidFill>
                  <a:srgbClr val="006C39"/>
                </a:solidFill>
                <a:effectLst>
                  <a:outerShdw blurRad="38100" dist="38100" dir="2700000" algn="tl">
                    <a:srgbClr val="000000">
                      <a:alpha val="43137"/>
                    </a:srgbClr>
                  </a:outerShdw>
                </a:effectLst>
                <a:latin typeface="+mj-ea"/>
                <a:ea typeface="+mj-ea"/>
                <a:cs typeface="微软雅黑"/>
              </a:rPr>
              <a:t>仅仅</a:t>
            </a:r>
            <a:r>
              <a:rPr lang="en-US" altLang="zh-CN" sz="2800" b="1" dirty="0">
                <a:solidFill>
                  <a:srgbClr val="006C39"/>
                </a:solidFill>
                <a:effectLst>
                  <a:outerShdw blurRad="38100" dist="38100" dir="2700000" algn="tl">
                    <a:srgbClr val="000000">
                      <a:alpha val="43137"/>
                    </a:srgbClr>
                  </a:outerShdw>
                </a:effectLst>
                <a:latin typeface="+mj-ea"/>
                <a:ea typeface="+mj-ea"/>
                <a:cs typeface="微软雅黑"/>
              </a:rPr>
              <a:t>end-to-end vs. graph-based</a:t>
            </a:r>
            <a:endParaRPr lang="zh-CN" altLang="en-US" sz="2800" b="1" dirty="0">
              <a:solidFill>
                <a:srgbClr val="006C39"/>
              </a:solidFill>
              <a:effectLst>
                <a:outerShdw blurRad="38100" dist="38100" dir="2700000" algn="tl">
                  <a:srgbClr val="000000">
                    <a:alpha val="43137"/>
                  </a:srgbClr>
                </a:outerShdw>
              </a:effectLst>
              <a:latin typeface="+mj-ea"/>
              <a:ea typeface="+mj-ea"/>
              <a:cs typeface="微软雅黑"/>
            </a:endParaRPr>
          </a:p>
        </p:txBody>
      </p:sp>
      <p:sp>
        <p:nvSpPr>
          <p:cNvPr id="4" name="object 22">
            <a:extLst>
              <a:ext uri="{FF2B5EF4-FFF2-40B4-BE49-F238E27FC236}">
                <a16:creationId xmlns:a16="http://schemas.microsoft.com/office/drawing/2014/main" id="{6A8D8ACD-2951-474D-9E4E-8D03BDC54CF1}"/>
              </a:ext>
            </a:extLst>
          </p:cNvPr>
          <p:cNvSpPr txBox="1">
            <a:spLocks noGrp="1"/>
          </p:cNvSpPr>
          <p:nvPr>
            <p:ph type="sldNum" sz="quarter" idx="7"/>
          </p:nvPr>
        </p:nvSpPr>
        <p:spPr>
          <a:xfrm>
            <a:off x="11352530" y="6370208"/>
            <a:ext cx="314325" cy="492443"/>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60</a:t>
            </a:fld>
            <a:endParaRPr spc="-5"/>
          </a:p>
        </p:txBody>
      </p:sp>
      <p:sp>
        <p:nvSpPr>
          <p:cNvPr id="2" name="矩形 1">
            <a:extLst>
              <a:ext uri="{FF2B5EF4-FFF2-40B4-BE49-F238E27FC236}">
                <a16:creationId xmlns:a16="http://schemas.microsoft.com/office/drawing/2014/main" id="{AE828B62-A424-4052-A952-F295D16DF0A3}"/>
              </a:ext>
            </a:extLst>
          </p:cNvPr>
          <p:cNvSpPr/>
          <p:nvPr/>
        </p:nvSpPr>
        <p:spPr>
          <a:xfrm>
            <a:off x="1972826" y="4122337"/>
            <a:ext cx="838200" cy="838200"/>
          </a:xfrm>
          <a:prstGeom prst="rect">
            <a:avLst/>
          </a:prstGeom>
          <a:noFill/>
          <a:ln w="38100">
            <a:solidFill>
              <a:srgbClr val="C00000"/>
            </a:solidFill>
          </a:ln>
          <a:effectLst>
            <a:outerShdw blurRad="107950" dist="12700" dir="5400000" algn="ctr">
              <a:srgbClr val="000000"/>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rgbClr val="FF0000"/>
              </a:solidFill>
            </a:endParaRPr>
          </a:p>
        </p:txBody>
      </p:sp>
      <p:sp>
        <p:nvSpPr>
          <p:cNvPr id="7" name="矩形 6">
            <a:extLst>
              <a:ext uri="{FF2B5EF4-FFF2-40B4-BE49-F238E27FC236}">
                <a16:creationId xmlns:a16="http://schemas.microsoft.com/office/drawing/2014/main" id="{CDEB988E-CE8F-4FA4-9F11-1E1CC74B3F71}"/>
              </a:ext>
            </a:extLst>
          </p:cNvPr>
          <p:cNvSpPr/>
          <p:nvPr/>
        </p:nvSpPr>
        <p:spPr>
          <a:xfrm>
            <a:off x="2819400" y="2895600"/>
            <a:ext cx="685800" cy="533400"/>
          </a:xfrm>
          <a:prstGeom prst="rect">
            <a:avLst/>
          </a:prstGeom>
          <a:noFill/>
          <a:ln w="38100">
            <a:solidFill>
              <a:srgbClr val="C00000"/>
            </a:solidFill>
          </a:ln>
          <a:effectLst>
            <a:outerShdw blurRad="107950" dist="12700" dir="5400000" algn="ctr">
              <a:srgbClr val="000000"/>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rgbClr val="FF0000"/>
              </a:solidFill>
            </a:endParaRPr>
          </a:p>
        </p:txBody>
      </p:sp>
      <p:sp>
        <p:nvSpPr>
          <p:cNvPr id="8" name="矩形 7">
            <a:extLst>
              <a:ext uri="{FF2B5EF4-FFF2-40B4-BE49-F238E27FC236}">
                <a16:creationId xmlns:a16="http://schemas.microsoft.com/office/drawing/2014/main" id="{1F0B77E5-E682-4A93-A333-5EDA4ADA16E7}"/>
              </a:ext>
            </a:extLst>
          </p:cNvPr>
          <p:cNvSpPr/>
          <p:nvPr/>
        </p:nvSpPr>
        <p:spPr>
          <a:xfrm>
            <a:off x="2667000" y="2087964"/>
            <a:ext cx="990600" cy="647700"/>
          </a:xfrm>
          <a:prstGeom prst="rect">
            <a:avLst/>
          </a:prstGeom>
          <a:noFill/>
          <a:ln w="38100">
            <a:solidFill>
              <a:srgbClr val="C00000"/>
            </a:solidFill>
          </a:ln>
          <a:effectLst>
            <a:outerShdw blurRad="107950" dist="12700" dir="5400000" algn="ctr">
              <a:srgbClr val="000000"/>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rgbClr val="FF0000"/>
              </a:solidFill>
            </a:endParaRPr>
          </a:p>
        </p:txBody>
      </p:sp>
      <p:pic>
        <p:nvPicPr>
          <p:cNvPr id="9" name="图片 8">
            <a:extLst>
              <a:ext uri="{FF2B5EF4-FFF2-40B4-BE49-F238E27FC236}">
                <a16:creationId xmlns:a16="http://schemas.microsoft.com/office/drawing/2014/main" id="{37898B26-9375-4CE7-B7EB-6DAFA15C6ECA}"/>
              </a:ext>
            </a:extLst>
          </p:cNvPr>
          <p:cNvPicPr>
            <a:picLocks noChangeAspect="1"/>
          </p:cNvPicPr>
          <p:nvPr/>
        </p:nvPicPr>
        <p:blipFill>
          <a:blip r:embed="rId4"/>
          <a:stretch>
            <a:fillRect/>
          </a:stretch>
        </p:blipFill>
        <p:spPr>
          <a:xfrm>
            <a:off x="8686800" y="972864"/>
            <a:ext cx="2014568" cy="5224479"/>
          </a:xfrm>
          <a:prstGeom prst="rect">
            <a:avLst/>
          </a:prstGeom>
        </p:spPr>
      </p:pic>
      <p:sp>
        <p:nvSpPr>
          <p:cNvPr id="10" name="object 16">
            <a:extLst>
              <a:ext uri="{FF2B5EF4-FFF2-40B4-BE49-F238E27FC236}">
                <a16:creationId xmlns:a16="http://schemas.microsoft.com/office/drawing/2014/main" id="{A9FFFE15-065C-4AE3-BC0E-3697D67BA245}"/>
              </a:ext>
            </a:extLst>
          </p:cNvPr>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FFFFFF"/>
                </a:solidFill>
                <a:latin typeface="Century Gothic"/>
                <a:cs typeface="Century Gothic"/>
              </a:rPr>
              <a:t>5</a:t>
            </a:r>
            <a:endParaRPr sz="3600" dirty="0">
              <a:latin typeface="Century Gothic"/>
              <a:cs typeface="Century Gothic"/>
            </a:endParaRPr>
          </a:p>
        </p:txBody>
      </p:sp>
    </p:spTree>
    <p:extLst>
      <p:ext uri="{BB962C8B-B14F-4D97-AF65-F5344CB8AC3E}">
        <p14:creationId xmlns:p14="http://schemas.microsoft.com/office/powerpoint/2010/main" val="22172654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5670" y="323469"/>
            <a:ext cx="524853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dirty="0">
                <a:solidFill>
                  <a:srgbClr val="006C39"/>
                </a:solidFill>
                <a:effectLst>
                  <a:outerShdw blurRad="38100" dist="38100" dir="2700000" algn="tl">
                    <a:srgbClr val="000000">
                      <a:alpha val="43137"/>
                    </a:srgbClr>
                  </a:outerShdw>
                </a:effectLst>
                <a:latin typeface="宋体" panose="02010600030101010101" pitchFamily="2" charset="-122"/>
                <a:cs typeface="微软雅黑"/>
              </a:rPr>
              <a:t>基于图的</a:t>
            </a:r>
            <a:r>
              <a:rPr lang="zh-CN" altLang="en-US" sz="2800" b="1" dirty="0">
                <a:solidFill>
                  <a:srgbClr val="006C39"/>
                </a:solidFill>
                <a:effectLst>
                  <a:outerShdw blurRad="38100" dist="38100" dir="2700000" algn="tl">
                    <a:srgbClr val="000000">
                      <a:alpha val="43137"/>
                    </a:srgbClr>
                  </a:outerShdw>
                </a:effectLst>
                <a:latin typeface="+mj-ea"/>
                <a:ea typeface="+mj-ea"/>
              </a:rPr>
              <a:t>一般流程</a:t>
            </a:r>
            <a:endParaRPr lang="zh-CN" altLang="en-US" sz="2800" dirty="0">
              <a:solidFill>
                <a:srgbClr val="006C39"/>
              </a:solidFill>
              <a:effectLst>
                <a:outerShdw blurRad="38100" dist="38100" dir="2700000" algn="tl">
                  <a:srgbClr val="000000">
                    <a:alpha val="43137"/>
                  </a:srgbClr>
                </a:outerShdw>
              </a:effectLst>
              <a:latin typeface="宋体" panose="02010600030101010101" pitchFamily="2" charset="-122"/>
              <a:cs typeface="微软雅黑"/>
            </a:endParaRPr>
          </a:p>
        </p:txBody>
      </p:sp>
      <p:sp>
        <p:nvSpPr>
          <p:cNvPr id="16" name="object 16"/>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FFFFFF"/>
                </a:solidFill>
                <a:latin typeface="Century Gothic"/>
                <a:cs typeface="Century Gothic"/>
              </a:rPr>
              <a:t>5</a:t>
            </a:r>
            <a:endParaRPr sz="3600" dirty="0">
              <a:latin typeface="Century Gothic"/>
              <a:cs typeface="Century Gothic"/>
            </a:endParaRPr>
          </a:p>
        </p:txBody>
      </p:sp>
      <p:sp>
        <p:nvSpPr>
          <p:cNvPr id="22" name="object 22"/>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61</a:t>
            </a:fld>
            <a:endParaRPr spc="-5" dirty="0"/>
          </a:p>
        </p:txBody>
      </p:sp>
      <p:pic>
        <p:nvPicPr>
          <p:cNvPr id="4" name="图片 3">
            <a:extLst>
              <a:ext uri="{FF2B5EF4-FFF2-40B4-BE49-F238E27FC236}">
                <a16:creationId xmlns:a16="http://schemas.microsoft.com/office/drawing/2014/main" id="{41BB0EA2-FCDD-4EA0-B04A-511498DAD8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6" y="1600200"/>
            <a:ext cx="9957827" cy="2603372"/>
          </a:xfrm>
          <a:prstGeom prst="rect">
            <a:avLst/>
          </a:prstGeom>
        </p:spPr>
      </p:pic>
      <p:sp>
        <p:nvSpPr>
          <p:cNvPr id="7" name="文本框 6">
            <a:extLst>
              <a:ext uri="{FF2B5EF4-FFF2-40B4-BE49-F238E27FC236}">
                <a16:creationId xmlns:a16="http://schemas.microsoft.com/office/drawing/2014/main" id="{BD7C0F17-81B5-4851-95DF-91DE15EDB743}"/>
              </a:ext>
            </a:extLst>
          </p:cNvPr>
          <p:cNvSpPr txBox="1"/>
          <p:nvPr/>
        </p:nvSpPr>
        <p:spPr>
          <a:xfrm>
            <a:off x="1905000" y="4603586"/>
            <a:ext cx="9829800" cy="954107"/>
          </a:xfrm>
          <a:prstGeom prst="rect">
            <a:avLst/>
          </a:prstGeom>
          <a:noFill/>
        </p:spPr>
        <p:txBody>
          <a:bodyPr wrap="square">
            <a:spAutoFit/>
          </a:bodyPr>
          <a:lstStyle/>
          <a:p>
            <a:r>
              <a:rPr lang="zh-CN" altLang="zh-CN" sz="2800" b="1" spc="-5" dirty="0">
                <a:solidFill>
                  <a:srgbClr val="006C39"/>
                </a:solidFill>
                <a:latin typeface="宋体" panose="02010600030101010101" pitchFamily="2" charset="-122"/>
              </a:rPr>
              <a:t>图卷积网络（</a:t>
            </a:r>
            <a:r>
              <a:rPr lang="en-US" altLang="zh-CN" sz="2800" b="1" spc="-5" dirty="0">
                <a:solidFill>
                  <a:srgbClr val="006C39"/>
                </a:solidFill>
                <a:latin typeface="宋体" panose="02010600030101010101" pitchFamily="2" charset="-122"/>
              </a:rPr>
              <a:t>GCNs</a:t>
            </a:r>
            <a:r>
              <a:rPr lang="zh-CN" altLang="zh-CN" sz="2800" b="1" spc="-5" dirty="0">
                <a:solidFill>
                  <a:srgbClr val="006C39"/>
                </a:solidFill>
                <a:latin typeface="宋体" panose="02010600030101010101" pitchFamily="2" charset="-122"/>
              </a:rPr>
              <a:t>）用来编码场景图中的区域和关系</a:t>
            </a:r>
            <a:endParaRPr lang="en-US" altLang="zh-CN" sz="2800" b="1" spc="-5" dirty="0">
              <a:solidFill>
                <a:srgbClr val="006C39"/>
              </a:solidFill>
              <a:latin typeface="宋体" panose="02010600030101010101" pitchFamily="2" charset="-122"/>
            </a:endParaRPr>
          </a:p>
          <a:p>
            <a:r>
              <a:rPr lang="zh-CN" altLang="zh-CN" sz="2800" b="1" spc="-5" dirty="0">
                <a:solidFill>
                  <a:srgbClr val="006C39"/>
                </a:solidFill>
                <a:latin typeface="宋体" panose="02010600030101010101" pitchFamily="2" charset="-122"/>
              </a:rPr>
              <a:t>获得的特征向量被传递给</a:t>
            </a:r>
            <a:r>
              <a:rPr lang="en-US" altLang="zh-CN" sz="2800" b="1" spc="-5" dirty="0">
                <a:solidFill>
                  <a:srgbClr val="006C39"/>
                </a:solidFill>
                <a:latin typeface="宋体" panose="02010600030101010101" pitchFamily="2" charset="-122"/>
              </a:rPr>
              <a:t>LSTM</a:t>
            </a:r>
            <a:r>
              <a:rPr lang="zh-CN" altLang="zh-CN" sz="2800" b="1" spc="-5" dirty="0">
                <a:solidFill>
                  <a:srgbClr val="006C39"/>
                </a:solidFill>
                <a:latin typeface="宋体" panose="02010600030101010101" pitchFamily="2" charset="-122"/>
              </a:rPr>
              <a:t>解码器生成标题</a:t>
            </a:r>
            <a:endParaRPr lang="zh-CN" altLang="en-US" sz="2800" b="1" spc="-5" dirty="0">
              <a:solidFill>
                <a:srgbClr val="006C39"/>
              </a:solidFill>
              <a:latin typeface="宋体" panose="02010600030101010101" pitchFamily="2" charset="-122"/>
            </a:endParaRPr>
          </a:p>
        </p:txBody>
      </p:sp>
    </p:spTree>
    <p:extLst>
      <p:ext uri="{BB962C8B-B14F-4D97-AF65-F5344CB8AC3E}">
        <p14:creationId xmlns:p14="http://schemas.microsoft.com/office/powerpoint/2010/main" val="3769312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9F63357-1A28-4728-AE6C-86695ED3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44" y="957332"/>
            <a:ext cx="8411355" cy="4833868"/>
          </a:xfrm>
          <a:prstGeom prst="rect">
            <a:avLst/>
          </a:prstGeom>
          <a:noFill/>
          <a:extLst>
            <a:ext uri="{909E8E84-426E-40DD-AFC4-6F175D3DCCD1}">
              <a14:hiddenFill xmlns:a14="http://schemas.microsoft.com/office/drawing/2010/main">
                <a:solidFill>
                  <a:srgbClr val="FFFFFF"/>
                </a:solidFill>
              </a14:hiddenFill>
            </a:ext>
          </a:extLst>
        </p:spPr>
      </p:pic>
      <p:sp>
        <p:nvSpPr>
          <p:cNvPr id="16" name="object 16"/>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Century Gothic"/>
                <a:cs typeface="Century Gothic"/>
              </a:rPr>
              <a:t>5</a:t>
            </a:r>
            <a:endParaRPr sz="3600">
              <a:latin typeface="Century Gothic"/>
              <a:cs typeface="Century Gothic"/>
            </a:endParaRPr>
          </a:p>
        </p:txBody>
      </p:sp>
      <p:sp>
        <p:nvSpPr>
          <p:cNvPr id="22" name="object 22"/>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62</a:t>
            </a:fld>
            <a:endParaRPr spc="-5" dirty="0"/>
          </a:p>
        </p:txBody>
      </p:sp>
      <p:sp>
        <p:nvSpPr>
          <p:cNvPr id="23" name="object 2">
            <a:extLst>
              <a:ext uri="{FF2B5EF4-FFF2-40B4-BE49-F238E27FC236}">
                <a16:creationId xmlns:a16="http://schemas.microsoft.com/office/drawing/2014/main" id="{C58CF552-6F2A-4EB3-89BE-C359557D7230}"/>
              </a:ext>
            </a:extLst>
          </p:cNvPr>
          <p:cNvSpPr txBox="1"/>
          <p:nvPr/>
        </p:nvSpPr>
        <p:spPr>
          <a:xfrm>
            <a:off x="1685670" y="323469"/>
            <a:ext cx="662013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dirty="0">
                <a:solidFill>
                  <a:srgbClr val="006C39"/>
                </a:solidFill>
                <a:effectLst>
                  <a:outerShdw blurRad="38100" dist="38100" dir="2700000" algn="tl">
                    <a:srgbClr val="000000">
                      <a:alpha val="43137"/>
                    </a:srgbClr>
                  </a:outerShdw>
                </a:effectLst>
                <a:latin typeface="+mj-ea"/>
                <a:ea typeface="+mj-ea"/>
                <a:cs typeface="微软雅黑"/>
              </a:rPr>
              <a:t>场景图（</a:t>
            </a:r>
            <a:r>
              <a:rPr lang="en-US" altLang="zh-CN" sz="2800" b="1" dirty="0">
                <a:solidFill>
                  <a:srgbClr val="006C39"/>
                </a:solidFill>
                <a:effectLst>
                  <a:outerShdw blurRad="38100" dist="38100" dir="2700000" algn="tl">
                    <a:srgbClr val="000000">
                      <a:alpha val="43137"/>
                    </a:srgbClr>
                  </a:outerShdw>
                </a:effectLst>
                <a:latin typeface="+mj-ea"/>
                <a:ea typeface="+mj-ea"/>
                <a:cs typeface="微软雅黑"/>
              </a:rPr>
              <a:t>scene graph</a:t>
            </a:r>
            <a:r>
              <a:rPr lang="zh-CN" altLang="en-US" sz="2800" b="1" dirty="0">
                <a:solidFill>
                  <a:srgbClr val="006C39"/>
                </a:solidFill>
                <a:effectLst>
                  <a:outerShdw blurRad="38100" dist="38100" dir="2700000" algn="tl">
                    <a:srgbClr val="000000">
                      <a:alpha val="43137"/>
                    </a:srgbClr>
                  </a:outerShdw>
                </a:effectLst>
                <a:latin typeface="+mj-ea"/>
                <a:ea typeface="+mj-ea"/>
                <a:cs typeface="微软雅黑"/>
              </a:rPr>
              <a:t>）</a:t>
            </a:r>
            <a:endParaRPr lang="en-US" sz="2800" b="1" dirty="0">
              <a:solidFill>
                <a:srgbClr val="006C39"/>
              </a:solidFill>
              <a:effectLst>
                <a:outerShdw blurRad="38100" dist="38100" dir="2700000" algn="tl">
                  <a:srgbClr val="000000">
                    <a:alpha val="43137"/>
                  </a:srgbClr>
                </a:outerShdw>
              </a:effectLst>
              <a:latin typeface="+mj-ea"/>
              <a:ea typeface="+mj-ea"/>
              <a:cs typeface="微软雅黑"/>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C07F5AC-E3E2-4874-899E-3B679B36432D}"/>
                  </a:ext>
                </a:extLst>
              </p:cNvPr>
              <p:cNvSpPr txBox="1"/>
              <p:nvPr/>
            </p:nvSpPr>
            <p:spPr>
              <a:xfrm>
                <a:off x="304800" y="1591212"/>
                <a:ext cx="5252975" cy="3970318"/>
              </a:xfrm>
              <a:prstGeom prst="rect">
                <a:avLst/>
              </a:prstGeom>
              <a:noFill/>
            </p:spPr>
            <p:txBody>
              <a:bodyPr wrap="square" rtlCol="0">
                <a:spAutoFit/>
              </a:bodyPr>
              <a:lstStyle/>
              <a:p>
                <a:pPr algn="l"/>
                <a:r>
                  <a:rPr lang="en-US" altLang="zh-CN" sz="2800" b="0" i="0" u="none" strike="noStrike" baseline="0" dirty="0">
                    <a:solidFill>
                      <a:srgbClr val="006C39"/>
                    </a:solidFill>
                    <a:latin typeface="FandolSong-Regular-Identity-H"/>
                  </a:rPr>
                  <a:t>Intuition</a:t>
                </a:r>
                <a:r>
                  <a:rPr lang="zh-CN" altLang="en-US" sz="2800" b="0" i="0" u="none" strike="noStrike" baseline="0" dirty="0">
                    <a:solidFill>
                      <a:srgbClr val="006C39"/>
                    </a:solidFill>
                    <a:latin typeface="FandolSong-Regular-Identity-H"/>
                  </a:rPr>
                  <a:t>：</a:t>
                </a:r>
                <a:endParaRPr lang="en-US" altLang="zh-CN" sz="2800" b="0" i="0" u="none" strike="noStrike" baseline="0" dirty="0">
                  <a:solidFill>
                    <a:srgbClr val="006C39"/>
                  </a:solidFill>
                  <a:latin typeface="FandolSong-Regular-Identity-H"/>
                </a:endParaRPr>
              </a:p>
              <a:p>
                <a:pPr algn="l"/>
                <a:r>
                  <a:rPr lang="zh-CN" altLang="en-US" sz="2800" b="0" i="0" u="none" strike="noStrike" baseline="0" dirty="0">
                    <a:solidFill>
                      <a:srgbClr val="006C39"/>
                    </a:solidFill>
                    <a:latin typeface="FandolSong-Regular-Identity-H"/>
                  </a:rPr>
                  <a:t>推理互补端到端，</a:t>
                </a:r>
                <a:endParaRPr lang="en-US" altLang="zh-CN" sz="2800" b="0" i="0" u="none" strike="noStrike" baseline="0" dirty="0">
                  <a:solidFill>
                    <a:srgbClr val="006C39"/>
                  </a:solidFill>
                  <a:latin typeface="FandolSong-Regular-Identity-H"/>
                </a:endParaRPr>
              </a:p>
              <a:p>
                <a:pPr algn="l"/>
                <a:r>
                  <a:rPr lang="zh-CN" altLang="en-US" sz="2800" b="0" i="0" u="none" strike="noStrike" baseline="0" dirty="0">
                    <a:solidFill>
                      <a:srgbClr val="006C39"/>
                    </a:solidFill>
                    <a:latin typeface="FandolSong-Regular-Identity-H"/>
                  </a:rPr>
                  <a:t>知识 </a:t>
                </a:r>
                <a14:m>
                  <m:oMath xmlns:m="http://schemas.openxmlformats.org/officeDocument/2006/math">
                    <m:r>
                      <a:rPr lang="en-US" altLang="zh-CN" sz="2800" b="0" i="1" u="none" strike="noStrike" baseline="0" dirty="0" smtClean="0">
                        <a:solidFill>
                          <a:srgbClr val="006C39"/>
                        </a:solidFill>
                        <a:latin typeface="Cambria Math" panose="02040503050406030204" pitchFamily="18" charset="0"/>
                      </a:rPr>
                      <m:t>→</m:t>
                    </m:r>
                  </m:oMath>
                </a14:m>
                <a:r>
                  <a:rPr lang="zh-CN" altLang="en-US" sz="2800" b="0" i="0" u="none" strike="noStrike" baseline="0" dirty="0">
                    <a:solidFill>
                      <a:srgbClr val="006C39"/>
                    </a:solidFill>
                    <a:latin typeface="FandolSong-Regular-Identity-H"/>
                  </a:rPr>
                  <a:t>视觉语言</a:t>
                </a:r>
                <a:endParaRPr lang="en-US" altLang="zh-CN" sz="2800" b="0" i="0" u="none" strike="noStrike" baseline="0" dirty="0">
                  <a:solidFill>
                    <a:srgbClr val="006C39"/>
                  </a:solidFill>
                  <a:latin typeface="FandolSong-Regular-Identity-H"/>
                </a:endParaRPr>
              </a:p>
              <a:p>
                <a:pPr algn="l"/>
                <a:r>
                  <a:rPr lang="zh-CN" altLang="en-US" sz="2800" b="0" i="0" u="none" strike="noStrike" baseline="0" dirty="0">
                    <a:solidFill>
                      <a:srgbClr val="006C39"/>
                    </a:solidFill>
                    <a:latin typeface="FandolSong-Regular-Identity-H"/>
                  </a:rPr>
                  <a:t>连接实体、属性、关系</a:t>
                </a:r>
                <a:endParaRPr lang="en-US" altLang="zh-CN" sz="2800" b="0" i="0" u="none" strike="noStrike" baseline="0" dirty="0">
                  <a:solidFill>
                    <a:srgbClr val="006C39"/>
                  </a:solidFill>
                  <a:latin typeface="FandolSong-Regular-Identity-H"/>
                </a:endParaRPr>
              </a:p>
              <a:p>
                <a:pPr algn="l"/>
                <a:endParaRPr lang="en-US" altLang="zh-CN" sz="2800" b="0" i="0" u="none" strike="noStrike" baseline="0" dirty="0">
                  <a:solidFill>
                    <a:srgbClr val="006C39"/>
                  </a:solidFill>
                  <a:latin typeface="FandolSong-Regular-Identity-H"/>
                </a:endParaRPr>
              </a:p>
              <a:p>
                <a:pPr algn="l"/>
                <a:r>
                  <a:rPr lang="zh-CN" altLang="en-US" sz="2800" b="0" i="0" u="none" strike="noStrike" baseline="0" dirty="0">
                    <a:solidFill>
                      <a:srgbClr val="006C39"/>
                    </a:solidFill>
                    <a:latin typeface="FandolSong-Regular-Identity-H"/>
                  </a:rPr>
                  <a:t>编码器</a:t>
                </a:r>
                <a:r>
                  <a:rPr lang="en-US" altLang="zh-CN" sz="2800" b="0" i="0" u="none" strike="noStrike" baseline="0" dirty="0">
                    <a:solidFill>
                      <a:srgbClr val="006C39"/>
                    </a:solidFill>
                    <a:latin typeface="CMR10"/>
                  </a:rPr>
                  <a:t>:  </a:t>
                </a:r>
                <a:r>
                  <a:rPr lang="en-US" altLang="zh-CN" sz="2800" b="0" i="1" u="none" strike="noStrike" baseline="0" dirty="0">
                    <a:solidFill>
                      <a:srgbClr val="006C39"/>
                    </a:solidFill>
                    <a:latin typeface="CMMI10"/>
                  </a:rPr>
                  <a:t>V </a:t>
                </a:r>
                <a:r>
                  <a:rPr lang="en-US" altLang="zh-CN" sz="2800" b="0" i="1" u="none" strike="noStrike" baseline="0" dirty="0">
                    <a:solidFill>
                      <a:srgbClr val="006C39"/>
                    </a:solidFill>
                    <a:latin typeface="CMSY10"/>
                  </a:rPr>
                  <a:t>← </a:t>
                </a:r>
                <a:r>
                  <a:rPr lang="en-US" altLang="zh-CN" sz="2800" b="0" i="1" u="none" strike="noStrike" baseline="0" dirty="0">
                    <a:solidFill>
                      <a:srgbClr val="006C39"/>
                    </a:solidFill>
                    <a:latin typeface="CMMI10"/>
                  </a:rPr>
                  <a:t>I</a:t>
                </a:r>
              </a:p>
              <a:p>
                <a:pPr algn="l"/>
                <a:r>
                  <a:rPr lang="zh-CN" altLang="pt-BR" sz="2800" b="0" i="0" u="none" strike="noStrike" baseline="0" dirty="0">
                    <a:solidFill>
                      <a:srgbClr val="006C39"/>
                    </a:solidFill>
                    <a:latin typeface="FandolSong-Regular-Identity-H"/>
                  </a:rPr>
                  <a:t>    映射</a:t>
                </a:r>
                <a:r>
                  <a:rPr lang="pt-BR" altLang="zh-CN" sz="2800" b="0" i="0" u="none" strike="noStrike" baseline="0" dirty="0">
                    <a:solidFill>
                      <a:srgbClr val="006C39"/>
                    </a:solidFill>
                    <a:latin typeface="CMR10"/>
                  </a:rPr>
                  <a:t>:  </a:t>
                </a:r>
                <a:r>
                  <a:rPr lang="pt-BR" altLang="zh-CN" sz="2800" b="0" i="1" u="none" strike="noStrike" baseline="0" dirty="0">
                    <a:solidFill>
                      <a:srgbClr val="006C39"/>
                    </a:solidFill>
                    <a:latin typeface="CMMI10"/>
                  </a:rPr>
                  <a:t>G </a:t>
                </a:r>
                <a:r>
                  <a:rPr lang="pt-BR" altLang="zh-CN" sz="2800" b="0" i="1" u="none" strike="noStrike" baseline="0" dirty="0">
                    <a:solidFill>
                      <a:srgbClr val="006C39"/>
                    </a:solidFill>
                    <a:latin typeface="CMSY10"/>
                  </a:rPr>
                  <a:t>← </a:t>
                </a:r>
                <a:r>
                  <a:rPr lang="pt-BR" altLang="zh-CN" sz="2800" b="0" i="1" u="none" strike="noStrike" baseline="0" dirty="0">
                    <a:solidFill>
                      <a:srgbClr val="006C39"/>
                    </a:solidFill>
                    <a:latin typeface="CMMI10"/>
                  </a:rPr>
                  <a:t>V </a:t>
                </a:r>
              </a:p>
              <a:p>
                <a:pPr algn="l"/>
                <a:r>
                  <a:rPr lang="pt-BR" altLang="zh-CN" sz="2800" i="1" dirty="0">
                    <a:solidFill>
                      <a:srgbClr val="006C39"/>
                    </a:solidFill>
                    <a:latin typeface="CMMI10"/>
                  </a:rPr>
                  <a:t>	     </a:t>
                </a:r>
                <a:r>
                  <a:rPr lang="pt-BR" altLang="zh-CN" sz="2800" b="0" i="1" u="none" strike="noStrike" baseline="0" dirty="0">
                    <a:solidFill>
                      <a:srgbClr val="006C39"/>
                    </a:solidFill>
                    <a:latin typeface="CMMI10"/>
                  </a:rPr>
                  <a:t>V</a:t>
                </a:r>
                <a:r>
                  <a:rPr lang="en-US" altLang="zh-CN" sz="2800" i="1" dirty="0">
                    <a:solidFill>
                      <a:srgbClr val="006C39"/>
                    </a:solidFill>
                    <a:latin typeface="CMMI10"/>
                  </a:rPr>
                  <a:t>’</a:t>
                </a:r>
                <a:r>
                  <a:rPr lang="pt-BR" altLang="zh-CN" sz="2800" b="0" i="1" u="none" strike="noStrike" baseline="0" dirty="0">
                    <a:solidFill>
                      <a:srgbClr val="006C39"/>
                    </a:solidFill>
                    <a:latin typeface="CMMI10"/>
                  </a:rPr>
                  <a:t> </a:t>
                </a:r>
                <a:r>
                  <a:rPr lang="pt-BR" altLang="zh-CN" sz="2800" b="0" i="1" u="none" strike="noStrike" baseline="0" dirty="0">
                    <a:solidFill>
                      <a:srgbClr val="006C39"/>
                    </a:solidFill>
                    <a:latin typeface="CMSY10"/>
                  </a:rPr>
                  <a:t>← </a:t>
                </a:r>
                <a:r>
                  <a:rPr lang="pt-BR" altLang="zh-CN" sz="2800" b="0" i="1" u="none" strike="noStrike" baseline="0" dirty="0">
                    <a:solidFill>
                      <a:srgbClr val="006C39"/>
                    </a:solidFill>
                    <a:latin typeface="CMMI10"/>
                  </a:rPr>
                  <a:t>R</a:t>
                </a:r>
                <a:r>
                  <a:rPr lang="pt-BR" altLang="zh-CN" sz="2800" b="0" i="0" u="none" strike="noStrike" baseline="0" dirty="0">
                    <a:solidFill>
                      <a:srgbClr val="006C39"/>
                    </a:solidFill>
                    <a:latin typeface="CMR10"/>
                  </a:rPr>
                  <a:t>(</a:t>
                </a:r>
                <a:r>
                  <a:rPr lang="pt-BR" altLang="zh-CN" sz="2800" b="0" i="1" u="none" strike="noStrike" baseline="0" dirty="0">
                    <a:solidFill>
                      <a:srgbClr val="006C39"/>
                    </a:solidFill>
                    <a:latin typeface="CMMI10"/>
                  </a:rPr>
                  <a:t>V,G</a:t>
                </a:r>
                <a:r>
                  <a:rPr lang="pt-BR" altLang="zh-CN" sz="2800" b="0" i="0" u="none" strike="noStrike" baseline="0" dirty="0">
                    <a:solidFill>
                      <a:srgbClr val="006C39"/>
                    </a:solidFill>
                    <a:latin typeface="CMR10"/>
                  </a:rPr>
                  <a:t>;</a:t>
                </a:r>
                <a:r>
                  <a:rPr lang="pt-BR" altLang="zh-CN" sz="2800" b="0" i="1" u="none" strike="noStrike" baseline="0" dirty="0">
                    <a:solidFill>
                      <a:srgbClr val="006C39"/>
                    </a:solidFill>
                    <a:latin typeface="CMMI10"/>
                  </a:rPr>
                  <a:t>D</a:t>
                </a:r>
                <a:r>
                  <a:rPr lang="pt-BR" altLang="zh-CN" sz="2800" b="0" i="0" u="none" strike="noStrike" baseline="0" dirty="0">
                    <a:solidFill>
                      <a:srgbClr val="006C39"/>
                    </a:solidFill>
                    <a:latin typeface="CMR10"/>
                  </a:rPr>
                  <a:t>)</a:t>
                </a:r>
                <a:r>
                  <a:rPr lang="pt-BR" altLang="zh-CN" sz="2800" b="0" i="1" u="none" strike="noStrike" baseline="0" dirty="0">
                    <a:solidFill>
                      <a:srgbClr val="006C39"/>
                    </a:solidFill>
                    <a:latin typeface="CMMI10"/>
                  </a:rPr>
                  <a:t>		</a:t>
                </a:r>
              </a:p>
              <a:p>
                <a:pPr algn="l"/>
                <a:r>
                  <a:rPr lang="zh-CN" altLang="en-US" sz="2800" b="0" i="0" u="none" strike="noStrike" baseline="0" dirty="0">
                    <a:solidFill>
                      <a:srgbClr val="006C39"/>
                    </a:solidFill>
                    <a:latin typeface="FandolSong-Regular-Identity-H"/>
                  </a:rPr>
                  <a:t>解码器</a:t>
                </a:r>
                <a:r>
                  <a:rPr lang="en-US" altLang="zh-CN" sz="2800" b="0" i="0" u="none" strike="noStrike" baseline="0" dirty="0">
                    <a:solidFill>
                      <a:srgbClr val="006C39"/>
                    </a:solidFill>
                    <a:latin typeface="CMR10"/>
                  </a:rPr>
                  <a:t>:  </a:t>
                </a:r>
                <a:r>
                  <a:rPr lang="en-US" altLang="zh-CN" sz="2800" b="0" i="1" u="none" strike="noStrike" baseline="0" dirty="0">
                    <a:solidFill>
                      <a:srgbClr val="006C39"/>
                    </a:solidFill>
                    <a:latin typeface="CMMI10"/>
                  </a:rPr>
                  <a:t>S </a:t>
                </a:r>
                <a:r>
                  <a:rPr lang="en-US" altLang="zh-CN" sz="2800" b="0" i="1" u="none" strike="noStrike" baseline="0" dirty="0">
                    <a:solidFill>
                      <a:srgbClr val="006C39"/>
                    </a:solidFill>
                    <a:latin typeface="CMSY10"/>
                  </a:rPr>
                  <a:t>← </a:t>
                </a:r>
                <a:r>
                  <a:rPr lang="en-US" altLang="zh-CN" sz="2800" b="0" i="0" u="none" strike="noStrike" baseline="0" dirty="0">
                    <a:solidFill>
                      <a:srgbClr val="006C39"/>
                    </a:solidFill>
                    <a:latin typeface="CMR10"/>
                  </a:rPr>
                  <a:t> </a:t>
                </a:r>
                <a:r>
                  <a:rPr lang="en-US" altLang="zh-CN" sz="2800" b="0" i="1" u="none" strike="noStrike" baseline="0" dirty="0">
                    <a:solidFill>
                      <a:srgbClr val="006C39"/>
                    </a:solidFill>
                    <a:latin typeface="CMMI10"/>
                  </a:rPr>
                  <a:t>V’ </a:t>
                </a:r>
                <a:endParaRPr lang="en-US" altLang="zh-CN" sz="3200" dirty="0">
                  <a:solidFill>
                    <a:srgbClr val="006C39"/>
                  </a:solidFill>
                  <a:latin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7C07F5AC-E3E2-4874-899E-3B679B36432D}"/>
                  </a:ext>
                </a:extLst>
              </p:cNvPr>
              <p:cNvSpPr txBox="1">
                <a:spLocks noRot="1" noChangeAspect="1" noMove="1" noResize="1" noEditPoints="1" noAdjustHandles="1" noChangeArrowheads="1" noChangeShapeType="1" noTextEdit="1"/>
              </p:cNvSpPr>
              <p:nvPr/>
            </p:nvSpPr>
            <p:spPr>
              <a:xfrm>
                <a:off x="304800" y="1591212"/>
                <a:ext cx="5252975" cy="3970318"/>
              </a:xfrm>
              <a:prstGeom prst="rect">
                <a:avLst/>
              </a:prstGeom>
              <a:blipFill>
                <a:blip r:embed="rId3"/>
                <a:stretch>
                  <a:fillRect l="-2320" t="-2151" b="-3687"/>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EDB47C60-73CC-4CA5-B8D6-1A9CFBD6D890}"/>
              </a:ext>
            </a:extLst>
          </p:cNvPr>
          <p:cNvSpPr txBox="1"/>
          <p:nvPr/>
        </p:nvSpPr>
        <p:spPr>
          <a:xfrm>
            <a:off x="3450928" y="6249741"/>
            <a:ext cx="6096000" cy="369332"/>
          </a:xfrm>
          <a:prstGeom prst="rect">
            <a:avLst/>
          </a:prstGeom>
          <a:noFill/>
        </p:spPr>
        <p:txBody>
          <a:bodyPr wrap="square" rtlCol="0">
            <a:spAutoFit/>
          </a:bodyPr>
          <a:lstStyle/>
          <a:p>
            <a:r>
              <a:rPr lang="en-US" altLang="zh-CN" sz="1800" b="0" i="0" u="none" strike="noStrike" baseline="0" dirty="0">
                <a:solidFill>
                  <a:srgbClr val="FFC000"/>
                </a:solidFill>
                <a:latin typeface="NimbusRomNo9L-Regu"/>
              </a:rPr>
              <a:t>Auto-encoding scene graphs for image captioning. 2019 CVPR</a:t>
            </a:r>
            <a:endParaRPr lang="zh-CN" altLang="en-US" sz="1400">
              <a:solidFill>
                <a:srgbClr val="FFC000"/>
              </a:solidFill>
              <a:latin typeface="Times New Roman" panose="02020603050405020304" pitchFamily="18" charset="0"/>
            </a:endParaRPr>
          </a:p>
        </p:txBody>
      </p:sp>
    </p:spTree>
    <p:extLst>
      <p:ext uri="{BB962C8B-B14F-4D97-AF65-F5344CB8AC3E}">
        <p14:creationId xmlns:p14="http://schemas.microsoft.com/office/powerpoint/2010/main" val="2799795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9F63357-1A28-4728-AE6C-86695ED3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644" y="957332"/>
            <a:ext cx="8411355" cy="4833868"/>
          </a:xfrm>
          <a:prstGeom prst="rect">
            <a:avLst/>
          </a:prstGeom>
          <a:noFill/>
          <a:extLst>
            <a:ext uri="{909E8E84-426E-40DD-AFC4-6F175D3DCCD1}">
              <a14:hiddenFill xmlns:a14="http://schemas.microsoft.com/office/drawing/2010/main">
                <a:solidFill>
                  <a:srgbClr val="FFFFFF"/>
                </a:solidFill>
              </a14:hiddenFill>
            </a:ext>
          </a:extLst>
        </p:spPr>
      </p:pic>
      <p:sp>
        <p:nvSpPr>
          <p:cNvPr id="16" name="object 16"/>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Century Gothic"/>
                <a:cs typeface="Century Gothic"/>
              </a:rPr>
              <a:t>5</a:t>
            </a:r>
            <a:endParaRPr sz="3600" dirty="0">
              <a:latin typeface="Century Gothic"/>
              <a:cs typeface="Century Gothic"/>
            </a:endParaRPr>
          </a:p>
        </p:txBody>
      </p:sp>
      <p:sp>
        <p:nvSpPr>
          <p:cNvPr id="22" name="object 22"/>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63</a:t>
            </a:fld>
            <a:endParaRPr spc="-5" dirty="0"/>
          </a:p>
        </p:txBody>
      </p:sp>
      <p:sp>
        <p:nvSpPr>
          <p:cNvPr id="23" name="object 2">
            <a:extLst>
              <a:ext uri="{FF2B5EF4-FFF2-40B4-BE49-F238E27FC236}">
                <a16:creationId xmlns:a16="http://schemas.microsoft.com/office/drawing/2014/main" id="{C58CF552-6F2A-4EB3-89BE-C359557D7230}"/>
              </a:ext>
            </a:extLst>
          </p:cNvPr>
          <p:cNvSpPr txBox="1"/>
          <p:nvPr/>
        </p:nvSpPr>
        <p:spPr>
          <a:xfrm>
            <a:off x="1685670" y="323469"/>
            <a:ext cx="662013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dirty="0">
                <a:solidFill>
                  <a:srgbClr val="006C39"/>
                </a:solidFill>
                <a:effectLst>
                  <a:outerShdw blurRad="38100" dist="38100" dir="2700000" algn="tl">
                    <a:srgbClr val="000000">
                      <a:alpha val="43137"/>
                    </a:srgbClr>
                  </a:outerShdw>
                </a:effectLst>
                <a:latin typeface="+mj-ea"/>
                <a:ea typeface="+mj-ea"/>
                <a:cs typeface="微软雅黑"/>
              </a:rPr>
              <a:t>场景图（</a:t>
            </a:r>
            <a:r>
              <a:rPr lang="en-US" altLang="zh-CN" sz="2800" b="1" dirty="0">
                <a:solidFill>
                  <a:srgbClr val="006C39"/>
                </a:solidFill>
                <a:effectLst>
                  <a:outerShdw blurRad="38100" dist="38100" dir="2700000" algn="tl">
                    <a:srgbClr val="000000">
                      <a:alpha val="43137"/>
                    </a:srgbClr>
                  </a:outerShdw>
                </a:effectLst>
                <a:latin typeface="+mj-ea"/>
                <a:ea typeface="+mj-ea"/>
                <a:cs typeface="微软雅黑"/>
              </a:rPr>
              <a:t>scene graph</a:t>
            </a:r>
            <a:r>
              <a:rPr lang="zh-CN" altLang="en-US" sz="2800" b="1" dirty="0">
                <a:solidFill>
                  <a:srgbClr val="006C39"/>
                </a:solidFill>
                <a:effectLst>
                  <a:outerShdw blurRad="38100" dist="38100" dir="2700000" algn="tl">
                    <a:srgbClr val="000000">
                      <a:alpha val="43137"/>
                    </a:srgbClr>
                  </a:outerShdw>
                </a:effectLst>
                <a:latin typeface="+mj-ea"/>
                <a:ea typeface="+mj-ea"/>
                <a:cs typeface="微软雅黑"/>
              </a:rPr>
              <a:t>）</a:t>
            </a:r>
            <a:endParaRPr lang="en-US" sz="2800" b="1" dirty="0">
              <a:solidFill>
                <a:srgbClr val="006C39"/>
              </a:solidFill>
              <a:effectLst>
                <a:outerShdw blurRad="38100" dist="38100" dir="2700000" algn="tl">
                  <a:srgbClr val="000000">
                    <a:alpha val="43137"/>
                  </a:srgbClr>
                </a:outerShdw>
              </a:effectLst>
              <a:latin typeface="+mj-ea"/>
              <a:ea typeface="+mj-ea"/>
              <a:cs typeface="微软雅黑"/>
            </a:endParaRPr>
          </a:p>
        </p:txBody>
      </p:sp>
      <p:sp>
        <p:nvSpPr>
          <p:cNvPr id="11" name="文本框 10">
            <a:extLst>
              <a:ext uri="{FF2B5EF4-FFF2-40B4-BE49-F238E27FC236}">
                <a16:creationId xmlns:a16="http://schemas.microsoft.com/office/drawing/2014/main" id="{EDB47C60-73CC-4CA5-B8D6-1A9CFBD6D890}"/>
              </a:ext>
            </a:extLst>
          </p:cNvPr>
          <p:cNvSpPr txBox="1"/>
          <p:nvPr/>
        </p:nvSpPr>
        <p:spPr>
          <a:xfrm>
            <a:off x="3450928" y="6249741"/>
            <a:ext cx="6096000" cy="369332"/>
          </a:xfrm>
          <a:prstGeom prst="rect">
            <a:avLst/>
          </a:prstGeom>
          <a:noFill/>
        </p:spPr>
        <p:txBody>
          <a:bodyPr wrap="square" rtlCol="0">
            <a:spAutoFit/>
          </a:bodyPr>
          <a:lstStyle/>
          <a:p>
            <a:r>
              <a:rPr lang="en-US" altLang="zh-CN" sz="1800" b="0" i="0" u="none" strike="noStrike" baseline="0" dirty="0">
                <a:solidFill>
                  <a:srgbClr val="FFC000"/>
                </a:solidFill>
                <a:latin typeface="NimbusRomNo9L-Regu"/>
              </a:rPr>
              <a:t>Auto-encoding scene graphs for image captioning. 2019 CVPR</a:t>
            </a:r>
            <a:endParaRPr lang="zh-CN" altLang="en-US" sz="1400">
              <a:solidFill>
                <a:srgbClr val="FFC000"/>
              </a:solidFill>
              <a:latin typeface="Times New Roman" panose="02020603050405020304" pitchFamily="18" charset="0"/>
            </a:endParaRPr>
          </a:p>
        </p:txBody>
      </p:sp>
      <p:sp>
        <p:nvSpPr>
          <p:cNvPr id="8" name="文本框 7">
            <a:extLst>
              <a:ext uri="{FF2B5EF4-FFF2-40B4-BE49-F238E27FC236}">
                <a16:creationId xmlns:a16="http://schemas.microsoft.com/office/drawing/2014/main" id="{95C27EF3-5FE0-4CF9-86AF-80C86F1D3785}"/>
              </a:ext>
            </a:extLst>
          </p:cNvPr>
          <p:cNvSpPr txBox="1"/>
          <p:nvPr/>
        </p:nvSpPr>
        <p:spPr>
          <a:xfrm>
            <a:off x="304800" y="2022099"/>
            <a:ext cx="5252975" cy="3108543"/>
          </a:xfrm>
          <a:prstGeom prst="rect">
            <a:avLst/>
          </a:prstGeom>
          <a:noFill/>
        </p:spPr>
        <p:txBody>
          <a:bodyPr wrap="square" rtlCol="0">
            <a:spAutoFit/>
          </a:bodyPr>
          <a:lstStyle/>
          <a:p>
            <a:pPr algn="l"/>
            <a:r>
              <a:rPr lang="en-US" altLang="zh-CN" sz="2800" b="0" i="0" u="none" strike="noStrike" baseline="0" dirty="0">
                <a:solidFill>
                  <a:srgbClr val="006C39"/>
                </a:solidFill>
                <a:latin typeface="FandolSong-Regular-Identity-H"/>
              </a:rPr>
              <a:t>Contribution</a:t>
            </a:r>
            <a:r>
              <a:rPr lang="zh-CN" altLang="en-US" sz="2800" b="0" i="0" u="none" strike="noStrike" baseline="0" dirty="0">
                <a:solidFill>
                  <a:srgbClr val="006C39"/>
                </a:solidFill>
                <a:latin typeface="FandolSong-Regular-Identity-H"/>
              </a:rPr>
              <a:t>：</a:t>
            </a:r>
            <a:endParaRPr lang="en-US" altLang="zh-CN" sz="2800" b="0" i="0" u="none" strike="noStrike" baseline="0" dirty="0">
              <a:solidFill>
                <a:srgbClr val="006C39"/>
              </a:solidFill>
              <a:latin typeface="FandolSong-Regular-Identity-H"/>
            </a:endParaRPr>
          </a:p>
          <a:p>
            <a:pPr algn="l"/>
            <a:endParaRPr lang="en-US" altLang="zh-CN" sz="2800" b="0" i="0" u="none" strike="noStrike" baseline="0" dirty="0">
              <a:solidFill>
                <a:srgbClr val="006C39"/>
              </a:solidFill>
              <a:latin typeface="FandolSong-Regular-Identity-H"/>
            </a:endParaRPr>
          </a:p>
          <a:p>
            <a:pPr marL="457200" indent="-457200" algn="l">
              <a:buFont typeface="Arial" panose="020B0604020202020204" pitchFamily="34" charset="0"/>
              <a:buChar char="•"/>
            </a:pPr>
            <a:r>
              <a:rPr lang="zh-CN" altLang="en-US" sz="2800" b="0" i="0" u="none" strike="noStrike" baseline="0" dirty="0">
                <a:solidFill>
                  <a:srgbClr val="006C39"/>
                </a:solidFill>
                <a:latin typeface="FandolSong-Regular-Identity-H"/>
              </a:rPr>
              <a:t>多模态图卷积网络</a:t>
            </a:r>
            <a:endParaRPr lang="en-US" altLang="zh-CN" sz="2800" b="0" i="0" u="none" strike="noStrike" baseline="0" dirty="0">
              <a:solidFill>
                <a:srgbClr val="006C39"/>
              </a:solidFill>
              <a:latin typeface="FandolSong-Regular-Identity-H"/>
            </a:endParaRPr>
          </a:p>
          <a:p>
            <a:pPr algn="l"/>
            <a:r>
              <a:rPr lang="en-US" altLang="zh-CN" sz="2800" dirty="0">
                <a:solidFill>
                  <a:srgbClr val="006C39"/>
                </a:solidFill>
                <a:latin typeface="FandolSong-Regular-Identity-H"/>
              </a:rPr>
              <a:t>	</a:t>
            </a:r>
            <a:r>
              <a:rPr lang="zh-CN" altLang="en-US" sz="2800" dirty="0">
                <a:solidFill>
                  <a:srgbClr val="006C39"/>
                </a:solidFill>
                <a:latin typeface="FandolSong-Regular-Identity-H"/>
              </a:rPr>
              <a:t>（补充视觉特征）</a:t>
            </a:r>
            <a:endParaRPr lang="en-US" altLang="zh-CN" sz="2800" b="0" i="0" u="none" strike="noStrike" baseline="0" dirty="0">
              <a:solidFill>
                <a:srgbClr val="006C39"/>
              </a:solidFill>
              <a:latin typeface="FandolSong-Regular-Identity-H"/>
            </a:endParaRPr>
          </a:p>
          <a:p>
            <a:pPr marL="457200" indent="-457200" algn="l">
              <a:buFont typeface="Arial" panose="020B0604020202020204" pitchFamily="34" charset="0"/>
              <a:buChar char="•"/>
            </a:pPr>
            <a:r>
              <a:rPr lang="en-US" altLang="zh-CN" sz="2800" b="0" i="0" u="none" strike="noStrike" baseline="0" dirty="0">
                <a:solidFill>
                  <a:srgbClr val="006C39"/>
                </a:solidFill>
                <a:latin typeface="FandolSong-Regular-Identity-H"/>
              </a:rPr>
              <a:t>SGAE</a:t>
            </a:r>
            <a:r>
              <a:rPr lang="zh-CN" altLang="en-US" sz="2800" b="0" i="0" u="none" strike="noStrike" baseline="0" dirty="0">
                <a:solidFill>
                  <a:srgbClr val="006C39"/>
                </a:solidFill>
                <a:latin typeface="FandolSong-Regular-Identity-H"/>
              </a:rPr>
              <a:t>（右半部分）</a:t>
            </a:r>
            <a:endParaRPr lang="en-US" altLang="zh-CN" sz="2800" b="0" i="0" u="none" strike="noStrike" baseline="0" dirty="0">
              <a:solidFill>
                <a:srgbClr val="006C39"/>
              </a:solidFill>
              <a:latin typeface="FandolSong-Regular-Identity-H"/>
            </a:endParaRPr>
          </a:p>
          <a:p>
            <a:pPr marL="457200" indent="-457200" algn="l">
              <a:buFont typeface="Arial" panose="020B0604020202020204" pitchFamily="34" charset="0"/>
              <a:buChar char="•"/>
            </a:pPr>
            <a:r>
              <a:rPr lang="zh-CN" altLang="en-US" sz="2800" dirty="0">
                <a:solidFill>
                  <a:srgbClr val="006C39"/>
                </a:solidFill>
                <a:latin typeface="FandolSong-Regular-Identity-H"/>
              </a:rPr>
              <a:t>共享词典</a:t>
            </a:r>
            <a:r>
              <a:rPr lang="en-US" altLang="zh-CN" sz="2800" dirty="0">
                <a:solidFill>
                  <a:srgbClr val="006C39"/>
                </a:solidFill>
                <a:latin typeface="FandolSong-Regular-Identity-H"/>
              </a:rPr>
              <a:t>D</a:t>
            </a:r>
          </a:p>
          <a:p>
            <a:pPr algn="l"/>
            <a:r>
              <a:rPr lang="en-US" altLang="zh-CN" sz="2800" dirty="0">
                <a:solidFill>
                  <a:srgbClr val="006C39"/>
                </a:solidFill>
                <a:latin typeface="FandolSong-Regular-Identity-H"/>
              </a:rPr>
              <a:t>	</a:t>
            </a:r>
            <a:r>
              <a:rPr lang="zh-CN" altLang="en-US" sz="2800" dirty="0">
                <a:solidFill>
                  <a:srgbClr val="006C39"/>
                </a:solidFill>
                <a:latin typeface="FandolSong-Regular-Identity-H"/>
              </a:rPr>
              <a:t>（指导生成）</a:t>
            </a:r>
            <a:endParaRPr lang="en-US" altLang="zh-CN" sz="2800" dirty="0">
              <a:solidFill>
                <a:srgbClr val="006C39"/>
              </a:solidFill>
              <a:latin typeface="FandolSong-Regular-Identity-H"/>
            </a:endParaRPr>
          </a:p>
        </p:txBody>
      </p:sp>
    </p:spTree>
    <p:extLst>
      <p:ext uri="{BB962C8B-B14F-4D97-AF65-F5344CB8AC3E}">
        <p14:creationId xmlns:p14="http://schemas.microsoft.com/office/powerpoint/2010/main" val="8628402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1146E80-6A4D-4BC2-BF49-88316DA9CEEF}"/>
              </a:ext>
            </a:extLst>
          </p:cNvPr>
          <p:cNvSpPr txBox="1"/>
          <p:nvPr/>
        </p:nvSpPr>
        <p:spPr>
          <a:xfrm>
            <a:off x="1685670" y="323469"/>
            <a:ext cx="6620130" cy="443070"/>
          </a:xfrm>
          <a:prstGeom prst="rect">
            <a:avLst/>
          </a:prstGeom>
        </p:spPr>
        <p:txBody>
          <a:bodyPr vert="horz" wrap="square" lIns="0" tIns="12065" rIns="0" bIns="0" rtlCol="0">
            <a:spAutoFit/>
          </a:bodyPr>
          <a:lstStyle/>
          <a:p>
            <a:pPr marL="12700">
              <a:spcBef>
                <a:spcPts val="95"/>
              </a:spcBef>
            </a:pPr>
            <a:r>
              <a:rPr lang="zh-CN" altLang="en-US" sz="2800" b="1" dirty="0">
                <a:solidFill>
                  <a:srgbClr val="006C39"/>
                </a:solidFill>
                <a:effectLst>
                  <a:outerShdw blurRad="38100" dist="38100" dir="2700000" algn="tl">
                    <a:srgbClr val="000000">
                      <a:alpha val="43137"/>
                    </a:srgbClr>
                  </a:outerShdw>
                </a:effectLst>
                <a:latin typeface="+mj-ea"/>
                <a:ea typeface="+mj-ea"/>
              </a:rPr>
              <a:t>基于图与</a:t>
            </a:r>
            <a:r>
              <a:rPr lang="en-US" altLang="zh-CN" sz="2800" b="1" dirty="0">
                <a:solidFill>
                  <a:srgbClr val="006C39"/>
                </a:solidFill>
                <a:effectLst>
                  <a:outerShdw blurRad="38100" dist="38100" dir="2700000" algn="tl">
                    <a:srgbClr val="000000">
                      <a:alpha val="43137"/>
                    </a:srgbClr>
                  </a:outerShdw>
                </a:effectLst>
                <a:latin typeface="+mj-ea"/>
                <a:ea typeface="+mj-ea"/>
              </a:rPr>
              <a:t>attention</a:t>
            </a:r>
            <a:r>
              <a:rPr lang="zh-CN" altLang="en-US" sz="2800" b="1" dirty="0">
                <a:solidFill>
                  <a:srgbClr val="006C39"/>
                </a:solidFill>
                <a:effectLst>
                  <a:outerShdw blurRad="38100" dist="38100" dir="2700000" algn="tl">
                    <a:srgbClr val="000000">
                      <a:alpha val="43137"/>
                    </a:srgbClr>
                  </a:outerShdw>
                </a:effectLst>
                <a:latin typeface="+mj-ea"/>
                <a:ea typeface="+mj-ea"/>
              </a:rPr>
              <a:t>结合的方法</a:t>
            </a:r>
          </a:p>
        </p:txBody>
      </p:sp>
      <p:sp>
        <p:nvSpPr>
          <p:cNvPr id="7" name="文本框 6">
            <a:extLst>
              <a:ext uri="{FF2B5EF4-FFF2-40B4-BE49-F238E27FC236}">
                <a16:creationId xmlns:a16="http://schemas.microsoft.com/office/drawing/2014/main" id="{9FBA3EF9-C452-4578-8836-4CC39D587B92}"/>
              </a:ext>
            </a:extLst>
          </p:cNvPr>
          <p:cNvSpPr txBox="1"/>
          <p:nvPr/>
        </p:nvSpPr>
        <p:spPr>
          <a:xfrm>
            <a:off x="314630" y="1143000"/>
            <a:ext cx="10800739" cy="1077218"/>
          </a:xfrm>
          <a:prstGeom prst="rect">
            <a:avLst/>
          </a:prstGeom>
          <a:noFill/>
        </p:spPr>
        <p:txBody>
          <a:bodyPr wrap="square" rtlCol="0">
            <a:spAutoFit/>
          </a:bodyPr>
          <a:lstStyle/>
          <a:p>
            <a:r>
              <a:rPr lang="zh-CN" altLang="en-US" sz="3200" dirty="0">
                <a:latin typeface="Times New Roman" panose="02020603050405020304" pitchFamily="18" charset="0"/>
              </a:rPr>
              <a:t>存在的</a:t>
            </a:r>
            <a:r>
              <a:rPr lang="zh-CN" altLang="en-US" sz="3200">
                <a:latin typeface="Times New Roman" panose="02020603050405020304" pitchFamily="18" charset="0"/>
              </a:rPr>
              <a:t>问题：</a:t>
            </a:r>
            <a:r>
              <a:rPr lang="en-US" altLang="zh-CN" sz="3200">
                <a:latin typeface="Times New Roman" panose="02020603050405020304" pitchFamily="18" charset="0"/>
              </a:rPr>
              <a:t>grounded captioning</a:t>
            </a:r>
            <a:endParaRPr lang="en-US" altLang="zh-CN" sz="3200" dirty="0">
              <a:latin typeface="Times New Roman" panose="02020603050405020304" pitchFamily="18" charset="0"/>
            </a:endParaRPr>
          </a:p>
          <a:p>
            <a:endParaRPr lang="en-US" altLang="zh-CN" sz="3200" dirty="0">
              <a:latin typeface="Times New Roman" panose="02020603050405020304" pitchFamily="18" charset="0"/>
            </a:endParaRPr>
          </a:p>
        </p:txBody>
      </p:sp>
      <p:sp>
        <p:nvSpPr>
          <p:cNvPr id="5" name="object 22">
            <a:extLst>
              <a:ext uri="{FF2B5EF4-FFF2-40B4-BE49-F238E27FC236}">
                <a16:creationId xmlns:a16="http://schemas.microsoft.com/office/drawing/2014/main" id="{6BB324F3-C650-4081-9227-01888D7B61C9}"/>
              </a:ext>
            </a:extLst>
          </p:cNvPr>
          <p:cNvSpPr txBox="1">
            <a:spLocks noGrp="1"/>
          </p:cNvSpPr>
          <p:nvPr>
            <p:ph type="sldNum" sz="quarter" idx="7"/>
          </p:nvPr>
        </p:nvSpPr>
        <p:spPr>
          <a:xfrm>
            <a:off x="11352530" y="6370208"/>
            <a:ext cx="314325" cy="492443"/>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64</a:t>
            </a:fld>
            <a:endParaRPr spc="-5"/>
          </a:p>
        </p:txBody>
      </p:sp>
      <p:sp>
        <p:nvSpPr>
          <p:cNvPr id="6" name="文本框 5">
            <a:extLst>
              <a:ext uri="{FF2B5EF4-FFF2-40B4-BE49-F238E27FC236}">
                <a16:creationId xmlns:a16="http://schemas.microsoft.com/office/drawing/2014/main" id="{333E54E5-10F5-4014-943B-EFA75EC8C5D1}"/>
              </a:ext>
            </a:extLst>
          </p:cNvPr>
          <p:cNvSpPr txBox="1"/>
          <p:nvPr/>
        </p:nvSpPr>
        <p:spPr>
          <a:xfrm>
            <a:off x="3886200" y="6370208"/>
            <a:ext cx="4968027" cy="369332"/>
          </a:xfrm>
          <a:prstGeom prst="rect">
            <a:avLst/>
          </a:prstGeom>
          <a:noFill/>
        </p:spPr>
        <p:txBody>
          <a:bodyPr wrap="none" rtlCol="0">
            <a:spAutoFit/>
          </a:bodyPr>
          <a:lstStyle/>
          <a:p>
            <a:r>
              <a:rPr lang="zh-CN" altLang="en-US" dirty="0">
                <a:solidFill>
                  <a:schemeClr val="accent6"/>
                </a:solidFill>
                <a:latin typeface="Times New Roman" panose="02020603050405020304" pitchFamily="18" charset="0"/>
              </a:rPr>
              <a:t>图片源自北京理工大学付莹“计算机视觉”</a:t>
            </a:r>
            <a:r>
              <a:rPr lang="en-US" altLang="zh-CN" dirty="0">
                <a:solidFill>
                  <a:schemeClr val="accent6"/>
                </a:solidFill>
                <a:latin typeface="Times New Roman" panose="02020603050405020304" pitchFamily="18" charset="0"/>
              </a:rPr>
              <a:t>PPT</a:t>
            </a:r>
            <a:endParaRPr lang="zh-CN" altLang="en-US" dirty="0">
              <a:solidFill>
                <a:schemeClr val="accent6"/>
              </a:solidFill>
              <a:latin typeface="Times New Roman" panose="02020603050405020304" pitchFamily="18" charset="0"/>
            </a:endParaRPr>
          </a:p>
        </p:txBody>
      </p:sp>
      <p:sp>
        <p:nvSpPr>
          <p:cNvPr id="8" name="object 16">
            <a:extLst>
              <a:ext uri="{FF2B5EF4-FFF2-40B4-BE49-F238E27FC236}">
                <a16:creationId xmlns:a16="http://schemas.microsoft.com/office/drawing/2014/main" id="{F1F0F82C-8CA0-4C01-9808-7CA0BE4E58CB}"/>
              </a:ext>
            </a:extLst>
          </p:cNvPr>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Century Gothic"/>
                <a:cs typeface="Century Gothic"/>
              </a:rPr>
              <a:t>5</a:t>
            </a:r>
            <a:endParaRPr sz="3600" dirty="0">
              <a:latin typeface="Century Gothic"/>
              <a:cs typeface="Century Gothic"/>
            </a:endParaRPr>
          </a:p>
        </p:txBody>
      </p:sp>
      <p:pic>
        <p:nvPicPr>
          <p:cNvPr id="3" name="图片 2">
            <a:extLst>
              <a:ext uri="{FF2B5EF4-FFF2-40B4-BE49-F238E27FC236}">
                <a16:creationId xmlns:a16="http://schemas.microsoft.com/office/drawing/2014/main" id="{F6D4A602-80D0-4B39-B445-146F09103E25}"/>
              </a:ext>
            </a:extLst>
          </p:cNvPr>
          <p:cNvPicPr>
            <a:picLocks noChangeAspect="1"/>
          </p:cNvPicPr>
          <p:nvPr/>
        </p:nvPicPr>
        <p:blipFill>
          <a:blip r:embed="rId2"/>
          <a:stretch>
            <a:fillRect/>
          </a:stretch>
        </p:blipFill>
        <p:spPr>
          <a:xfrm>
            <a:off x="412305" y="1684958"/>
            <a:ext cx="11477625" cy="4400550"/>
          </a:xfrm>
          <a:prstGeom prst="rect">
            <a:avLst/>
          </a:prstGeom>
        </p:spPr>
      </p:pic>
    </p:spTree>
    <p:extLst>
      <p:ext uri="{BB962C8B-B14F-4D97-AF65-F5344CB8AC3E}">
        <p14:creationId xmlns:p14="http://schemas.microsoft.com/office/powerpoint/2010/main" val="33088196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4CE7FA-C7AB-470F-B7B4-AE220C1BCB26}"/>
              </a:ext>
            </a:extLst>
          </p:cNvPr>
          <p:cNvPicPr>
            <a:picLocks noChangeAspect="1"/>
          </p:cNvPicPr>
          <p:nvPr/>
        </p:nvPicPr>
        <p:blipFill>
          <a:blip r:embed="rId2"/>
          <a:stretch>
            <a:fillRect/>
          </a:stretch>
        </p:blipFill>
        <p:spPr>
          <a:xfrm>
            <a:off x="379826" y="967239"/>
            <a:ext cx="11507374" cy="5052561"/>
          </a:xfrm>
          <a:prstGeom prst="rect">
            <a:avLst/>
          </a:prstGeom>
        </p:spPr>
      </p:pic>
      <p:sp>
        <p:nvSpPr>
          <p:cNvPr id="5" name="矩形: 圆角 4">
            <a:extLst>
              <a:ext uri="{FF2B5EF4-FFF2-40B4-BE49-F238E27FC236}">
                <a16:creationId xmlns:a16="http://schemas.microsoft.com/office/drawing/2014/main" id="{E6030657-C243-46B2-83F1-02BE58A5BA5A}"/>
              </a:ext>
            </a:extLst>
          </p:cNvPr>
          <p:cNvSpPr/>
          <p:nvPr/>
        </p:nvSpPr>
        <p:spPr>
          <a:xfrm>
            <a:off x="5619750" y="1240971"/>
            <a:ext cx="1238250" cy="2209800"/>
          </a:xfrm>
          <a:prstGeom prst="round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 name="object 2">
            <a:extLst>
              <a:ext uri="{FF2B5EF4-FFF2-40B4-BE49-F238E27FC236}">
                <a16:creationId xmlns:a16="http://schemas.microsoft.com/office/drawing/2014/main" id="{71146E80-6A4D-4BC2-BF49-88316DA9CEEF}"/>
              </a:ext>
            </a:extLst>
          </p:cNvPr>
          <p:cNvSpPr txBox="1"/>
          <p:nvPr/>
        </p:nvSpPr>
        <p:spPr>
          <a:xfrm>
            <a:off x="1685670" y="323469"/>
            <a:ext cx="6620130" cy="443070"/>
          </a:xfrm>
          <a:prstGeom prst="rect">
            <a:avLst/>
          </a:prstGeom>
        </p:spPr>
        <p:txBody>
          <a:bodyPr vert="horz" wrap="square" lIns="0" tIns="12065" rIns="0" bIns="0" rtlCol="0">
            <a:spAutoFit/>
          </a:bodyPr>
          <a:lstStyle/>
          <a:p>
            <a:pPr marL="12700">
              <a:spcBef>
                <a:spcPts val="95"/>
              </a:spcBef>
            </a:pPr>
            <a:r>
              <a:rPr lang="en-US" altLang="zh-CN" sz="2800" b="1" dirty="0">
                <a:solidFill>
                  <a:srgbClr val="006C39"/>
                </a:solidFill>
                <a:effectLst>
                  <a:outerShdw blurRad="38100" dist="38100" dir="2700000" algn="tl">
                    <a:srgbClr val="000000">
                      <a:alpha val="43137"/>
                    </a:srgbClr>
                  </a:outerShdw>
                </a:effectLst>
                <a:latin typeface="+mj-ea"/>
                <a:ea typeface="+mj-ea"/>
              </a:rPr>
              <a:t>Grounded captioning</a:t>
            </a:r>
          </a:p>
        </p:txBody>
      </p:sp>
      <p:sp>
        <p:nvSpPr>
          <p:cNvPr id="6" name="文本框 5">
            <a:extLst>
              <a:ext uri="{FF2B5EF4-FFF2-40B4-BE49-F238E27FC236}">
                <a16:creationId xmlns:a16="http://schemas.microsoft.com/office/drawing/2014/main" id="{DD79999C-3A71-4828-ADC8-3C7899BF3553}"/>
              </a:ext>
            </a:extLst>
          </p:cNvPr>
          <p:cNvSpPr txBox="1"/>
          <p:nvPr/>
        </p:nvSpPr>
        <p:spPr>
          <a:xfrm>
            <a:off x="3363764" y="6245707"/>
            <a:ext cx="7620000" cy="369332"/>
          </a:xfrm>
          <a:prstGeom prst="rect">
            <a:avLst/>
          </a:prstGeom>
          <a:noFill/>
        </p:spPr>
        <p:txBody>
          <a:bodyPr wrap="square">
            <a:spAutoFit/>
          </a:bodyPr>
          <a:lstStyle/>
          <a:p>
            <a:r>
              <a:rPr lang="en-US" altLang="zh-CN" sz="1800" b="0" i="0" u="none" strike="noStrike" baseline="0" dirty="0">
                <a:solidFill>
                  <a:srgbClr val="FFC000"/>
                </a:solidFill>
                <a:latin typeface="NimbusRomNo9L-Regu"/>
              </a:rPr>
              <a:t>Comprehensive image captioning via scene graph decomposition. 2020 ECCV</a:t>
            </a:r>
            <a:endParaRPr lang="zh-CN" altLang="en-US">
              <a:solidFill>
                <a:srgbClr val="FFC000"/>
              </a:solidFill>
              <a:latin typeface="Times New Roman" panose="02020603050405020304" pitchFamily="18" charset="0"/>
            </a:endParaRPr>
          </a:p>
        </p:txBody>
      </p:sp>
      <p:sp>
        <p:nvSpPr>
          <p:cNvPr id="2" name="object 22">
            <a:extLst>
              <a:ext uri="{FF2B5EF4-FFF2-40B4-BE49-F238E27FC236}">
                <a16:creationId xmlns:a16="http://schemas.microsoft.com/office/drawing/2014/main" id="{CC13C533-5E0D-4720-8930-951ABAB0EA4F}"/>
              </a:ext>
            </a:extLst>
          </p:cNvPr>
          <p:cNvSpPr txBox="1">
            <a:spLocks noGrp="1"/>
          </p:cNvSpPr>
          <p:nvPr>
            <p:ph type="sldNum" sz="quarter" idx="7"/>
          </p:nvPr>
        </p:nvSpPr>
        <p:spPr>
          <a:xfrm>
            <a:off x="11352530" y="6370208"/>
            <a:ext cx="314325" cy="492443"/>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65</a:t>
            </a:fld>
            <a:endParaRPr spc="-5"/>
          </a:p>
        </p:txBody>
      </p:sp>
      <p:sp>
        <p:nvSpPr>
          <p:cNvPr id="8" name="object 16">
            <a:extLst>
              <a:ext uri="{FF2B5EF4-FFF2-40B4-BE49-F238E27FC236}">
                <a16:creationId xmlns:a16="http://schemas.microsoft.com/office/drawing/2014/main" id="{95DD9B81-4816-45A2-9DCF-D52D3875FF3D}"/>
              </a:ext>
            </a:extLst>
          </p:cNvPr>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Century Gothic"/>
                <a:cs typeface="Century Gothic"/>
              </a:rPr>
              <a:t>5</a:t>
            </a:r>
            <a:endParaRPr sz="3600" dirty="0">
              <a:latin typeface="Century Gothic"/>
              <a:cs typeface="Century Gothic"/>
            </a:endParaRPr>
          </a:p>
        </p:txBody>
      </p:sp>
    </p:spTree>
    <p:extLst>
      <p:ext uri="{BB962C8B-B14F-4D97-AF65-F5344CB8AC3E}">
        <p14:creationId xmlns:p14="http://schemas.microsoft.com/office/powerpoint/2010/main" val="7389802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1146E80-6A4D-4BC2-BF49-88316DA9CEEF}"/>
              </a:ext>
            </a:extLst>
          </p:cNvPr>
          <p:cNvSpPr txBox="1"/>
          <p:nvPr/>
        </p:nvSpPr>
        <p:spPr>
          <a:xfrm>
            <a:off x="1685670" y="323469"/>
            <a:ext cx="6620130" cy="443070"/>
          </a:xfrm>
          <a:prstGeom prst="rect">
            <a:avLst/>
          </a:prstGeom>
        </p:spPr>
        <p:txBody>
          <a:bodyPr vert="horz" wrap="square" lIns="0" tIns="12065" rIns="0" bIns="0" rtlCol="0">
            <a:spAutoFit/>
          </a:bodyPr>
          <a:lstStyle/>
          <a:p>
            <a:pPr marL="12700">
              <a:spcBef>
                <a:spcPts val="95"/>
              </a:spcBef>
            </a:pPr>
            <a:r>
              <a:rPr lang="en-US" altLang="zh-CN" sz="2800" b="1" dirty="0">
                <a:solidFill>
                  <a:srgbClr val="006C39"/>
                </a:solidFill>
                <a:effectLst>
                  <a:outerShdw blurRad="38100" dist="38100" dir="2700000" algn="tl">
                    <a:srgbClr val="000000">
                      <a:alpha val="43137"/>
                    </a:srgbClr>
                  </a:outerShdw>
                </a:effectLst>
                <a:latin typeface="+mj-ea"/>
                <a:ea typeface="+mj-ea"/>
              </a:rPr>
              <a:t>Grounded captioning</a:t>
            </a:r>
          </a:p>
        </p:txBody>
      </p:sp>
      <p:sp>
        <p:nvSpPr>
          <p:cNvPr id="2" name="object 22">
            <a:extLst>
              <a:ext uri="{FF2B5EF4-FFF2-40B4-BE49-F238E27FC236}">
                <a16:creationId xmlns:a16="http://schemas.microsoft.com/office/drawing/2014/main" id="{CC13C533-5E0D-4720-8930-951ABAB0EA4F}"/>
              </a:ext>
            </a:extLst>
          </p:cNvPr>
          <p:cNvSpPr txBox="1">
            <a:spLocks noGrp="1"/>
          </p:cNvSpPr>
          <p:nvPr>
            <p:ph type="sldNum" sz="quarter" idx="7"/>
          </p:nvPr>
        </p:nvSpPr>
        <p:spPr>
          <a:xfrm>
            <a:off x="11352530" y="6370208"/>
            <a:ext cx="314325" cy="492443"/>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66</a:t>
            </a:fld>
            <a:endParaRPr spc="-5"/>
          </a:p>
        </p:txBody>
      </p:sp>
      <p:pic>
        <p:nvPicPr>
          <p:cNvPr id="7" name="图片 6">
            <a:extLst>
              <a:ext uri="{FF2B5EF4-FFF2-40B4-BE49-F238E27FC236}">
                <a16:creationId xmlns:a16="http://schemas.microsoft.com/office/drawing/2014/main" id="{3DAE252C-7CD4-416B-A149-908559ECFBEF}"/>
              </a:ext>
            </a:extLst>
          </p:cNvPr>
          <p:cNvPicPr>
            <a:picLocks noChangeAspect="1"/>
          </p:cNvPicPr>
          <p:nvPr/>
        </p:nvPicPr>
        <p:blipFill rotWithShape="1">
          <a:blip r:embed="rId2"/>
          <a:srcRect r="527" b="56560"/>
          <a:stretch/>
        </p:blipFill>
        <p:spPr>
          <a:xfrm>
            <a:off x="3081668" y="914400"/>
            <a:ext cx="6028668" cy="2527454"/>
          </a:xfrm>
          <a:prstGeom prst="rect">
            <a:avLst/>
          </a:prstGeom>
        </p:spPr>
      </p:pic>
      <p:sp>
        <p:nvSpPr>
          <p:cNvPr id="8" name="object 16">
            <a:extLst>
              <a:ext uri="{FF2B5EF4-FFF2-40B4-BE49-F238E27FC236}">
                <a16:creationId xmlns:a16="http://schemas.microsoft.com/office/drawing/2014/main" id="{EB7730CF-579E-49CF-9DB5-54506D68E9EF}"/>
              </a:ext>
            </a:extLst>
          </p:cNvPr>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Century Gothic"/>
                <a:cs typeface="Century Gothic"/>
              </a:rPr>
              <a:t>5</a:t>
            </a:r>
            <a:endParaRPr sz="3600" dirty="0">
              <a:latin typeface="Century Gothic"/>
              <a:cs typeface="Century Gothic"/>
            </a:endParaRPr>
          </a:p>
        </p:txBody>
      </p:sp>
      <p:sp>
        <p:nvSpPr>
          <p:cNvPr id="9" name="文本框 8">
            <a:extLst>
              <a:ext uri="{FF2B5EF4-FFF2-40B4-BE49-F238E27FC236}">
                <a16:creationId xmlns:a16="http://schemas.microsoft.com/office/drawing/2014/main" id="{AA13F7D0-A369-4EA1-AFF5-8083683774D8}"/>
              </a:ext>
            </a:extLst>
          </p:cNvPr>
          <p:cNvSpPr txBox="1"/>
          <p:nvPr/>
        </p:nvSpPr>
        <p:spPr>
          <a:xfrm>
            <a:off x="366749" y="1720840"/>
            <a:ext cx="2745582" cy="3416320"/>
          </a:xfrm>
          <a:prstGeom prst="rect">
            <a:avLst/>
          </a:prstGeom>
          <a:noFill/>
        </p:spPr>
        <p:txBody>
          <a:bodyPr wrap="square">
            <a:spAutoFit/>
          </a:bodyPr>
          <a:lstStyle/>
          <a:p>
            <a:r>
              <a:rPr lang="zh-CN" altLang="en-US" sz="2400" dirty="0">
                <a:latin typeface="Times New Roman" panose="02020603050405020304" pitchFamily="18" charset="0"/>
                <a:cs typeface="Times New Roman" panose="02020603050405020304" pitchFamily="18" charset="0"/>
              </a:rPr>
              <a:t>A </a:t>
            </a:r>
            <a:r>
              <a:rPr lang="zh-CN" altLang="en-US" sz="2400" dirty="0">
                <a:solidFill>
                  <a:srgbClr val="00B0F0"/>
                </a:solidFill>
                <a:latin typeface="Times New Roman" panose="02020603050405020304" pitchFamily="18" charset="0"/>
                <a:cs typeface="Times New Roman" panose="02020603050405020304" pitchFamily="18" charset="0"/>
              </a:rPr>
              <a:t>man</a:t>
            </a:r>
            <a:r>
              <a:rPr lang="zh-CN" altLang="en-US" sz="2400" dirty="0">
                <a:latin typeface="Times New Roman" panose="02020603050405020304" pitchFamily="18" charset="0"/>
                <a:cs typeface="Times New Roman" panose="02020603050405020304" pitchFamily="18" charset="0"/>
              </a:rPr>
              <a:t> is playing a </a:t>
            </a:r>
            <a:r>
              <a:rPr lang="zh-CN" altLang="en-US" sz="2400" dirty="0">
                <a:solidFill>
                  <a:schemeClr val="bg2">
                    <a:lumMod val="50000"/>
                  </a:schemeClr>
                </a:solidFill>
                <a:latin typeface="Times New Roman" panose="02020603050405020304" pitchFamily="18" charset="0"/>
                <a:cs typeface="Times New Roman" panose="02020603050405020304" pitchFamily="18" charset="0"/>
              </a:rPr>
              <a:t>accordionin</a:t>
            </a:r>
            <a:r>
              <a:rPr lang="zh-CN" altLang="en-US" sz="2400" dirty="0">
                <a:latin typeface="Times New Roman" panose="02020603050405020304" pitchFamily="18" charset="0"/>
                <a:cs typeface="Times New Roman" panose="02020603050405020304" pitchFamily="18" charset="0"/>
              </a:rPr>
              <a:t> front of a </a:t>
            </a:r>
            <a:r>
              <a:rPr lang="zh-CN" altLang="en-US" sz="2400" dirty="0">
                <a:solidFill>
                  <a:srgbClr val="FF33CC"/>
                </a:solidFill>
                <a:latin typeface="Times New Roman" panose="02020603050405020304" pitchFamily="18" charset="0"/>
                <a:cs typeface="Times New Roman" panose="02020603050405020304" pitchFamily="18" charset="0"/>
              </a:rPr>
              <a:t>building</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400" dirty="0">
                <a:solidFill>
                  <a:srgbClr val="CC66FF"/>
                </a:solidFill>
                <a:latin typeface="Times New Roman" panose="02020603050405020304" pitchFamily="18" charset="0"/>
                <a:cs typeface="Times New Roman" panose="02020603050405020304" pitchFamily="18" charset="0"/>
              </a:rPr>
              <a:t>People</a:t>
            </a:r>
            <a:r>
              <a:rPr lang="en-US" altLang="zh-CN" sz="2400" dirty="0">
                <a:latin typeface="Times New Roman" panose="02020603050405020304" pitchFamily="18" charset="0"/>
                <a:cs typeface="Times New Roman" panose="02020603050405020304" pitchFamily="18" charset="0"/>
              </a:rPr>
              <a:t> walking down a </a:t>
            </a:r>
            <a:r>
              <a:rPr lang="en-US" altLang="zh-CN" sz="2400" dirty="0">
                <a:solidFill>
                  <a:srgbClr val="006C39"/>
                </a:solidFill>
                <a:latin typeface="Times New Roman" panose="02020603050405020304" pitchFamily="18" charset="0"/>
                <a:cs typeface="Times New Roman" panose="02020603050405020304" pitchFamily="18" charset="0"/>
              </a:rPr>
              <a:t>street</a:t>
            </a:r>
            <a:r>
              <a:rPr lang="en-US" altLang="zh-CN" sz="2400" dirty="0">
                <a:latin typeface="Times New Roman" panose="02020603050405020304" pitchFamily="18" charset="0"/>
                <a:cs typeface="Times New Roman" panose="02020603050405020304" pitchFamily="18" charset="0"/>
              </a:rPr>
              <a:t> in a </a:t>
            </a:r>
            <a:r>
              <a:rPr lang="en-US" altLang="zh-CN" sz="2400" dirty="0">
                <a:solidFill>
                  <a:schemeClr val="accent6"/>
                </a:solidFill>
                <a:latin typeface="Times New Roman" panose="02020603050405020304" pitchFamily="18" charset="0"/>
                <a:cs typeface="Times New Roman" panose="02020603050405020304" pitchFamily="18" charset="0"/>
              </a:rPr>
              <a:t>city</a:t>
            </a: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291F5BEA-F1A8-4BCC-A393-556C7E88DEFB}"/>
              </a:ext>
            </a:extLst>
          </p:cNvPr>
          <p:cNvSpPr txBox="1"/>
          <p:nvPr/>
        </p:nvSpPr>
        <p:spPr>
          <a:xfrm>
            <a:off x="9110334" y="1720840"/>
            <a:ext cx="2745582" cy="3416320"/>
          </a:xfrm>
          <a:prstGeom prst="rect">
            <a:avLst/>
          </a:prstGeom>
          <a:noFill/>
        </p:spPr>
        <p:txBody>
          <a:bodyPr wrap="square">
            <a:spAutoFit/>
          </a:bodyPr>
          <a:lstStyle/>
          <a:p>
            <a:r>
              <a:rPr lang="zh-CN" altLang="en-US" sz="2400" dirty="0">
                <a:latin typeface="Times New Roman" panose="02020603050405020304" pitchFamily="18" charset="0"/>
                <a:cs typeface="Times New Roman" panose="02020603050405020304" pitchFamily="18" charset="0"/>
              </a:rPr>
              <a:t>A </a:t>
            </a:r>
            <a:r>
              <a:rPr lang="zh-CN" altLang="en-US" sz="2400" dirty="0">
                <a:solidFill>
                  <a:srgbClr val="00B0F0"/>
                </a:solidFill>
                <a:latin typeface="Times New Roman" panose="02020603050405020304" pitchFamily="18" charset="0"/>
                <a:cs typeface="Times New Roman" panose="02020603050405020304" pitchFamily="18" charset="0"/>
              </a:rPr>
              <a:t>man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 a orange </a:t>
            </a:r>
            <a:r>
              <a:rPr lang="en-US" altLang="zh-CN" sz="2400" dirty="0">
                <a:solidFill>
                  <a:srgbClr val="FF0000"/>
                </a:solidFill>
                <a:latin typeface="Times New Roman" panose="02020603050405020304" pitchFamily="18" charset="0"/>
                <a:cs typeface="Times New Roman" panose="02020603050405020304" pitchFamily="18" charset="0"/>
              </a:rPr>
              <a:t>hat</a:t>
            </a:r>
            <a:r>
              <a:rPr lang="en-US" altLang="zh-CN" sz="2400" dirty="0">
                <a:latin typeface="Times New Roman" panose="02020603050405020304" pitchFamily="18" charset="0"/>
                <a:cs typeface="Times New Roman" panose="02020603050405020304" pitchFamily="18" charset="0"/>
              </a:rPr>
              <a:t> and brown pants is jumping off a </a:t>
            </a:r>
            <a:r>
              <a:rPr lang="en-US" altLang="zh-CN" sz="2400" dirty="0">
                <a:solidFill>
                  <a:srgbClr val="CC66FF"/>
                </a:solidFill>
                <a:latin typeface="Times New Roman" panose="02020603050405020304" pitchFamily="18" charset="0"/>
                <a:cs typeface="Times New Roman" panose="02020603050405020304" pitchFamily="18" charset="0"/>
              </a:rPr>
              <a:t>rock</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A </a:t>
            </a:r>
            <a:r>
              <a:rPr lang="en-US" altLang="zh-CN" sz="2400" dirty="0">
                <a:solidFill>
                  <a:srgbClr val="00B0F0"/>
                </a:solidFill>
                <a:latin typeface="Times New Roman" panose="02020603050405020304" pitchFamily="18" charset="0"/>
                <a:cs typeface="Times New Roman" panose="02020603050405020304" pitchFamily="18" charset="0"/>
              </a:rPr>
              <a:t>man</a:t>
            </a:r>
            <a:r>
              <a:rPr lang="en-US" altLang="zh-CN" sz="2400" dirty="0">
                <a:latin typeface="Times New Roman" panose="02020603050405020304" pitchFamily="18" charset="0"/>
                <a:cs typeface="Times New Roman" panose="02020603050405020304" pitchFamily="18" charset="0"/>
              </a:rPr>
              <a:t> is jumping off a </a:t>
            </a:r>
            <a:r>
              <a:rPr lang="en-US" altLang="zh-CN" sz="2400" dirty="0">
                <a:solidFill>
                  <a:srgbClr val="CC66FF"/>
                </a:solidFill>
                <a:latin typeface="Times New Roman" panose="02020603050405020304" pitchFamily="18" charset="0"/>
                <a:cs typeface="Times New Roman" panose="02020603050405020304" pitchFamily="18" charset="0"/>
              </a:rPr>
              <a:t>rock</a:t>
            </a:r>
            <a:r>
              <a:rPr lang="en-US" altLang="zh-CN" sz="2400" dirty="0">
                <a:latin typeface="Times New Roman" panose="02020603050405020304" pitchFamily="18" charset="0"/>
                <a:cs typeface="Times New Roman" panose="02020603050405020304" pitchFamily="18" charset="0"/>
              </a:rPr>
              <a:t> in a rocky </a:t>
            </a:r>
            <a:r>
              <a:rPr lang="en-US" altLang="zh-CN" sz="2400" dirty="0">
                <a:solidFill>
                  <a:srgbClr val="00FF00"/>
                </a:solidFill>
                <a:latin typeface="Times New Roman" panose="02020603050405020304" pitchFamily="18" charset="0"/>
                <a:cs typeface="Times New Roman" panose="02020603050405020304" pitchFamily="18" charset="0"/>
              </a:rPr>
              <a:t>area</a:t>
            </a: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47AC7BB4-A1CD-4153-9872-15D6D1A8E49E}"/>
              </a:ext>
            </a:extLst>
          </p:cNvPr>
          <p:cNvPicPr>
            <a:picLocks noChangeAspect="1"/>
          </p:cNvPicPr>
          <p:nvPr/>
        </p:nvPicPr>
        <p:blipFill rotWithShape="1">
          <a:blip r:embed="rId2"/>
          <a:srcRect l="-1" t="49566" r="-87" b="7504"/>
          <a:stretch/>
        </p:blipFill>
        <p:spPr>
          <a:xfrm>
            <a:off x="3066608" y="3428550"/>
            <a:ext cx="6107871" cy="2515050"/>
          </a:xfrm>
          <a:prstGeom prst="rect">
            <a:avLst/>
          </a:prstGeom>
        </p:spPr>
      </p:pic>
    </p:spTree>
    <p:extLst>
      <p:ext uri="{BB962C8B-B14F-4D97-AF65-F5344CB8AC3E}">
        <p14:creationId xmlns:p14="http://schemas.microsoft.com/office/powerpoint/2010/main" val="241911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5670" y="323469"/>
            <a:ext cx="524853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dirty="0">
                <a:solidFill>
                  <a:srgbClr val="006C39"/>
                </a:solidFill>
                <a:effectLst>
                  <a:outerShdw blurRad="38100" dist="38100" dir="2700000" algn="tl">
                    <a:srgbClr val="000000">
                      <a:alpha val="43137"/>
                    </a:srgbClr>
                  </a:outerShdw>
                </a:effectLst>
                <a:latin typeface="+mj-ea"/>
                <a:ea typeface="+mj-ea"/>
              </a:rPr>
              <a:t>基于无监督</a:t>
            </a:r>
            <a:r>
              <a:rPr lang="en-US" altLang="zh-CN" sz="2800" b="1" dirty="0">
                <a:solidFill>
                  <a:srgbClr val="006C39"/>
                </a:solidFill>
                <a:effectLst>
                  <a:outerShdw blurRad="38100" dist="38100" dir="2700000" algn="tl">
                    <a:srgbClr val="000000">
                      <a:alpha val="43137"/>
                    </a:srgbClr>
                  </a:outerShdw>
                </a:effectLst>
                <a:latin typeface="+mj-ea"/>
                <a:ea typeface="+mj-ea"/>
              </a:rPr>
              <a:t>+</a:t>
            </a:r>
            <a:r>
              <a:rPr lang="zh-CN" altLang="en-US" sz="2800" b="1" dirty="0">
                <a:solidFill>
                  <a:srgbClr val="006C39"/>
                </a:solidFill>
                <a:effectLst>
                  <a:outerShdw blurRad="38100" dist="38100" dir="2700000" algn="tl">
                    <a:srgbClr val="000000">
                      <a:alpha val="43137"/>
                    </a:srgbClr>
                  </a:outerShdw>
                </a:effectLst>
                <a:latin typeface="+mj-ea"/>
                <a:ea typeface="+mj-ea"/>
              </a:rPr>
              <a:t>强化学习的方法</a:t>
            </a:r>
          </a:p>
        </p:txBody>
      </p:sp>
      <p:sp>
        <p:nvSpPr>
          <p:cNvPr id="16" name="object 16"/>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Century Gothic"/>
                <a:cs typeface="Century Gothic"/>
              </a:rPr>
              <a:t>5</a:t>
            </a:r>
            <a:endParaRPr sz="3600">
              <a:latin typeface="Century Gothic"/>
              <a:cs typeface="Century Gothic"/>
            </a:endParaRPr>
          </a:p>
        </p:txBody>
      </p:sp>
      <p:sp>
        <p:nvSpPr>
          <p:cNvPr id="22" name="object 22"/>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67</a:t>
            </a:fld>
            <a:endParaRPr spc="-5"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C1C0D38-6D32-4D4D-AD45-C1996C396440}"/>
                  </a:ext>
                </a:extLst>
              </p:cNvPr>
              <p:cNvSpPr txBox="1"/>
              <p:nvPr/>
            </p:nvSpPr>
            <p:spPr>
              <a:xfrm>
                <a:off x="1685670" y="1600200"/>
                <a:ext cx="8829930" cy="3539430"/>
              </a:xfrm>
              <a:prstGeom prst="rect">
                <a:avLst/>
              </a:prstGeom>
              <a:noFill/>
            </p:spPr>
            <p:txBody>
              <a:bodyPr wrap="square">
                <a:spAutoFit/>
              </a:bodyPr>
              <a:lstStyle/>
              <a:p>
                <a:endParaRPr lang="en-US" altLang="zh-CN" sz="2800" b="0" i="0" dirty="0">
                  <a:solidFill>
                    <a:srgbClr val="006C39"/>
                  </a:solidFill>
                  <a:effectLst/>
                  <a:latin typeface="-apple-system"/>
                </a:endParaRPr>
              </a:p>
              <a:p>
                <a:r>
                  <a:rPr lang="en-US" altLang="zh-CN" sz="2800" b="1" i="0" u="none" strike="noStrike" baseline="0" dirty="0">
                    <a:solidFill>
                      <a:srgbClr val="006C39"/>
                    </a:solidFill>
                    <a:latin typeface="LMRoman10-Regular-Identity-H"/>
                  </a:rPr>
                  <a:t>ImageNet</a:t>
                </a:r>
                <a:r>
                  <a:rPr lang="zh-CN" altLang="en-US" sz="2800" b="0" i="0" u="none" strike="noStrike" baseline="0" dirty="0">
                    <a:solidFill>
                      <a:srgbClr val="006C39"/>
                    </a:solidFill>
                    <a:latin typeface="LMRoman10-Regular-Identity-H"/>
                  </a:rPr>
                  <a:t>：</a:t>
                </a:r>
                <a:r>
                  <a:rPr lang="en-US" altLang="zh-CN" sz="2400" b="0" i="0" dirty="0">
                    <a:solidFill>
                      <a:srgbClr val="006C39"/>
                    </a:solidFill>
                    <a:effectLst/>
                    <a:latin typeface="-apple-system"/>
                  </a:rPr>
                  <a:t>1400W+</a:t>
                </a:r>
                <a:r>
                  <a:rPr lang="zh-CN" altLang="en-US" sz="2400" b="0" i="0" dirty="0">
                    <a:solidFill>
                      <a:srgbClr val="006C39"/>
                    </a:solidFill>
                    <a:effectLst/>
                    <a:latin typeface="-apple-system"/>
                  </a:rPr>
                  <a:t>张样例图片，</a:t>
                </a:r>
                <a:r>
                  <a:rPr lang="en-US" altLang="zh-CN" sz="2400" b="0" i="0" dirty="0">
                    <a:solidFill>
                      <a:srgbClr val="006C39"/>
                    </a:solidFill>
                    <a:effectLst/>
                    <a:latin typeface="-apple-system"/>
                  </a:rPr>
                  <a:t>27</a:t>
                </a:r>
                <a:r>
                  <a:rPr lang="zh-CN" altLang="en-US" sz="2400" b="0" i="0" dirty="0">
                    <a:solidFill>
                      <a:srgbClr val="006C39"/>
                    </a:solidFill>
                    <a:effectLst/>
                    <a:latin typeface="-apple-system"/>
                  </a:rPr>
                  <a:t>大类、</a:t>
                </a:r>
                <a:r>
                  <a:rPr lang="en-US" altLang="zh-CN" sz="2400" b="0" i="0" dirty="0">
                    <a:solidFill>
                      <a:srgbClr val="006C39"/>
                    </a:solidFill>
                    <a:effectLst/>
                    <a:latin typeface="-apple-system"/>
                  </a:rPr>
                  <a:t>2W+</a:t>
                </a:r>
                <a:r>
                  <a:rPr lang="zh-CN" altLang="en-US" sz="2400" b="0" i="0" dirty="0">
                    <a:solidFill>
                      <a:srgbClr val="006C39"/>
                    </a:solidFill>
                    <a:effectLst/>
                    <a:latin typeface="-apple-system"/>
                  </a:rPr>
                  <a:t>小类</a:t>
                </a:r>
                <a:endParaRPr lang="en-US" altLang="zh-CN" sz="2400" b="0" i="0" u="none" strike="noStrike" baseline="0" dirty="0">
                  <a:solidFill>
                    <a:srgbClr val="006C39"/>
                  </a:solidFill>
                  <a:latin typeface="LMRoman10-Regular-Identity-H"/>
                </a:endParaRPr>
              </a:p>
              <a:p>
                <a:pPr algn="l"/>
                <a:endParaRPr lang="en-US" altLang="zh-CN" sz="2800" dirty="0">
                  <a:solidFill>
                    <a:srgbClr val="006C39"/>
                  </a:solidFill>
                  <a:latin typeface="FandolSong-Regular-Identity-H"/>
                </a:endParaRPr>
              </a:p>
              <a:p>
                <a:pPr algn="l"/>
                <a:r>
                  <a:rPr lang="en-US" altLang="zh-CN" sz="2800" b="1" i="0" u="none" strike="noStrike" baseline="0" dirty="0">
                    <a:solidFill>
                      <a:srgbClr val="006C39"/>
                    </a:solidFill>
                    <a:latin typeface="LMRoman10-Regular-Identity-H"/>
                  </a:rPr>
                  <a:t>Open Images</a:t>
                </a:r>
                <a:r>
                  <a:rPr lang="zh-CN" altLang="en-US" sz="2800" b="0" i="0" u="none" strike="noStrike" baseline="0" dirty="0">
                    <a:solidFill>
                      <a:srgbClr val="006C39"/>
                    </a:solidFill>
                    <a:latin typeface="LMRoman10-Regular-Identity-H"/>
                  </a:rPr>
                  <a:t>：</a:t>
                </a:r>
                <a:r>
                  <a:rPr lang="en-US" altLang="zh-CN" sz="2400" dirty="0">
                    <a:solidFill>
                      <a:srgbClr val="006C39"/>
                    </a:solidFill>
                    <a:latin typeface="-apple-system"/>
                  </a:rPr>
                  <a:t>900</a:t>
                </a:r>
                <a:r>
                  <a:rPr lang="zh-CN" altLang="en-US" sz="2400" dirty="0">
                    <a:solidFill>
                      <a:srgbClr val="006C39"/>
                    </a:solidFill>
                    <a:latin typeface="-apple-system"/>
                  </a:rPr>
                  <a:t>万张图像， </a:t>
                </a:r>
                <a:r>
                  <a:rPr lang="en-US" altLang="zh-CN" sz="2400" dirty="0">
                    <a:solidFill>
                      <a:srgbClr val="006C39"/>
                    </a:solidFill>
                    <a:latin typeface="-apple-system"/>
                  </a:rPr>
                  <a:t>7800</a:t>
                </a:r>
                <a:r>
                  <a:rPr lang="zh-CN" altLang="en-US" sz="2400" dirty="0">
                    <a:solidFill>
                      <a:srgbClr val="006C39"/>
                    </a:solidFill>
                    <a:latin typeface="-apple-system"/>
                  </a:rPr>
                  <a:t>种类别</a:t>
                </a:r>
                <a:endParaRPr lang="en-US" altLang="zh-CN" sz="2800" dirty="0">
                  <a:solidFill>
                    <a:srgbClr val="006C39"/>
                  </a:solidFill>
                  <a:latin typeface="-apple-system"/>
                </a:endParaRPr>
              </a:p>
              <a:p>
                <a:pPr algn="l"/>
                <a:endParaRPr lang="en-US" altLang="zh-CN" sz="2800" dirty="0">
                  <a:solidFill>
                    <a:srgbClr val="006C39"/>
                  </a:solidFill>
                  <a:latin typeface="-apple-system"/>
                </a:endParaRPr>
              </a:p>
              <a:p>
                <a:r>
                  <a:rPr lang="en-US" altLang="zh-CN" sz="2800" b="1" i="0" u="none" strike="noStrike" baseline="0" dirty="0">
                    <a:solidFill>
                      <a:srgbClr val="006C39"/>
                    </a:solidFill>
                    <a:latin typeface="LMRoman10-Regular-Identity-H"/>
                  </a:rPr>
                  <a:t>Microsoft COCO</a:t>
                </a:r>
                <a:r>
                  <a:rPr lang="zh-CN" altLang="en-US" sz="2800" b="0" i="0" u="none" strike="noStrike" baseline="0" dirty="0">
                    <a:solidFill>
                      <a:srgbClr val="006C39"/>
                    </a:solidFill>
                    <a:latin typeface="LMRoman10-Regular-Identity-H"/>
                  </a:rPr>
                  <a:t>：</a:t>
                </a:r>
                <a:r>
                  <a:rPr lang="en-US" altLang="zh-CN" sz="2400" u="none" strike="noStrike" baseline="0" dirty="0">
                    <a:solidFill>
                      <a:srgbClr val="006C39"/>
                    </a:solidFill>
                    <a:latin typeface="-apple-system"/>
                  </a:rPr>
                  <a:t>100</a:t>
                </a:r>
                <a:r>
                  <a:rPr lang="zh-CN" altLang="en-US" sz="2400" b="0" i="0" dirty="0">
                    <a:solidFill>
                      <a:srgbClr val="006C39"/>
                    </a:solidFill>
                    <a:effectLst/>
                    <a:latin typeface="-apple-system"/>
                  </a:rPr>
                  <a:t>类，训练</a:t>
                </a:r>
                <a:r>
                  <a:rPr lang="en-US" altLang="zh-CN" sz="2400" b="0" i="0" dirty="0">
                    <a:solidFill>
                      <a:srgbClr val="006C39"/>
                    </a:solidFill>
                    <a:effectLst/>
                    <a:latin typeface="-apple-system"/>
                  </a:rPr>
                  <a:t>11w+</a:t>
                </a:r>
                <a:r>
                  <a:rPr lang="zh-CN" altLang="en-US" sz="2400" dirty="0">
                    <a:solidFill>
                      <a:srgbClr val="006C39"/>
                    </a:solidFill>
                    <a:latin typeface="-apple-system"/>
                  </a:rPr>
                  <a:t>，</a:t>
                </a:r>
                <a:r>
                  <a:rPr lang="zh-CN" altLang="en-US" sz="2400" b="0" i="0" dirty="0">
                    <a:solidFill>
                      <a:srgbClr val="006C39"/>
                    </a:solidFill>
                    <a:effectLst/>
                    <a:latin typeface="-apple-system"/>
                  </a:rPr>
                  <a:t>验证</a:t>
                </a:r>
                <a:r>
                  <a:rPr lang="en-US" altLang="zh-CN" sz="2400" b="0" i="0" dirty="0">
                    <a:solidFill>
                      <a:srgbClr val="006C39"/>
                    </a:solidFill>
                    <a:effectLst/>
                    <a:latin typeface="-apple-system"/>
                  </a:rPr>
                  <a:t>5k</a:t>
                </a:r>
                <a:r>
                  <a:rPr lang="zh-CN" altLang="en-US" sz="2400" b="0" i="0" dirty="0">
                    <a:solidFill>
                      <a:srgbClr val="006C39"/>
                    </a:solidFill>
                    <a:effectLst/>
                    <a:latin typeface="-apple-system"/>
                  </a:rPr>
                  <a:t>和测试</a:t>
                </a:r>
                <a:r>
                  <a:rPr lang="en-US" altLang="zh-CN" sz="2400" b="0" i="0" dirty="0">
                    <a:solidFill>
                      <a:srgbClr val="006C39"/>
                    </a:solidFill>
                    <a:effectLst/>
                    <a:latin typeface="-apple-system"/>
                  </a:rPr>
                  <a:t>4w+</a:t>
                </a:r>
                <a:r>
                  <a:rPr lang="zh-CN" altLang="en-US" sz="2400" b="0" i="0" dirty="0">
                    <a:solidFill>
                      <a:srgbClr val="006C39"/>
                    </a:solidFill>
                    <a:effectLst/>
                    <a:latin typeface="-apple-system"/>
                  </a:rPr>
                  <a:t>，总计</a:t>
                </a:r>
                <a:r>
                  <a:rPr lang="en-US" altLang="zh-CN" sz="2400" b="0" i="0" dirty="0">
                    <a:solidFill>
                      <a:srgbClr val="006C39"/>
                    </a:solidFill>
                    <a:effectLst/>
                    <a:latin typeface="-apple-system"/>
                  </a:rPr>
                  <a:t>20w</a:t>
                </a:r>
                <a:r>
                  <a:rPr lang="en-US" altLang="zh-CN" sz="2400" dirty="0">
                    <a:solidFill>
                      <a:srgbClr val="006C39"/>
                    </a:solidFill>
                    <a:latin typeface="-apple-system"/>
                  </a:rPr>
                  <a:t>+     </a:t>
                </a:r>
                <a:r>
                  <a:rPr lang="zh-CN" altLang="en-US" sz="2800" dirty="0">
                    <a:solidFill>
                      <a:srgbClr val="006C39"/>
                    </a:solidFill>
                    <a:latin typeface="-apple-system"/>
                  </a:rPr>
                  <a:t>（</a:t>
                </a:r>
                <a:r>
                  <a:rPr lang="zh-CN" altLang="en-US" sz="2800" b="1" dirty="0">
                    <a:solidFill>
                      <a:srgbClr val="006C39"/>
                    </a:solidFill>
                    <a:latin typeface="-apple-system"/>
                  </a:rPr>
                  <a:t>很小</a:t>
                </a:r>
                <a:r>
                  <a:rPr lang="en-US" altLang="zh-CN" sz="2800" b="1" dirty="0">
                    <a:solidFill>
                      <a:srgbClr val="006C39"/>
                    </a:solidFill>
                    <a:latin typeface="-apple-system"/>
                  </a:rPr>
                  <a:t>+</a:t>
                </a:r>
                <a:r>
                  <a:rPr lang="zh-CN" altLang="en-US" sz="2800" b="1" dirty="0">
                    <a:solidFill>
                      <a:srgbClr val="006C39"/>
                    </a:solidFill>
                    <a:latin typeface="-apple-system"/>
                  </a:rPr>
                  <a:t>多种语言标题</a:t>
                </a:r>
                <a:r>
                  <a:rPr lang="en-US" altLang="zh-CN" sz="2800" b="1" dirty="0">
                    <a:solidFill>
                      <a:srgbClr val="006C39"/>
                    </a:solidFill>
                    <a:latin typeface="-apple-system"/>
                  </a:rPr>
                  <a:t>+</a:t>
                </a:r>
                <a:r>
                  <a:rPr lang="zh-CN" altLang="en-US" sz="2800" b="1" dirty="0">
                    <a:solidFill>
                      <a:srgbClr val="006C39"/>
                    </a:solidFill>
                    <a:latin typeface="-apple-system"/>
                  </a:rPr>
                  <a:t>新类别图片 </a:t>
                </a:r>
                <a14:m>
                  <m:oMath xmlns:m="http://schemas.openxmlformats.org/officeDocument/2006/math">
                    <m:r>
                      <a:rPr lang="en-US" altLang="zh-CN" sz="2800" b="1" i="1" dirty="0" smtClean="0">
                        <a:solidFill>
                          <a:srgbClr val="006C39"/>
                        </a:solidFill>
                        <a:latin typeface="Cambria Math" panose="02040503050406030204" pitchFamily="18" charset="0"/>
                      </a:rPr>
                      <m:t>→</m:t>
                    </m:r>
                  </m:oMath>
                </a14:m>
                <a:r>
                  <a:rPr lang="zh-CN" altLang="en-US" sz="2800" b="1" dirty="0">
                    <a:solidFill>
                      <a:srgbClr val="006C39"/>
                    </a:solidFill>
                    <a:latin typeface="-apple-system"/>
                  </a:rPr>
                  <a:t>耗时耗力</a:t>
                </a:r>
                <a:r>
                  <a:rPr lang="zh-CN" altLang="en-US" sz="2800" dirty="0">
                    <a:solidFill>
                      <a:srgbClr val="006C39"/>
                    </a:solidFill>
                    <a:latin typeface="-apple-system"/>
                  </a:rPr>
                  <a:t>）</a:t>
                </a:r>
                <a:endParaRPr lang="en-US" altLang="zh-CN" sz="2800" dirty="0">
                  <a:solidFill>
                    <a:srgbClr val="006C39"/>
                  </a:solidFill>
                  <a:latin typeface="-apple-system"/>
                </a:endParaRPr>
              </a:p>
              <a:p>
                <a:pPr algn="l"/>
                <a:endParaRPr lang="zh-CN" altLang="en-US" sz="2800" dirty="0">
                  <a:solidFill>
                    <a:srgbClr val="4D4D4D"/>
                  </a:solidFill>
                  <a:latin typeface="-apple-system"/>
                </a:endParaRPr>
              </a:p>
            </p:txBody>
          </p:sp>
        </mc:Choice>
        <mc:Fallback xmlns="">
          <p:sp>
            <p:nvSpPr>
              <p:cNvPr id="7" name="文本框 6">
                <a:extLst>
                  <a:ext uri="{FF2B5EF4-FFF2-40B4-BE49-F238E27FC236}">
                    <a16:creationId xmlns:a16="http://schemas.microsoft.com/office/drawing/2014/main" id="{1C1C0D38-6D32-4D4D-AD45-C1996C396440}"/>
                  </a:ext>
                </a:extLst>
              </p:cNvPr>
              <p:cNvSpPr txBox="1">
                <a:spLocks noRot="1" noChangeAspect="1" noMove="1" noResize="1" noEditPoints="1" noAdjustHandles="1" noChangeArrowheads="1" noChangeShapeType="1" noTextEdit="1"/>
              </p:cNvSpPr>
              <p:nvPr/>
            </p:nvSpPr>
            <p:spPr>
              <a:xfrm>
                <a:off x="1685670" y="1600200"/>
                <a:ext cx="8829930" cy="3539430"/>
              </a:xfrm>
              <a:prstGeom prst="rect">
                <a:avLst/>
              </a:prstGeom>
              <a:blipFill>
                <a:blip r:embed="rId2"/>
                <a:stretch>
                  <a:fillRect l="-1450" r="-8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45336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5670" y="323469"/>
            <a:ext cx="5248530" cy="443070"/>
          </a:xfrm>
          <a:prstGeom prst="rect">
            <a:avLst/>
          </a:prstGeom>
        </p:spPr>
        <p:txBody>
          <a:bodyPr vert="horz" wrap="square" lIns="0" tIns="12065" rIns="0" bIns="0" rtlCol="0">
            <a:spAutoFit/>
          </a:bodyPr>
          <a:lstStyle/>
          <a:p>
            <a:pPr marL="12700">
              <a:spcBef>
                <a:spcPts val="95"/>
              </a:spcBef>
            </a:pPr>
            <a:r>
              <a:rPr lang="zh-CN" altLang="en-US" sz="2800" b="1" dirty="0">
                <a:solidFill>
                  <a:srgbClr val="006C39"/>
                </a:solidFill>
                <a:effectLst>
                  <a:outerShdw blurRad="38100" dist="38100" dir="2700000" algn="tl">
                    <a:srgbClr val="000000">
                      <a:alpha val="43137"/>
                    </a:srgbClr>
                  </a:outerShdw>
                </a:effectLst>
                <a:latin typeface="+mj-ea"/>
                <a:ea typeface="+mj-ea"/>
              </a:rPr>
              <a:t>基于无监督</a:t>
            </a:r>
            <a:r>
              <a:rPr lang="en-US" altLang="zh-CN" sz="2800" b="1" dirty="0">
                <a:solidFill>
                  <a:srgbClr val="006C39"/>
                </a:solidFill>
                <a:effectLst>
                  <a:outerShdw blurRad="38100" dist="38100" dir="2700000" algn="tl">
                    <a:srgbClr val="000000">
                      <a:alpha val="43137"/>
                    </a:srgbClr>
                  </a:outerShdw>
                </a:effectLst>
                <a:latin typeface="+mj-ea"/>
                <a:ea typeface="+mj-ea"/>
              </a:rPr>
              <a:t>+</a:t>
            </a:r>
            <a:r>
              <a:rPr lang="zh-CN" altLang="en-US" sz="2800" b="1" dirty="0">
                <a:solidFill>
                  <a:srgbClr val="006C39"/>
                </a:solidFill>
                <a:effectLst>
                  <a:outerShdw blurRad="38100" dist="38100" dir="2700000" algn="tl">
                    <a:srgbClr val="000000">
                      <a:alpha val="43137"/>
                    </a:srgbClr>
                  </a:outerShdw>
                </a:effectLst>
                <a:latin typeface="+mj-ea"/>
                <a:ea typeface="+mj-ea"/>
              </a:rPr>
              <a:t>强化学习的一般流程</a:t>
            </a:r>
          </a:p>
        </p:txBody>
      </p:sp>
      <p:sp>
        <p:nvSpPr>
          <p:cNvPr id="16" name="object 16"/>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Century Gothic"/>
                <a:cs typeface="Century Gothic"/>
              </a:rPr>
              <a:t>5</a:t>
            </a:r>
            <a:endParaRPr sz="3600">
              <a:latin typeface="Century Gothic"/>
              <a:cs typeface="Century Gothic"/>
            </a:endParaRPr>
          </a:p>
        </p:txBody>
      </p:sp>
      <p:sp>
        <p:nvSpPr>
          <p:cNvPr id="22" name="object 22"/>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68</a:t>
            </a:fld>
            <a:endParaRPr spc="-5" dirty="0"/>
          </a:p>
        </p:txBody>
      </p:sp>
      <p:pic>
        <p:nvPicPr>
          <p:cNvPr id="4" name="图片 3">
            <a:extLst>
              <a:ext uri="{FF2B5EF4-FFF2-40B4-BE49-F238E27FC236}">
                <a16:creationId xmlns:a16="http://schemas.microsoft.com/office/drawing/2014/main" id="{5FDDA15D-BCB4-4CCD-AEE1-2177AC7D0E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36" y="1669289"/>
            <a:ext cx="12066727" cy="3519422"/>
          </a:xfrm>
          <a:prstGeom prst="rect">
            <a:avLst/>
          </a:prstGeom>
        </p:spPr>
      </p:pic>
      <p:sp>
        <p:nvSpPr>
          <p:cNvPr id="7" name="文本框 6">
            <a:extLst>
              <a:ext uri="{FF2B5EF4-FFF2-40B4-BE49-F238E27FC236}">
                <a16:creationId xmlns:a16="http://schemas.microsoft.com/office/drawing/2014/main" id="{EC87ED8B-AF4D-40D6-9438-0A9BF44C63A8}"/>
              </a:ext>
            </a:extLst>
          </p:cNvPr>
          <p:cNvSpPr txBox="1"/>
          <p:nvPr/>
        </p:nvSpPr>
        <p:spPr>
          <a:xfrm>
            <a:off x="1295400" y="5305299"/>
            <a:ext cx="9982200" cy="830997"/>
          </a:xfrm>
          <a:prstGeom prst="rect">
            <a:avLst/>
          </a:prstGeom>
          <a:noFill/>
        </p:spPr>
        <p:txBody>
          <a:bodyPr wrap="square">
            <a:spAutoFit/>
          </a:bodyPr>
          <a:lstStyle/>
          <a:p>
            <a:pPr algn="l"/>
            <a:r>
              <a:rPr lang="en-US" altLang="zh-CN" sz="2400" b="0" i="0" u="none" strike="noStrike" baseline="0" dirty="0" err="1">
                <a:solidFill>
                  <a:srgbClr val="006C39"/>
                </a:solidFill>
                <a:latin typeface="LMRoman10-Regular-Identity-H"/>
              </a:rPr>
              <a:t>VGGNet</a:t>
            </a:r>
            <a:r>
              <a:rPr lang="en-US" altLang="zh-CN" sz="2400" b="0" i="0" u="none" strike="noStrike" baseline="0" dirty="0">
                <a:solidFill>
                  <a:srgbClr val="006C39"/>
                </a:solidFill>
                <a:latin typeface="LMRoman10-Regular-Identity-H"/>
              </a:rPr>
              <a:t> </a:t>
            </a:r>
            <a:r>
              <a:rPr lang="zh-CN" altLang="en-US" sz="2400" b="0" i="0" u="none" strike="noStrike" baseline="0" dirty="0">
                <a:solidFill>
                  <a:srgbClr val="006C39"/>
                </a:solidFill>
                <a:latin typeface="FandolSong-Regular-Identity-H"/>
              </a:rPr>
              <a:t>图像编码器，</a:t>
            </a:r>
            <a:r>
              <a:rPr lang="en-US" altLang="zh-CN" sz="2400" b="0" i="0" u="none" strike="noStrike" baseline="0" dirty="0">
                <a:solidFill>
                  <a:srgbClr val="006C39"/>
                </a:solidFill>
                <a:latin typeface="LMRoman10-Regular-Identity-H"/>
              </a:rPr>
              <a:t>LSTM </a:t>
            </a:r>
            <a:r>
              <a:rPr lang="zh-CN" altLang="en-US" sz="2400" b="0" i="0" u="none" strike="noStrike" baseline="0" dirty="0">
                <a:solidFill>
                  <a:srgbClr val="006C39"/>
                </a:solidFill>
                <a:latin typeface="FandolSong-Regular-Identity-H"/>
              </a:rPr>
              <a:t>字幕生成器，鉴别器</a:t>
            </a:r>
            <a:r>
              <a:rPr lang="zh-CN" altLang="en-US" sz="2400" b="0" i="0" u="none" strike="noStrike" baseline="0" dirty="0">
                <a:solidFill>
                  <a:srgbClr val="006C39"/>
                </a:solidFill>
                <a:latin typeface="LMRoman10-Regular-Identity-H"/>
              </a:rPr>
              <a:t>也是</a:t>
            </a:r>
            <a:r>
              <a:rPr lang="en-US" altLang="zh-CN" sz="2400" b="0" i="0" u="none" strike="noStrike" baseline="0" dirty="0">
                <a:solidFill>
                  <a:srgbClr val="006C39"/>
                </a:solidFill>
                <a:latin typeface="LMRoman10-Regular-Identity-H"/>
              </a:rPr>
              <a:t>LSTM </a:t>
            </a:r>
            <a:r>
              <a:rPr lang="zh-CN" altLang="en-US" sz="2400" b="0" i="0" u="none" strike="noStrike" baseline="0" dirty="0">
                <a:solidFill>
                  <a:srgbClr val="006C39"/>
                </a:solidFill>
                <a:latin typeface="FandolSong-Regular-Identity-H"/>
              </a:rPr>
              <a:t>，鉴别器对生成器进行相应的奖励，决定给定的标题是真实的还是由模型生成的。</a:t>
            </a:r>
            <a:endParaRPr lang="zh-CN" altLang="en-US" sz="2400" dirty="0">
              <a:solidFill>
                <a:srgbClr val="006C39"/>
              </a:solidFill>
            </a:endParaRPr>
          </a:p>
        </p:txBody>
      </p:sp>
    </p:spTree>
    <p:extLst>
      <p:ext uri="{BB962C8B-B14F-4D97-AF65-F5344CB8AC3E}">
        <p14:creationId xmlns:p14="http://schemas.microsoft.com/office/powerpoint/2010/main" val="826682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4883E6C-302C-4F17-B4B1-152BEC22962F}"/>
              </a:ext>
            </a:extLst>
          </p:cNvPr>
          <p:cNvPicPr>
            <a:picLocks noChangeAspect="1"/>
          </p:cNvPicPr>
          <p:nvPr/>
        </p:nvPicPr>
        <p:blipFill>
          <a:blip r:embed="rId2"/>
          <a:stretch>
            <a:fillRect/>
          </a:stretch>
        </p:blipFill>
        <p:spPr>
          <a:xfrm>
            <a:off x="457200" y="1168969"/>
            <a:ext cx="11342393" cy="4546031"/>
          </a:xfrm>
          <a:prstGeom prst="rect">
            <a:avLst/>
          </a:prstGeom>
        </p:spPr>
      </p:pic>
      <p:sp>
        <p:nvSpPr>
          <p:cNvPr id="4" name="object 2">
            <a:extLst>
              <a:ext uri="{FF2B5EF4-FFF2-40B4-BE49-F238E27FC236}">
                <a16:creationId xmlns:a16="http://schemas.microsoft.com/office/drawing/2014/main" id="{71146E80-6A4D-4BC2-BF49-88316DA9CEEF}"/>
              </a:ext>
            </a:extLst>
          </p:cNvPr>
          <p:cNvSpPr txBox="1"/>
          <p:nvPr/>
        </p:nvSpPr>
        <p:spPr>
          <a:xfrm>
            <a:off x="1685670" y="323469"/>
            <a:ext cx="662013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dirty="0">
                <a:solidFill>
                  <a:srgbClr val="006C39"/>
                </a:solidFill>
                <a:effectLst>
                  <a:outerShdw blurRad="38100" dist="38100" dir="2700000" algn="tl">
                    <a:srgbClr val="000000">
                      <a:alpha val="43137"/>
                    </a:srgbClr>
                  </a:outerShdw>
                </a:effectLst>
                <a:latin typeface="+mj-ea"/>
                <a:ea typeface="+mj-ea"/>
                <a:cs typeface="微软雅黑"/>
              </a:rPr>
              <a:t>训练时无监督（</a:t>
            </a:r>
            <a:r>
              <a:rPr lang="en-US" altLang="zh-CN" sz="2800" b="1" dirty="0" err="1">
                <a:solidFill>
                  <a:srgbClr val="006C39"/>
                </a:solidFill>
                <a:effectLst>
                  <a:outerShdw blurRad="38100" dist="38100" dir="2700000" algn="tl">
                    <a:srgbClr val="000000">
                      <a:alpha val="43137"/>
                    </a:srgbClr>
                  </a:outerShdw>
                </a:effectLst>
                <a:latin typeface="+mj-ea"/>
                <a:ea typeface="+mj-ea"/>
                <a:cs typeface="微软雅黑"/>
              </a:rPr>
              <a:t>cycleGAN</a:t>
            </a:r>
            <a:r>
              <a:rPr lang="zh-CN" altLang="en-US" sz="2800" b="1" dirty="0">
                <a:solidFill>
                  <a:srgbClr val="006C39"/>
                </a:solidFill>
                <a:effectLst>
                  <a:outerShdw blurRad="38100" dist="38100" dir="2700000" algn="tl">
                    <a:srgbClr val="000000">
                      <a:alpha val="43137"/>
                    </a:srgbClr>
                  </a:outerShdw>
                </a:effectLst>
                <a:latin typeface="+mj-ea"/>
                <a:ea typeface="+mj-ea"/>
                <a:cs typeface="微软雅黑"/>
              </a:rPr>
              <a:t>）</a:t>
            </a:r>
          </a:p>
        </p:txBody>
      </p:sp>
      <p:sp>
        <p:nvSpPr>
          <p:cNvPr id="6" name="文本框 5">
            <a:extLst>
              <a:ext uri="{FF2B5EF4-FFF2-40B4-BE49-F238E27FC236}">
                <a16:creationId xmlns:a16="http://schemas.microsoft.com/office/drawing/2014/main" id="{DD79999C-3A71-4828-ADC8-3C7899BF3553}"/>
              </a:ext>
            </a:extLst>
          </p:cNvPr>
          <p:cNvSpPr txBox="1"/>
          <p:nvPr/>
        </p:nvSpPr>
        <p:spPr>
          <a:xfrm>
            <a:off x="3352800" y="6324600"/>
            <a:ext cx="7162800" cy="369332"/>
          </a:xfrm>
          <a:prstGeom prst="rect">
            <a:avLst/>
          </a:prstGeom>
          <a:noFill/>
        </p:spPr>
        <p:txBody>
          <a:bodyPr wrap="square">
            <a:spAutoFit/>
          </a:bodyPr>
          <a:lstStyle/>
          <a:p>
            <a:r>
              <a:rPr lang="en-US" altLang="zh-CN" sz="1800" b="0" i="0" u="none" strike="noStrike" baseline="0" dirty="0">
                <a:solidFill>
                  <a:srgbClr val="FFC000"/>
                </a:solidFill>
                <a:latin typeface="NimbusRomNo9L-Regu"/>
              </a:rPr>
              <a:t>Unpaired image captioning via scene graph alignments. 2019 ICCV</a:t>
            </a:r>
            <a:endParaRPr lang="zh-CN" altLang="en-US" dirty="0">
              <a:solidFill>
                <a:srgbClr val="FFC000"/>
              </a:solidFill>
              <a:latin typeface="Times New Roman" panose="02020603050405020304" pitchFamily="18" charset="0"/>
            </a:endParaRPr>
          </a:p>
        </p:txBody>
      </p:sp>
      <p:sp>
        <p:nvSpPr>
          <p:cNvPr id="5" name="object 22">
            <a:extLst>
              <a:ext uri="{FF2B5EF4-FFF2-40B4-BE49-F238E27FC236}">
                <a16:creationId xmlns:a16="http://schemas.microsoft.com/office/drawing/2014/main" id="{8171C19A-1B54-4305-A820-CD1A52086D0D}"/>
              </a:ext>
            </a:extLst>
          </p:cNvPr>
          <p:cNvSpPr txBox="1">
            <a:spLocks noGrp="1"/>
          </p:cNvSpPr>
          <p:nvPr>
            <p:ph type="sldNum" sz="quarter" idx="7"/>
          </p:nvPr>
        </p:nvSpPr>
        <p:spPr>
          <a:xfrm>
            <a:off x="11352530" y="6370208"/>
            <a:ext cx="314325" cy="293370"/>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69</a:t>
            </a:fld>
            <a:endParaRPr spc="-5" dirty="0"/>
          </a:p>
        </p:txBody>
      </p:sp>
      <p:sp>
        <p:nvSpPr>
          <p:cNvPr id="7" name="object 16">
            <a:extLst>
              <a:ext uri="{FF2B5EF4-FFF2-40B4-BE49-F238E27FC236}">
                <a16:creationId xmlns:a16="http://schemas.microsoft.com/office/drawing/2014/main" id="{B98E7801-130C-4D00-8FE1-08469D0C9F55}"/>
              </a:ext>
            </a:extLst>
          </p:cNvPr>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Century Gothic"/>
                <a:cs typeface="Century Gothic"/>
              </a:rPr>
              <a:t>5</a:t>
            </a:r>
            <a:endParaRPr sz="3600" dirty="0">
              <a:latin typeface="Century Gothic"/>
              <a:cs typeface="Century Gothic"/>
            </a:endParaRPr>
          </a:p>
        </p:txBody>
      </p:sp>
      <p:sp>
        <p:nvSpPr>
          <p:cNvPr id="9" name="矩形: 圆角 8">
            <a:extLst>
              <a:ext uri="{FF2B5EF4-FFF2-40B4-BE49-F238E27FC236}">
                <a16:creationId xmlns:a16="http://schemas.microsoft.com/office/drawing/2014/main" id="{7CFEAFE3-B4F2-4B85-B5A6-10E849584547}"/>
              </a:ext>
            </a:extLst>
          </p:cNvPr>
          <p:cNvSpPr/>
          <p:nvPr/>
        </p:nvSpPr>
        <p:spPr>
          <a:xfrm>
            <a:off x="4191000" y="4343400"/>
            <a:ext cx="1066800" cy="762000"/>
          </a:xfrm>
          <a:prstGeom prst="round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0AD29975-F287-410D-AA90-78C295E571E2}"/>
              </a:ext>
            </a:extLst>
          </p:cNvPr>
          <p:cNvSpPr/>
          <p:nvPr/>
        </p:nvSpPr>
        <p:spPr>
          <a:xfrm>
            <a:off x="6858000" y="1752600"/>
            <a:ext cx="1066800" cy="762000"/>
          </a:xfrm>
          <a:prstGeom prst="round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105114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670" y="323468"/>
            <a:ext cx="435102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dirty="0">
                <a:solidFill>
                  <a:srgbClr val="006C39"/>
                </a:solidFill>
                <a:effectLst>
                  <a:outerShdw blurRad="38100" dist="38100" dir="2700000" algn="tl">
                    <a:srgbClr val="000000">
                      <a:alpha val="43137"/>
                    </a:srgbClr>
                  </a:outerShdw>
                </a:effectLst>
              </a:rPr>
              <a:t>应用背景</a:t>
            </a:r>
          </a:p>
        </p:txBody>
      </p:sp>
      <p:sp>
        <p:nvSpPr>
          <p:cNvPr id="3" name="object 3"/>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Century Gothic"/>
                <a:cs typeface="Century Gothic"/>
              </a:rPr>
              <a:t>1</a:t>
            </a:r>
            <a:endParaRPr sz="3600">
              <a:latin typeface="Century Gothic"/>
              <a:cs typeface="Century Gothic"/>
            </a:endParaRPr>
          </a:p>
        </p:txBody>
      </p:sp>
      <p:sp>
        <p:nvSpPr>
          <p:cNvPr id="8" name="object 8"/>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7</a:t>
            </a:fld>
            <a:endParaRPr spc="-5" dirty="0"/>
          </a:p>
        </p:txBody>
      </p:sp>
      <p:pic>
        <p:nvPicPr>
          <p:cNvPr id="9" name="image2.png">
            <a:extLst>
              <a:ext uri="{FF2B5EF4-FFF2-40B4-BE49-F238E27FC236}">
                <a16:creationId xmlns:a16="http://schemas.microsoft.com/office/drawing/2014/main" id="{3F38AB7A-1B24-402F-8ED7-0E9A435E752C}"/>
              </a:ext>
            </a:extLst>
          </p:cNvPr>
          <p:cNvPicPr>
            <a:picLocks noChangeAspect="1"/>
          </p:cNvPicPr>
          <p:nvPr/>
        </p:nvPicPr>
        <p:blipFill>
          <a:blip r:embed="rId2" cstate="print"/>
          <a:stretch>
            <a:fillRect/>
          </a:stretch>
        </p:blipFill>
        <p:spPr>
          <a:xfrm>
            <a:off x="1466960" y="1295400"/>
            <a:ext cx="4788440" cy="4152900"/>
          </a:xfrm>
          <a:prstGeom prst="rect">
            <a:avLst/>
          </a:prstGeom>
        </p:spPr>
      </p:pic>
      <p:sp>
        <p:nvSpPr>
          <p:cNvPr id="4" name="文本框 3">
            <a:extLst>
              <a:ext uri="{FF2B5EF4-FFF2-40B4-BE49-F238E27FC236}">
                <a16:creationId xmlns:a16="http://schemas.microsoft.com/office/drawing/2014/main" id="{F2830775-C3BF-4C26-8091-2CA0D25F63E6}"/>
              </a:ext>
            </a:extLst>
          </p:cNvPr>
          <p:cNvSpPr txBox="1"/>
          <p:nvPr/>
        </p:nvSpPr>
        <p:spPr>
          <a:xfrm>
            <a:off x="7534530" y="3136611"/>
            <a:ext cx="2971800" cy="584775"/>
          </a:xfrm>
          <a:prstGeom prst="rect">
            <a:avLst/>
          </a:prstGeom>
          <a:noFill/>
        </p:spPr>
        <p:txBody>
          <a:bodyPr wrap="square" rtlCol="0">
            <a:spAutoFit/>
          </a:bodyPr>
          <a:lstStyle/>
          <a:p>
            <a:r>
              <a:rPr lang="zh-CN" altLang="en-US" sz="3200">
                <a:latin typeface="Times New Roman" panose="02020603050405020304" pitchFamily="18" charset="0"/>
              </a:rPr>
              <a:t>医疗图像描述</a:t>
            </a:r>
          </a:p>
        </p:txBody>
      </p:sp>
      <p:sp>
        <p:nvSpPr>
          <p:cNvPr id="10" name="文本框 9">
            <a:extLst>
              <a:ext uri="{FF2B5EF4-FFF2-40B4-BE49-F238E27FC236}">
                <a16:creationId xmlns:a16="http://schemas.microsoft.com/office/drawing/2014/main" id="{BAD998A1-7F80-42D0-89E1-25B241EF7A99}"/>
              </a:ext>
            </a:extLst>
          </p:cNvPr>
          <p:cNvSpPr txBox="1"/>
          <p:nvPr/>
        </p:nvSpPr>
        <p:spPr>
          <a:xfrm>
            <a:off x="1466960" y="5715000"/>
            <a:ext cx="6094428" cy="369332"/>
          </a:xfrm>
          <a:prstGeom prst="rect">
            <a:avLst/>
          </a:prstGeom>
          <a:noFill/>
        </p:spPr>
        <p:txBody>
          <a:bodyPr wrap="square">
            <a:spAutoFit/>
          </a:bodyPr>
          <a:lstStyle/>
          <a:p>
            <a:r>
              <a:rPr lang="zh-CN" altLang="en-US" dirty="0"/>
              <a:t>图片源自</a:t>
            </a:r>
            <a:r>
              <a:rPr lang="en-US" altLang="zh-CN" dirty="0">
                <a:hlinkClick r:id="rId3"/>
              </a:rPr>
              <a:t>A survey on biomedical image captioning</a:t>
            </a:r>
            <a:endParaRPr lang="zh-CN" altLang="en-US" dirty="0"/>
          </a:p>
        </p:txBody>
      </p:sp>
    </p:spTree>
    <p:extLst>
      <p:ext uri="{BB962C8B-B14F-4D97-AF65-F5344CB8AC3E}">
        <p14:creationId xmlns:p14="http://schemas.microsoft.com/office/powerpoint/2010/main" val="24004594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5670" y="323469"/>
            <a:ext cx="5248530" cy="443070"/>
          </a:xfrm>
          <a:prstGeom prst="rect">
            <a:avLst/>
          </a:prstGeom>
        </p:spPr>
        <p:txBody>
          <a:bodyPr vert="horz" wrap="square" lIns="0" tIns="12065" rIns="0" bIns="0" rtlCol="0">
            <a:spAutoFit/>
          </a:bodyPr>
          <a:lstStyle/>
          <a:p>
            <a:pPr marL="12700">
              <a:spcBef>
                <a:spcPts val="95"/>
              </a:spcBef>
            </a:pPr>
            <a:r>
              <a:rPr lang="zh-CN" altLang="en-US" sz="2800" b="1" dirty="0">
                <a:solidFill>
                  <a:srgbClr val="006C39"/>
                </a:solidFill>
                <a:effectLst>
                  <a:outerShdw blurRad="38100" dist="38100" dir="2700000" algn="tl">
                    <a:srgbClr val="000000">
                      <a:alpha val="43137"/>
                    </a:srgbClr>
                  </a:outerShdw>
                </a:effectLst>
                <a:latin typeface="+mj-ea"/>
                <a:ea typeface="+mj-ea"/>
              </a:rPr>
              <a:t>条件生成对抗网</a:t>
            </a:r>
          </a:p>
        </p:txBody>
      </p:sp>
      <p:sp>
        <p:nvSpPr>
          <p:cNvPr id="16" name="object 16"/>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Century Gothic"/>
                <a:cs typeface="Century Gothic"/>
              </a:rPr>
              <a:t>5</a:t>
            </a:r>
            <a:endParaRPr sz="3600">
              <a:latin typeface="Century Gothic"/>
              <a:cs typeface="Century Gothic"/>
            </a:endParaRPr>
          </a:p>
        </p:txBody>
      </p:sp>
      <p:sp>
        <p:nvSpPr>
          <p:cNvPr id="22" name="object 22"/>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70</a:t>
            </a:fld>
            <a:endParaRPr spc="-5" dirty="0"/>
          </a:p>
        </p:txBody>
      </p:sp>
      <p:sp>
        <p:nvSpPr>
          <p:cNvPr id="8" name="文本框 7">
            <a:extLst>
              <a:ext uri="{FF2B5EF4-FFF2-40B4-BE49-F238E27FC236}">
                <a16:creationId xmlns:a16="http://schemas.microsoft.com/office/drawing/2014/main" id="{C60F5E14-F673-41EF-A2DF-E7BFFF63FF4A}"/>
              </a:ext>
            </a:extLst>
          </p:cNvPr>
          <p:cNvSpPr txBox="1"/>
          <p:nvPr/>
        </p:nvSpPr>
        <p:spPr>
          <a:xfrm>
            <a:off x="3657600" y="6211365"/>
            <a:ext cx="7075687" cy="646331"/>
          </a:xfrm>
          <a:prstGeom prst="rect">
            <a:avLst/>
          </a:prstGeom>
          <a:noFill/>
        </p:spPr>
        <p:txBody>
          <a:bodyPr wrap="square">
            <a:spAutoFit/>
          </a:bodyPr>
          <a:lstStyle/>
          <a:p>
            <a:pPr algn="l"/>
            <a:r>
              <a:rPr lang="en-US" altLang="zh-CN" sz="1800" b="0" i="0" u="none" strike="noStrike" baseline="0" dirty="0">
                <a:solidFill>
                  <a:srgbClr val="FFC000"/>
                </a:solidFill>
                <a:latin typeface="NimbusRomNo9L-Regu"/>
              </a:rPr>
              <a:t>Improving image captioning with conditional generative</a:t>
            </a:r>
          </a:p>
          <a:p>
            <a:pPr algn="l"/>
            <a:r>
              <a:rPr lang="en-US" altLang="zh-CN" sz="1800" b="0" i="0" u="none" strike="noStrike" baseline="0" dirty="0">
                <a:solidFill>
                  <a:srgbClr val="FFC000"/>
                </a:solidFill>
                <a:latin typeface="NimbusRomNo9L-Regu"/>
              </a:rPr>
              <a:t>adversarial nets. AAAI 2019</a:t>
            </a:r>
            <a:endParaRPr lang="zh-CN" altLang="en-US">
              <a:solidFill>
                <a:srgbClr val="FFC000"/>
              </a:solidFill>
              <a:latin typeface="Times New Roman" panose="02020603050405020304" pitchFamily="18" charset="0"/>
            </a:endParaRPr>
          </a:p>
        </p:txBody>
      </p:sp>
      <p:pic>
        <p:nvPicPr>
          <p:cNvPr id="6" name="图片 5">
            <a:extLst>
              <a:ext uri="{FF2B5EF4-FFF2-40B4-BE49-F238E27FC236}">
                <a16:creationId xmlns:a16="http://schemas.microsoft.com/office/drawing/2014/main" id="{16581456-DA75-4170-8F26-EA04DBC9C336}"/>
              </a:ext>
            </a:extLst>
          </p:cNvPr>
          <p:cNvPicPr>
            <a:picLocks noChangeAspect="1"/>
          </p:cNvPicPr>
          <p:nvPr/>
        </p:nvPicPr>
        <p:blipFill>
          <a:blip r:embed="rId2"/>
          <a:stretch>
            <a:fillRect/>
          </a:stretch>
        </p:blipFill>
        <p:spPr>
          <a:xfrm>
            <a:off x="142262" y="1177719"/>
            <a:ext cx="12004519" cy="3560812"/>
          </a:xfrm>
          <a:prstGeom prst="rect">
            <a:avLst/>
          </a:prstGeom>
        </p:spPr>
      </p:pic>
      <p:sp>
        <p:nvSpPr>
          <p:cNvPr id="7" name="矩形: 圆角 6">
            <a:extLst>
              <a:ext uri="{FF2B5EF4-FFF2-40B4-BE49-F238E27FC236}">
                <a16:creationId xmlns:a16="http://schemas.microsoft.com/office/drawing/2014/main" id="{052FC3A6-03D0-4662-ABFA-BD8719B661C0}"/>
              </a:ext>
            </a:extLst>
          </p:cNvPr>
          <p:cNvSpPr/>
          <p:nvPr/>
        </p:nvSpPr>
        <p:spPr>
          <a:xfrm>
            <a:off x="8153400" y="2057400"/>
            <a:ext cx="3810000" cy="1752600"/>
          </a:xfrm>
          <a:prstGeom prst="round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5531087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5670" y="323469"/>
            <a:ext cx="5248530" cy="443070"/>
          </a:xfrm>
          <a:prstGeom prst="rect">
            <a:avLst/>
          </a:prstGeom>
        </p:spPr>
        <p:txBody>
          <a:bodyPr vert="horz" wrap="square" lIns="0" tIns="12065" rIns="0" bIns="0" rtlCol="0">
            <a:spAutoFit/>
          </a:bodyPr>
          <a:lstStyle/>
          <a:p>
            <a:pPr marL="12700">
              <a:lnSpc>
                <a:spcPct val="100000"/>
              </a:lnSpc>
              <a:spcBef>
                <a:spcPts val="95"/>
              </a:spcBef>
            </a:pPr>
            <a:r>
              <a:rPr lang="en-US" altLang="zh-CN" sz="2800" b="1" dirty="0">
                <a:solidFill>
                  <a:srgbClr val="006C39"/>
                </a:solidFill>
                <a:effectLst>
                  <a:outerShdw blurRad="38100" dist="38100" dir="2700000" algn="tl">
                    <a:srgbClr val="000000">
                      <a:alpha val="43137"/>
                    </a:srgbClr>
                  </a:outerShdw>
                </a:effectLst>
                <a:latin typeface="+mj-ea"/>
                <a:ea typeface="+mj-ea"/>
              </a:rPr>
              <a:t>CNN</a:t>
            </a:r>
            <a:r>
              <a:rPr lang="zh-CN" altLang="en-US" sz="2800" b="1" dirty="0">
                <a:solidFill>
                  <a:srgbClr val="006C39"/>
                </a:solidFill>
                <a:effectLst>
                  <a:outerShdw blurRad="38100" dist="38100" dir="2700000" algn="tl">
                    <a:srgbClr val="000000">
                      <a:alpha val="43137"/>
                    </a:srgbClr>
                  </a:outerShdw>
                </a:effectLst>
                <a:latin typeface="+mj-ea"/>
                <a:ea typeface="+mj-ea"/>
              </a:rPr>
              <a:t>判别（更优）</a:t>
            </a:r>
          </a:p>
        </p:txBody>
      </p:sp>
      <p:sp>
        <p:nvSpPr>
          <p:cNvPr id="16" name="object 16"/>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Century Gothic"/>
                <a:cs typeface="Century Gothic"/>
              </a:rPr>
              <a:t>5</a:t>
            </a:r>
            <a:endParaRPr sz="3600">
              <a:latin typeface="Century Gothic"/>
              <a:cs typeface="Century Gothic"/>
            </a:endParaRPr>
          </a:p>
        </p:txBody>
      </p:sp>
      <p:sp>
        <p:nvSpPr>
          <p:cNvPr id="22" name="object 22"/>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71</a:t>
            </a:fld>
            <a:endParaRPr spc="-5" dirty="0"/>
          </a:p>
        </p:txBody>
      </p:sp>
      <p:pic>
        <p:nvPicPr>
          <p:cNvPr id="5" name="图片 4">
            <a:extLst>
              <a:ext uri="{FF2B5EF4-FFF2-40B4-BE49-F238E27FC236}">
                <a16:creationId xmlns:a16="http://schemas.microsoft.com/office/drawing/2014/main" id="{2BDFF89E-301E-47FD-9DE8-1BD2FE0D7F25}"/>
              </a:ext>
            </a:extLst>
          </p:cNvPr>
          <p:cNvPicPr>
            <a:picLocks noChangeAspect="1"/>
          </p:cNvPicPr>
          <p:nvPr/>
        </p:nvPicPr>
        <p:blipFill rotWithShape="1">
          <a:blip r:embed="rId2"/>
          <a:srcRect r="51741"/>
          <a:stretch/>
        </p:blipFill>
        <p:spPr>
          <a:xfrm>
            <a:off x="2247900" y="1066800"/>
            <a:ext cx="7696200" cy="4955174"/>
          </a:xfrm>
          <a:prstGeom prst="rect">
            <a:avLst/>
          </a:prstGeom>
        </p:spPr>
      </p:pic>
    </p:spTree>
    <p:extLst>
      <p:ext uri="{BB962C8B-B14F-4D97-AF65-F5344CB8AC3E}">
        <p14:creationId xmlns:p14="http://schemas.microsoft.com/office/powerpoint/2010/main" val="7632648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5670" y="323469"/>
            <a:ext cx="5248530" cy="443070"/>
          </a:xfrm>
          <a:prstGeom prst="rect">
            <a:avLst/>
          </a:prstGeom>
        </p:spPr>
        <p:txBody>
          <a:bodyPr vert="horz" wrap="square" lIns="0" tIns="12065" rIns="0" bIns="0" rtlCol="0">
            <a:spAutoFit/>
          </a:bodyPr>
          <a:lstStyle/>
          <a:p>
            <a:pPr marL="12700">
              <a:spcBef>
                <a:spcPts val="95"/>
              </a:spcBef>
            </a:pPr>
            <a:r>
              <a:rPr lang="en-US" altLang="zh-CN" sz="2800" b="1" dirty="0">
                <a:solidFill>
                  <a:srgbClr val="006C39"/>
                </a:solidFill>
                <a:effectLst>
                  <a:outerShdw blurRad="38100" dist="38100" dir="2700000" algn="tl">
                    <a:srgbClr val="000000">
                      <a:alpha val="43137"/>
                    </a:srgbClr>
                  </a:outerShdw>
                </a:effectLst>
                <a:latin typeface="+mj-ea"/>
                <a:ea typeface="+mj-ea"/>
              </a:rPr>
              <a:t>RNN</a:t>
            </a:r>
            <a:r>
              <a:rPr lang="zh-CN" altLang="en-US" sz="2800" b="1" dirty="0">
                <a:solidFill>
                  <a:srgbClr val="006C39"/>
                </a:solidFill>
                <a:effectLst>
                  <a:outerShdw blurRad="38100" dist="38100" dir="2700000" algn="tl">
                    <a:srgbClr val="000000">
                      <a:alpha val="43137"/>
                    </a:srgbClr>
                  </a:outerShdw>
                </a:effectLst>
                <a:latin typeface="+mj-ea"/>
                <a:ea typeface="+mj-ea"/>
              </a:rPr>
              <a:t>判别（更快）</a:t>
            </a:r>
          </a:p>
        </p:txBody>
      </p:sp>
      <p:sp>
        <p:nvSpPr>
          <p:cNvPr id="16" name="object 16"/>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Century Gothic"/>
                <a:cs typeface="Century Gothic"/>
              </a:rPr>
              <a:t>5</a:t>
            </a:r>
            <a:endParaRPr sz="3600">
              <a:latin typeface="Century Gothic"/>
              <a:cs typeface="Century Gothic"/>
            </a:endParaRPr>
          </a:p>
        </p:txBody>
      </p:sp>
      <p:sp>
        <p:nvSpPr>
          <p:cNvPr id="22" name="object 22"/>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72</a:t>
            </a:fld>
            <a:endParaRPr spc="-5" dirty="0"/>
          </a:p>
        </p:txBody>
      </p:sp>
      <p:pic>
        <p:nvPicPr>
          <p:cNvPr id="5" name="图片 4">
            <a:extLst>
              <a:ext uri="{FF2B5EF4-FFF2-40B4-BE49-F238E27FC236}">
                <a16:creationId xmlns:a16="http://schemas.microsoft.com/office/drawing/2014/main" id="{8267708A-3BCF-4DB7-804F-66C2F622BBC9}"/>
              </a:ext>
            </a:extLst>
          </p:cNvPr>
          <p:cNvPicPr>
            <a:picLocks noChangeAspect="1"/>
          </p:cNvPicPr>
          <p:nvPr/>
        </p:nvPicPr>
        <p:blipFill rotWithShape="1">
          <a:blip r:embed="rId2"/>
          <a:srcRect l="50000" t="20842" r="409"/>
          <a:stretch/>
        </p:blipFill>
        <p:spPr>
          <a:xfrm>
            <a:off x="2133600" y="1463764"/>
            <a:ext cx="7924800" cy="3930471"/>
          </a:xfrm>
          <a:prstGeom prst="rect">
            <a:avLst/>
          </a:prstGeom>
        </p:spPr>
      </p:pic>
    </p:spTree>
    <p:extLst>
      <p:ext uri="{BB962C8B-B14F-4D97-AF65-F5344CB8AC3E}">
        <p14:creationId xmlns:p14="http://schemas.microsoft.com/office/powerpoint/2010/main" val="18844223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1482697-A15C-465E-97FF-1D97D21AE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129532"/>
            <a:ext cx="10058400" cy="4926563"/>
          </a:xfrm>
          <a:prstGeom prst="rect">
            <a:avLst/>
          </a:prstGeom>
        </p:spPr>
      </p:pic>
      <p:sp>
        <p:nvSpPr>
          <p:cNvPr id="14" name="文本框 13">
            <a:extLst>
              <a:ext uri="{FF2B5EF4-FFF2-40B4-BE49-F238E27FC236}">
                <a16:creationId xmlns:a16="http://schemas.microsoft.com/office/drawing/2014/main" id="{E3EE0FA5-CC2F-4138-9BCA-DFE1AB0F6F96}"/>
              </a:ext>
            </a:extLst>
          </p:cNvPr>
          <p:cNvSpPr txBox="1"/>
          <p:nvPr/>
        </p:nvSpPr>
        <p:spPr>
          <a:xfrm>
            <a:off x="3886200" y="5181600"/>
            <a:ext cx="4419600" cy="523220"/>
          </a:xfrm>
          <a:prstGeom prst="rect">
            <a:avLst/>
          </a:prstGeom>
          <a:noFill/>
        </p:spPr>
        <p:txBody>
          <a:bodyPr wrap="square">
            <a:spAutoFit/>
          </a:bodyPr>
          <a:lstStyle/>
          <a:p>
            <a:pPr marL="12700">
              <a:lnSpc>
                <a:spcPct val="100000"/>
              </a:lnSpc>
              <a:spcBef>
                <a:spcPts val="95"/>
              </a:spcBef>
            </a:pPr>
            <a:r>
              <a:rPr lang="en-US" altLang="zh-CN" sz="2800" dirty="0">
                <a:solidFill>
                  <a:srgbClr val="006C39"/>
                </a:solidFill>
                <a:effectLst>
                  <a:outerShdw blurRad="38100" dist="38100" dir="2700000" algn="tl">
                    <a:srgbClr val="000000">
                      <a:alpha val="43137"/>
                    </a:srgbClr>
                  </a:outerShdw>
                </a:effectLst>
                <a:latin typeface="宋体" panose="02010600030101010101" pitchFamily="2" charset="-122"/>
                <a:cs typeface="微软雅黑"/>
              </a:rPr>
              <a:t>Image caption+</a:t>
            </a:r>
            <a:r>
              <a:rPr lang="zh-CN" altLang="en-US" sz="2800" dirty="0">
                <a:solidFill>
                  <a:srgbClr val="006C39"/>
                </a:solidFill>
                <a:effectLst>
                  <a:outerShdw blurRad="38100" dist="38100" dir="2700000" algn="tl">
                    <a:srgbClr val="000000">
                      <a:alpha val="43137"/>
                    </a:srgbClr>
                  </a:outerShdw>
                </a:effectLst>
                <a:latin typeface="宋体" panose="02010600030101010101" pitchFamily="2" charset="-122"/>
                <a:cs typeface="微软雅黑"/>
              </a:rPr>
              <a:t>无监督</a:t>
            </a:r>
          </a:p>
        </p:txBody>
      </p:sp>
      <p:sp>
        <p:nvSpPr>
          <p:cNvPr id="8" name="文本框 7">
            <a:extLst>
              <a:ext uri="{FF2B5EF4-FFF2-40B4-BE49-F238E27FC236}">
                <a16:creationId xmlns:a16="http://schemas.microsoft.com/office/drawing/2014/main" id="{4DA82F8F-62C8-4D30-814B-B54EAC36478E}"/>
              </a:ext>
            </a:extLst>
          </p:cNvPr>
          <p:cNvSpPr txBox="1"/>
          <p:nvPr/>
        </p:nvSpPr>
        <p:spPr>
          <a:xfrm>
            <a:off x="1752600" y="304800"/>
            <a:ext cx="2743200" cy="523220"/>
          </a:xfrm>
          <a:prstGeom prst="rect">
            <a:avLst/>
          </a:prstGeom>
          <a:noFill/>
        </p:spPr>
        <p:txBody>
          <a:bodyPr wrap="square">
            <a:spAutoFit/>
          </a:bodyPr>
          <a:lstStyle/>
          <a:p>
            <a:pPr marL="12700">
              <a:spcBef>
                <a:spcPts val="95"/>
              </a:spcBef>
            </a:pPr>
            <a:r>
              <a:rPr lang="zh-CN" altLang="en-US" sz="2800" b="1" dirty="0">
                <a:solidFill>
                  <a:srgbClr val="006C39"/>
                </a:solidFill>
                <a:effectLst>
                  <a:outerShdw blurRad="38100" dist="38100" dir="2700000" algn="tl">
                    <a:srgbClr val="000000">
                      <a:alpha val="43137"/>
                    </a:srgbClr>
                  </a:outerShdw>
                </a:effectLst>
                <a:latin typeface="+mj-ea"/>
                <a:ea typeface="+mj-ea"/>
              </a:rPr>
              <a:t>论文投稿趋势</a:t>
            </a:r>
          </a:p>
        </p:txBody>
      </p:sp>
      <p:sp>
        <p:nvSpPr>
          <p:cNvPr id="11" name="object 16">
            <a:extLst>
              <a:ext uri="{FF2B5EF4-FFF2-40B4-BE49-F238E27FC236}">
                <a16:creationId xmlns:a16="http://schemas.microsoft.com/office/drawing/2014/main" id="{90683DEC-B200-4393-9F2E-2EC5E5FF497C}"/>
              </a:ext>
            </a:extLst>
          </p:cNvPr>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chemeClr val="bg1"/>
                </a:solidFill>
                <a:latin typeface="Century Gothic"/>
                <a:cs typeface="Century Gothic"/>
              </a:rPr>
              <a:t>5</a:t>
            </a:r>
            <a:endParaRPr sz="3600" b="1" dirty="0">
              <a:solidFill>
                <a:schemeClr val="bg1"/>
              </a:solidFill>
              <a:latin typeface="Century Gothic"/>
              <a:cs typeface="Century Gothic"/>
            </a:endParaRPr>
          </a:p>
        </p:txBody>
      </p:sp>
      <p:sp>
        <p:nvSpPr>
          <p:cNvPr id="13" name="文本框 12">
            <a:extLst>
              <a:ext uri="{FF2B5EF4-FFF2-40B4-BE49-F238E27FC236}">
                <a16:creationId xmlns:a16="http://schemas.microsoft.com/office/drawing/2014/main" id="{60E12C2A-4148-4783-8064-E25373011F20}"/>
              </a:ext>
            </a:extLst>
          </p:cNvPr>
          <p:cNvSpPr txBox="1"/>
          <p:nvPr/>
        </p:nvSpPr>
        <p:spPr>
          <a:xfrm>
            <a:off x="3429000" y="6329814"/>
            <a:ext cx="6858000" cy="369332"/>
          </a:xfrm>
          <a:prstGeom prst="rect">
            <a:avLst/>
          </a:prstGeom>
          <a:noFill/>
        </p:spPr>
        <p:txBody>
          <a:bodyPr wrap="square">
            <a:spAutoFit/>
          </a:bodyPr>
          <a:lstStyle/>
          <a:p>
            <a:r>
              <a:rPr lang="zh-CN" altLang="en-US">
                <a:solidFill>
                  <a:srgbClr val="FFC000"/>
                </a:solidFill>
                <a:latin typeface="Times New Roman" panose="02020603050405020304" pitchFamily="18" charset="0"/>
              </a:rPr>
              <a:t>数据来源：</a:t>
            </a:r>
            <a:r>
              <a:rPr lang="en-US" altLang="zh-CN" dirty="0">
                <a:solidFill>
                  <a:srgbClr val="FFC000"/>
                </a:solidFill>
                <a:latin typeface="Times New Roman" panose="02020603050405020304" pitchFamily="18" charset="0"/>
                <a:hlinkClick r:id="rId3"/>
              </a:rPr>
              <a:t>web of science</a:t>
            </a:r>
            <a:endParaRPr lang="zh-CN" altLang="en-US">
              <a:solidFill>
                <a:srgbClr val="FFC000"/>
              </a:solidFill>
              <a:latin typeface="Times New Roman" panose="02020603050405020304" pitchFamily="18" charset="0"/>
            </a:endParaRPr>
          </a:p>
        </p:txBody>
      </p:sp>
      <p:sp>
        <p:nvSpPr>
          <p:cNvPr id="2" name="object 22">
            <a:extLst>
              <a:ext uri="{FF2B5EF4-FFF2-40B4-BE49-F238E27FC236}">
                <a16:creationId xmlns:a16="http://schemas.microsoft.com/office/drawing/2014/main" id="{0FD5A53D-CFA3-4AFF-9F85-0F58C7551FB4}"/>
              </a:ext>
            </a:extLst>
          </p:cNvPr>
          <p:cNvSpPr txBox="1">
            <a:spLocks noGrp="1"/>
          </p:cNvSpPr>
          <p:nvPr>
            <p:ph type="sldNum" sz="quarter" idx="7"/>
          </p:nvPr>
        </p:nvSpPr>
        <p:spPr>
          <a:xfrm>
            <a:off x="11352530" y="6378967"/>
            <a:ext cx="314325" cy="492443"/>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73</a:t>
            </a:fld>
            <a:endParaRPr spc="-5"/>
          </a:p>
        </p:txBody>
      </p:sp>
    </p:spTree>
    <p:extLst>
      <p:ext uri="{BB962C8B-B14F-4D97-AF65-F5344CB8AC3E}">
        <p14:creationId xmlns:p14="http://schemas.microsoft.com/office/powerpoint/2010/main" val="3619506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2089087-C07B-42E6-A764-F344EFB1C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3056" y="989426"/>
            <a:ext cx="9961591" cy="4879147"/>
          </a:xfrm>
          <a:prstGeom prst="rect">
            <a:avLst/>
          </a:prstGeom>
        </p:spPr>
      </p:pic>
      <p:sp>
        <p:nvSpPr>
          <p:cNvPr id="12" name="文本框 11">
            <a:extLst>
              <a:ext uri="{FF2B5EF4-FFF2-40B4-BE49-F238E27FC236}">
                <a16:creationId xmlns:a16="http://schemas.microsoft.com/office/drawing/2014/main" id="{DE6A2A77-AD0A-418C-8C07-E91B1E6590D8}"/>
              </a:ext>
            </a:extLst>
          </p:cNvPr>
          <p:cNvSpPr txBox="1"/>
          <p:nvPr/>
        </p:nvSpPr>
        <p:spPr>
          <a:xfrm>
            <a:off x="3792274" y="5029200"/>
            <a:ext cx="5143154" cy="523220"/>
          </a:xfrm>
          <a:prstGeom prst="rect">
            <a:avLst/>
          </a:prstGeom>
          <a:noFill/>
        </p:spPr>
        <p:txBody>
          <a:bodyPr wrap="square">
            <a:spAutoFit/>
          </a:bodyPr>
          <a:lstStyle/>
          <a:p>
            <a:pPr marL="12700">
              <a:lnSpc>
                <a:spcPct val="100000"/>
              </a:lnSpc>
              <a:spcBef>
                <a:spcPts val="95"/>
              </a:spcBef>
            </a:pPr>
            <a:r>
              <a:rPr lang="en-US" altLang="zh-CN" sz="2800" dirty="0">
                <a:solidFill>
                  <a:srgbClr val="006C39"/>
                </a:solidFill>
                <a:effectLst>
                  <a:outerShdw blurRad="38100" dist="38100" dir="2700000" algn="tl">
                    <a:srgbClr val="000000">
                      <a:alpha val="43137"/>
                    </a:srgbClr>
                  </a:outerShdw>
                </a:effectLst>
                <a:latin typeface="宋体" panose="02010600030101010101" pitchFamily="2" charset="-122"/>
                <a:cs typeface="微软雅黑"/>
              </a:rPr>
              <a:t>Image caption+</a:t>
            </a:r>
            <a:r>
              <a:rPr lang="zh-CN" altLang="en-US" sz="2800" dirty="0">
                <a:solidFill>
                  <a:srgbClr val="006C39"/>
                </a:solidFill>
                <a:effectLst>
                  <a:outerShdw blurRad="38100" dist="38100" dir="2700000" algn="tl">
                    <a:srgbClr val="000000">
                      <a:alpha val="43137"/>
                    </a:srgbClr>
                  </a:outerShdw>
                </a:effectLst>
                <a:latin typeface="宋体" panose="02010600030101010101" pitchFamily="2" charset="-122"/>
                <a:cs typeface="微软雅黑"/>
              </a:rPr>
              <a:t>强化学习</a:t>
            </a:r>
          </a:p>
        </p:txBody>
      </p:sp>
      <p:sp>
        <p:nvSpPr>
          <p:cNvPr id="8" name="文本框 7">
            <a:extLst>
              <a:ext uri="{FF2B5EF4-FFF2-40B4-BE49-F238E27FC236}">
                <a16:creationId xmlns:a16="http://schemas.microsoft.com/office/drawing/2014/main" id="{4DA82F8F-62C8-4D30-814B-B54EAC36478E}"/>
              </a:ext>
            </a:extLst>
          </p:cNvPr>
          <p:cNvSpPr txBox="1"/>
          <p:nvPr/>
        </p:nvSpPr>
        <p:spPr>
          <a:xfrm>
            <a:off x="1752600" y="304800"/>
            <a:ext cx="2743200" cy="523220"/>
          </a:xfrm>
          <a:prstGeom prst="rect">
            <a:avLst/>
          </a:prstGeom>
          <a:noFill/>
        </p:spPr>
        <p:txBody>
          <a:bodyPr wrap="square">
            <a:spAutoFit/>
          </a:bodyPr>
          <a:lstStyle/>
          <a:p>
            <a:pPr marL="12700">
              <a:lnSpc>
                <a:spcPct val="100000"/>
              </a:lnSpc>
              <a:spcBef>
                <a:spcPts val="95"/>
              </a:spcBef>
            </a:pPr>
            <a:r>
              <a:rPr lang="zh-CN" altLang="en-US" sz="2800" b="1" dirty="0">
                <a:solidFill>
                  <a:srgbClr val="006C39"/>
                </a:solidFill>
                <a:effectLst>
                  <a:outerShdw blurRad="38100" dist="38100" dir="2700000" algn="tl">
                    <a:srgbClr val="000000">
                      <a:alpha val="43137"/>
                    </a:srgbClr>
                  </a:outerShdw>
                </a:effectLst>
                <a:latin typeface="+mj-ea"/>
                <a:ea typeface="+mj-ea"/>
              </a:rPr>
              <a:t>论文投稿趋势</a:t>
            </a:r>
          </a:p>
        </p:txBody>
      </p:sp>
      <p:sp>
        <p:nvSpPr>
          <p:cNvPr id="11" name="object 16">
            <a:extLst>
              <a:ext uri="{FF2B5EF4-FFF2-40B4-BE49-F238E27FC236}">
                <a16:creationId xmlns:a16="http://schemas.microsoft.com/office/drawing/2014/main" id="{90683DEC-B200-4393-9F2E-2EC5E5FF497C}"/>
              </a:ext>
            </a:extLst>
          </p:cNvPr>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chemeClr val="bg1"/>
                </a:solidFill>
                <a:latin typeface="Century Gothic"/>
                <a:cs typeface="Century Gothic"/>
              </a:rPr>
              <a:t>5</a:t>
            </a:r>
            <a:endParaRPr sz="3600" b="1" dirty="0">
              <a:solidFill>
                <a:schemeClr val="bg1"/>
              </a:solidFill>
              <a:latin typeface="Century Gothic"/>
              <a:cs typeface="Century Gothic"/>
            </a:endParaRPr>
          </a:p>
        </p:txBody>
      </p:sp>
      <p:sp>
        <p:nvSpPr>
          <p:cNvPr id="13" name="文本框 12">
            <a:extLst>
              <a:ext uri="{FF2B5EF4-FFF2-40B4-BE49-F238E27FC236}">
                <a16:creationId xmlns:a16="http://schemas.microsoft.com/office/drawing/2014/main" id="{60E12C2A-4148-4783-8064-E25373011F20}"/>
              </a:ext>
            </a:extLst>
          </p:cNvPr>
          <p:cNvSpPr txBox="1"/>
          <p:nvPr/>
        </p:nvSpPr>
        <p:spPr>
          <a:xfrm>
            <a:off x="3483272" y="6315827"/>
            <a:ext cx="6858000" cy="369332"/>
          </a:xfrm>
          <a:prstGeom prst="rect">
            <a:avLst/>
          </a:prstGeom>
          <a:noFill/>
        </p:spPr>
        <p:txBody>
          <a:bodyPr wrap="square">
            <a:spAutoFit/>
          </a:bodyPr>
          <a:lstStyle/>
          <a:p>
            <a:r>
              <a:rPr lang="zh-CN" altLang="en-US">
                <a:solidFill>
                  <a:srgbClr val="FFC000"/>
                </a:solidFill>
                <a:latin typeface="Times New Roman" panose="02020603050405020304" pitchFamily="18" charset="0"/>
              </a:rPr>
              <a:t>数据来源：</a:t>
            </a:r>
            <a:r>
              <a:rPr lang="en-US" altLang="zh-CN" dirty="0">
                <a:solidFill>
                  <a:srgbClr val="FFC000"/>
                </a:solidFill>
                <a:latin typeface="Times New Roman" panose="02020603050405020304" pitchFamily="18" charset="0"/>
                <a:hlinkClick r:id="rId4"/>
              </a:rPr>
              <a:t>web of science</a:t>
            </a:r>
            <a:endParaRPr lang="zh-CN" altLang="en-US">
              <a:solidFill>
                <a:srgbClr val="FFC000"/>
              </a:solidFill>
              <a:latin typeface="Times New Roman" panose="02020603050405020304" pitchFamily="18" charset="0"/>
            </a:endParaRPr>
          </a:p>
        </p:txBody>
      </p:sp>
      <p:sp>
        <p:nvSpPr>
          <p:cNvPr id="2" name="object 22">
            <a:extLst>
              <a:ext uri="{FF2B5EF4-FFF2-40B4-BE49-F238E27FC236}">
                <a16:creationId xmlns:a16="http://schemas.microsoft.com/office/drawing/2014/main" id="{73F985B2-83DB-4EF5-8819-1113A94923E9}"/>
              </a:ext>
            </a:extLst>
          </p:cNvPr>
          <p:cNvSpPr txBox="1">
            <a:spLocks noGrp="1"/>
          </p:cNvSpPr>
          <p:nvPr>
            <p:ph type="sldNum" sz="quarter" idx="7"/>
          </p:nvPr>
        </p:nvSpPr>
        <p:spPr>
          <a:xfrm>
            <a:off x="11352530" y="6370208"/>
            <a:ext cx="314325" cy="492443"/>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74</a:t>
            </a:fld>
            <a:endParaRPr spc="-5"/>
          </a:p>
        </p:txBody>
      </p:sp>
    </p:spTree>
    <p:extLst>
      <p:ext uri="{BB962C8B-B14F-4D97-AF65-F5344CB8AC3E}">
        <p14:creationId xmlns:p14="http://schemas.microsoft.com/office/powerpoint/2010/main" val="3529455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7FB0A73-A035-403E-9A18-CE16FC898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9" y="977677"/>
            <a:ext cx="10179050" cy="4985657"/>
          </a:xfrm>
          <a:prstGeom prst="rect">
            <a:avLst/>
          </a:prstGeom>
        </p:spPr>
      </p:pic>
      <p:sp>
        <p:nvSpPr>
          <p:cNvPr id="10" name="object 2">
            <a:extLst>
              <a:ext uri="{FF2B5EF4-FFF2-40B4-BE49-F238E27FC236}">
                <a16:creationId xmlns:a16="http://schemas.microsoft.com/office/drawing/2014/main" id="{E26E39F8-4A19-4AAF-8890-99EFA2295C82}"/>
              </a:ext>
            </a:extLst>
          </p:cNvPr>
          <p:cNvSpPr txBox="1"/>
          <p:nvPr/>
        </p:nvSpPr>
        <p:spPr>
          <a:xfrm>
            <a:off x="4144962" y="5271930"/>
            <a:ext cx="4175125" cy="443070"/>
          </a:xfrm>
          <a:prstGeom prst="rect">
            <a:avLst/>
          </a:prstGeom>
        </p:spPr>
        <p:txBody>
          <a:bodyPr vert="horz" wrap="square" lIns="0" tIns="12065" rIns="0" bIns="0" rtlCol="0">
            <a:spAutoFit/>
          </a:bodyPr>
          <a:lstStyle/>
          <a:p>
            <a:pPr marL="12700">
              <a:lnSpc>
                <a:spcPct val="100000"/>
              </a:lnSpc>
              <a:spcBef>
                <a:spcPts val="95"/>
              </a:spcBef>
            </a:pPr>
            <a:r>
              <a:rPr lang="en-US" altLang="zh-CN" sz="2800" dirty="0">
                <a:solidFill>
                  <a:srgbClr val="006C39"/>
                </a:solidFill>
                <a:effectLst>
                  <a:outerShdw blurRad="38100" dist="38100" dir="2700000" algn="tl">
                    <a:srgbClr val="000000">
                      <a:alpha val="43137"/>
                    </a:srgbClr>
                  </a:outerShdw>
                </a:effectLst>
                <a:latin typeface="宋体" panose="02010600030101010101" pitchFamily="2" charset="-122"/>
                <a:cs typeface="微软雅黑"/>
              </a:rPr>
              <a:t>Image caption+</a:t>
            </a:r>
            <a:r>
              <a:rPr lang="zh-CN" altLang="en-US" sz="2800" dirty="0">
                <a:solidFill>
                  <a:srgbClr val="006C39"/>
                </a:solidFill>
                <a:effectLst>
                  <a:outerShdw blurRad="38100" dist="38100" dir="2700000" algn="tl">
                    <a:srgbClr val="000000">
                      <a:alpha val="43137"/>
                    </a:srgbClr>
                  </a:outerShdw>
                </a:effectLst>
                <a:latin typeface="宋体" panose="02010600030101010101" pitchFamily="2" charset="-122"/>
                <a:cs typeface="微软雅黑"/>
              </a:rPr>
              <a:t>场景图</a:t>
            </a:r>
          </a:p>
        </p:txBody>
      </p:sp>
      <p:sp>
        <p:nvSpPr>
          <p:cNvPr id="8" name="文本框 7">
            <a:extLst>
              <a:ext uri="{FF2B5EF4-FFF2-40B4-BE49-F238E27FC236}">
                <a16:creationId xmlns:a16="http://schemas.microsoft.com/office/drawing/2014/main" id="{4DA82F8F-62C8-4D30-814B-B54EAC36478E}"/>
              </a:ext>
            </a:extLst>
          </p:cNvPr>
          <p:cNvSpPr txBox="1"/>
          <p:nvPr/>
        </p:nvSpPr>
        <p:spPr>
          <a:xfrm>
            <a:off x="1752600" y="304800"/>
            <a:ext cx="2743200" cy="523220"/>
          </a:xfrm>
          <a:prstGeom prst="rect">
            <a:avLst/>
          </a:prstGeom>
          <a:noFill/>
        </p:spPr>
        <p:txBody>
          <a:bodyPr wrap="square">
            <a:spAutoFit/>
          </a:bodyPr>
          <a:lstStyle/>
          <a:p>
            <a:pPr marL="12700">
              <a:lnSpc>
                <a:spcPct val="100000"/>
              </a:lnSpc>
              <a:spcBef>
                <a:spcPts val="95"/>
              </a:spcBef>
            </a:pPr>
            <a:r>
              <a:rPr lang="zh-CN" altLang="en-US" sz="2800" b="1" dirty="0">
                <a:solidFill>
                  <a:srgbClr val="006C39"/>
                </a:solidFill>
                <a:effectLst>
                  <a:outerShdw blurRad="38100" dist="38100" dir="2700000" algn="tl">
                    <a:srgbClr val="000000">
                      <a:alpha val="43137"/>
                    </a:srgbClr>
                  </a:outerShdw>
                </a:effectLst>
                <a:latin typeface="+mj-ea"/>
                <a:ea typeface="+mj-ea"/>
              </a:rPr>
              <a:t>论文投稿趋势</a:t>
            </a:r>
          </a:p>
        </p:txBody>
      </p:sp>
      <p:sp>
        <p:nvSpPr>
          <p:cNvPr id="11" name="object 16">
            <a:extLst>
              <a:ext uri="{FF2B5EF4-FFF2-40B4-BE49-F238E27FC236}">
                <a16:creationId xmlns:a16="http://schemas.microsoft.com/office/drawing/2014/main" id="{90683DEC-B200-4393-9F2E-2EC5E5FF497C}"/>
              </a:ext>
            </a:extLst>
          </p:cNvPr>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chemeClr val="bg1"/>
                </a:solidFill>
                <a:latin typeface="Century Gothic"/>
                <a:cs typeface="Century Gothic"/>
              </a:rPr>
              <a:t>5</a:t>
            </a:r>
            <a:endParaRPr sz="3600" b="1" dirty="0">
              <a:solidFill>
                <a:schemeClr val="bg1"/>
              </a:solidFill>
              <a:latin typeface="Century Gothic"/>
              <a:cs typeface="Century Gothic"/>
            </a:endParaRPr>
          </a:p>
        </p:txBody>
      </p:sp>
      <p:sp>
        <p:nvSpPr>
          <p:cNvPr id="13" name="文本框 12">
            <a:extLst>
              <a:ext uri="{FF2B5EF4-FFF2-40B4-BE49-F238E27FC236}">
                <a16:creationId xmlns:a16="http://schemas.microsoft.com/office/drawing/2014/main" id="{60E12C2A-4148-4783-8064-E25373011F20}"/>
              </a:ext>
            </a:extLst>
          </p:cNvPr>
          <p:cNvSpPr txBox="1"/>
          <p:nvPr/>
        </p:nvSpPr>
        <p:spPr>
          <a:xfrm>
            <a:off x="3632200" y="6327124"/>
            <a:ext cx="6858000" cy="369332"/>
          </a:xfrm>
          <a:prstGeom prst="rect">
            <a:avLst/>
          </a:prstGeom>
          <a:noFill/>
        </p:spPr>
        <p:txBody>
          <a:bodyPr wrap="square">
            <a:spAutoFit/>
          </a:bodyPr>
          <a:lstStyle/>
          <a:p>
            <a:r>
              <a:rPr lang="zh-CN" altLang="en-US">
                <a:solidFill>
                  <a:srgbClr val="FFC000"/>
                </a:solidFill>
                <a:latin typeface="Times New Roman" panose="02020603050405020304" pitchFamily="18" charset="0"/>
              </a:rPr>
              <a:t>数据来源：</a:t>
            </a:r>
            <a:r>
              <a:rPr lang="en-US" altLang="zh-CN" dirty="0">
                <a:solidFill>
                  <a:srgbClr val="FFC000"/>
                </a:solidFill>
                <a:latin typeface="Times New Roman" panose="02020603050405020304" pitchFamily="18" charset="0"/>
                <a:hlinkClick r:id="rId3"/>
              </a:rPr>
              <a:t>web of science</a:t>
            </a:r>
            <a:endParaRPr lang="zh-CN" altLang="en-US">
              <a:solidFill>
                <a:srgbClr val="FFC000"/>
              </a:solidFill>
              <a:latin typeface="Times New Roman" panose="02020603050405020304" pitchFamily="18" charset="0"/>
            </a:endParaRPr>
          </a:p>
        </p:txBody>
      </p:sp>
      <p:sp>
        <p:nvSpPr>
          <p:cNvPr id="2" name="object 22">
            <a:extLst>
              <a:ext uri="{FF2B5EF4-FFF2-40B4-BE49-F238E27FC236}">
                <a16:creationId xmlns:a16="http://schemas.microsoft.com/office/drawing/2014/main" id="{B9B39004-1796-4136-8DFE-1FCA2B957C52}"/>
              </a:ext>
            </a:extLst>
          </p:cNvPr>
          <p:cNvSpPr txBox="1">
            <a:spLocks noGrp="1"/>
          </p:cNvSpPr>
          <p:nvPr>
            <p:ph type="sldNum" sz="quarter" idx="7"/>
          </p:nvPr>
        </p:nvSpPr>
        <p:spPr>
          <a:xfrm>
            <a:off x="11352530" y="6378967"/>
            <a:ext cx="314325" cy="492443"/>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75</a:t>
            </a:fld>
            <a:endParaRPr spc="-5"/>
          </a:p>
        </p:txBody>
      </p:sp>
    </p:spTree>
    <p:extLst>
      <p:ext uri="{BB962C8B-B14F-4D97-AF65-F5344CB8AC3E}">
        <p14:creationId xmlns:p14="http://schemas.microsoft.com/office/powerpoint/2010/main" val="31021584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5400" y="3374009"/>
            <a:ext cx="9791700" cy="2758440"/>
          </a:xfrm>
          <a:prstGeom prst="rect">
            <a:avLst/>
          </a:prstGeom>
        </p:spPr>
      </p:pic>
      <p:sp>
        <p:nvSpPr>
          <p:cNvPr id="3" name="object 3"/>
          <p:cNvSpPr txBox="1">
            <a:spLocks noGrp="1"/>
          </p:cNvSpPr>
          <p:nvPr>
            <p:ph type="title"/>
          </p:nvPr>
        </p:nvSpPr>
        <p:spPr>
          <a:xfrm>
            <a:off x="4608957" y="4056634"/>
            <a:ext cx="2790825" cy="696595"/>
          </a:xfrm>
          <a:prstGeom prst="rect">
            <a:avLst/>
          </a:prstGeom>
        </p:spPr>
        <p:txBody>
          <a:bodyPr vert="horz" wrap="square" lIns="0" tIns="12700" rIns="0" bIns="0" rtlCol="0">
            <a:spAutoFit/>
          </a:bodyPr>
          <a:lstStyle/>
          <a:p>
            <a:pPr marL="12700">
              <a:lnSpc>
                <a:spcPct val="100000"/>
              </a:lnSpc>
              <a:spcBef>
                <a:spcPts val="100"/>
              </a:spcBef>
            </a:pPr>
            <a:r>
              <a:rPr lang="zh-CN" altLang="en-US" sz="4400" dirty="0">
                <a:latin typeface="Microsoft YaHei UI" panose="020B0503020204020204" pitchFamily="34" charset="-122"/>
                <a:ea typeface="Microsoft YaHei UI" panose="020B0503020204020204" pitchFamily="34" charset="-122"/>
              </a:rPr>
              <a:t>技术</a:t>
            </a:r>
            <a:r>
              <a:rPr lang="zh-CN" altLang="en-US" sz="4400" err="1">
                <a:latin typeface="Microsoft YaHei UI" panose="020B0503020204020204" pitchFamily="34" charset="-122"/>
                <a:ea typeface="Microsoft YaHei UI" panose="020B0503020204020204" pitchFamily="34" charset="-122"/>
              </a:rPr>
              <a:t>展示</a:t>
            </a:r>
            <a:endParaRPr lang="zh-CN" altLang="en-US" sz="4400">
              <a:latin typeface="Microsoft YaHei UI" panose="020B0503020204020204" pitchFamily="34" charset="-122"/>
              <a:ea typeface="Microsoft YaHei UI" panose="020B0503020204020204" pitchFamily="34" charset="-122"/>
            </a:endParaRPr>
          </a:p>
        </p:txBody>
      </p:sp>
      <p:grpSp>
        <p:nvGrpSpPr>
          <p:cNvPr id="4" name="object 4"/>
          <p:cNvGrpSpPr/>
          <p:nvPr/>
        </p:nvGrpSpPr>
        <p:grpSpPr>
          <a:xfrm>
            <a:off x="2269744" y="3930267"/>
            <a:ext cx="1536622" cy="1785226"/>
            <a:chOff x="2222324" y="3896995"/>
            <a:chExt cx="1536622" cy="1785226"/>
          </a:xfrm>
        </p:grpSpPr>
        <p:sp>
          <p:nvSpPr>
            <p:cNvPr id="5" name="object 5"/>
            <p:cNvSpPr/>
            <p:nvPr/>
          </p:nvSpPr>
          <p:spPr>
            <a:xfrm>
              <a:off x="2222324" y="3896995"/>
              <a:ext cx="832485" cy="1248410"/>
            </a:xfrm>
            <a:custGeom>
              <a:avLst/>
              <a:gdLst/>
              <a:ahLst/>
              <a:cxnLst/>
              <a:rect l="l" t="t" r="r" b="b"/>
              <a:pathLst>
                <a:path w="832485" h="1248410">
                  <a:moveTo>
                    <a:pt x="832025" y="0"/>
                  </a:moveTo>
                  <a:lnTo>
                    <a:pt x="783456" y="1419"/>
                  </a:lnTo>
                  <a:lnTo>
                    <a:pt x="735195" y="5657"/>
                  </a:lnTo>
                  <a:lnTo>
                    <a:pt x="687363" y="12681"/>
                  </a:lnTo>
                  <a:lnTo>
                    <a:pt x="640079" y="22457"/>
                  </a:lnTo>
                  <a:lnTo>
                    <a:pt x="593465" y="34955"/>
                  </a:lnTo>
                  <a:lnTo>
                    <a:pt x="547639" y="50141"/>
                  </a:lnTo>
                  <a:lnTo>
                    <a:pt x="502723" y="67983"/>
                  </a:lnTo>
                  <a:lnTo>
                    <a:pt x="458837" y="88449"/>
                  </a:lnTo>
                  <a:lnTo>
                    <a:pt x="416100" y="111505"/>
                  </a:lnTo>
                  <a:lnTo>
                    <a:pt x="374462" y="137171"/>
                  </a:lnTo>
                  <a:lnTo>
                    <a:pt x="334855" y="164865"/>
                  </a:lnTo>
                  <a:lnTo>
                    <a:pt x="297308" y="194481"/>
                  </a:lnTo>
                  <a:lnTo>
                    <a:pt x="261850" y="225913"/>
                  </a:lnTo>
                  <a:lnTo>
                    <a:pt x="228510" y="259054"/>
                  </a:lnTo>
                  <a:lnTo>
                    <a:pt x="197315" y="293797"/>
                  </a:lnTo>
                  <a:lnTo>
                    <a:pt x="168294" y="330037"/>
                  </a:lnTo>
                  <a:lnTo>
                    <a:pt x="141475" y="367666"/>
                  </a:lnTo>
                  <a:lnTo>
                    <a:pt x="116888" y="406577"/>
                  </a:lnTo>
                  <a:lnTo>
                    <a:pt x="94561" y="446665"/>
                  </a:lnTo>
                  <a:lnTo>
                    <a:pt x="74521" y="487823"/>
                  </a:lnTo>
                  <a:lnTo>
                    <a:pt x="56798" y="529943"/>
                  </a:lnTo>
                  <a:lnTo>
                    <a:pt x="41421" y="572921"/>
                  </a:lnTo>
                  <a:lnTo>
                    <a:pt x="28417" y="616648"/>
                  </a:lnTo>
                  <a:lnTo>
                    <a:pt x="17815" y="661019"/>
                  </a:lnTo>
                  <a:lnTo>
                    <a:pt x="9644" y="705926"/>
                  </a:lnTo>
                  <a:lnTo>
                    <a:pt x="3932" y="751264"/>
                  </a:lnTo>
                  <a:lnTo>
                    <a:pt x="708" y="796926"/>
                  </a:lnTo>
                  <a:lnTo>
                    <a:pt x="0" y="842804"/>
                  </a:lnTo>
                  <a:lnTo>
                    <a:pt x="1836" y="888794"/>
                  </a:lnTo>
                  <a:lnTo>
                    <a:pt x="6246" y="934787"/>
                  </a:lnTo>
                  <a:lnTo>
                    <a:pt x="13257" y="980678"/>
                  </a:lnTo>
                  <a:lnTo>
                    <a:pt x="22898" y="1026359"/>
                  </a:lnTo>
                  <a:lnTo>
                    <a:pt x="35198" y="1071725"/>
                  </a:lnTo>
                  <a:lnTo>
                    <a:pt x="50185" y="1116669"/>
                  </a:lnTo>
                  <a:lnTo>
                    <a:pt x="67888" y="1161084"/>
                  </a:lnTo>
                  <a:lnTo>
                    <a:pt x="88335" y="1204864"/>
                  </a:lnTo>
                  <a:lnTo>
                    <a:pt x="111554" y="1247902"/>
                  </a:lnTo>
                  <a:lnTo>
                    <a:pt x="183563" y="1206372"/>
                  </a:lnTo>
                  <a:lnTo>
                    <a:pt x="160401" y="1162969"/>
                  </a:lnTo>
                  <a:lnTo>
                    <a:pt x="140187" y="1118298"/>
                  </a:lnTo>
                  <a:lnTo>
                    <a:pt x="122964" y="1072508"/>
                  </a:lnTo>
                  <a:lnTo>
                    <a:pt x="108776" y="1025747"/>
                  </a:lnTo>
                  <a:lnTo>
                    <a:pt x="97666" y="978164"/>
                  </a:lnTo>
                  <a:lnTo>
                    <a:pt x="89677" y="929909"/>
                  </a:lnTo>
                  <a:lnTo>
                    <a:pt x="84851" y="881130"/>
                  </a:lnTo>
                  <a:lnTo>
                    <a:pt x="83233" y="831976"/>
                  </a:lnTo>
                  <a:lnTo>
                    <a:pt x="84707" y="784625"/>
                  </a:lnTo>
                  <a:lnTo>
                    <a:pt x="89068" y="738056"/>
                  </a:lnTo>
                  <a:lnTo>
                    <a:pt x="96230" y="692357"/>
                  </a:lnTo>
                  <a:lnTo>
                    <a:pt x="106104" y="647616"/>
                  </a:lnTo>
                  <a:lnTo>
                    <a:pt x="118603" y="603920"/>
                  </a:lnTo>
                  <a:lnTo>
                    <a:pt x="133640" y="561357"/>
                  </a:lnTo>
                  <a:lnTo>
                    <a:pt x="151125" y="520014"/>
                  </a:lnTo>
                  <a:lnTo>
                    <a:pt x="170973" y="479981"/>
                  </a:lnTo>
                  <a:lnTo>
                    <a:pt x="193094" y="441344"/>
                  </a:lnTo>
                  <a:lnTo>
                    <a:pt x="217401" y="404191"/>
                  </a:lnTo>
                  <a:lnTo>
                    <a:pt x="243807" y="368609"/>
                  </a:lnTo>
                  <a:lnTo>
                    <a:pt x="272223" y="334688"/>
                  </a:lnTo>
                  <a:lnTo>
                    <a:pt x="302562" y="302513"/>
                  </a:lnTo>
                  <a:lnTo>
                    <a:pt x="334737" y="272174"/>
                  </a:lnTo>
                  <a:lnTo>
                    <a:pt x="368658" y="243758"/>
                  </a:lnTo>
                  <a:lnTo>
                    <a:pt x="404239" y="217352"/>
                  </a:lnTo>
                  <a:lnTo>
                    <a:pt x="441392" y="193045"/>
                  </a:lnTo>
                  <a:lnTo>
                    <a:pt x="480030" y="170924"/>
                  </a:lnTo>
                  <a:lnTo>
                    <a:pt x="520063" y="151077"/>
                  </a:lnTo>
                  <a:lnTo>
                    <a:pt x="561405" y="133591"/>
                  </a:lnTo>
                  <a:lnTo>
                    <a:pt x="603968" y="118555"/>
                  </a:lnTo>
                  <a:lnTo>
                    <a:pt x="647665" y="106055"/>
                  </a:lnTo>
                  <a:lnTo>
                    <a:pt x="692406" y="96181"/>
                  </a:lnTo>
                  <a:lnTo>
                    <a:pt x="738105" y="89019"/>
                  </a:lnTo>
                  <a:lnTo>
                    <a:pt x="784674" y="84658"/>
                  </a:lnTo>
                  <a:lnTo>
                    <a:pt x="832025" y="83184"/>
                  </a:lnTo>
                  <a:lnTo>
                    <a:pt x="832025" y="0"/>
                  </a:lnTo>
                  <a:close/>
                </a:path>
              </a:pathLst>
            </a:custGeom>
            <a:solidFill>
              <a:srgbClr val="FFFFFF"/>
            </a:solidFill>
          </p:spPr>
          <p:txBody>
            <a:bodyPr wrap="square" lIns="0" tIns="0" rIns="0" bIns="0" rtlCol="0"/>
            <a:lstStyle/>
            <a:p>
              <a:endParaRPr>
                <a:latin typeface="Times New Roman" panose="02020603050405020304" pitchFamily="18" charset="0"/>
              </a:endParaRPr>
            </a:p>
          </p:txBody>
        </p:sp>
        <p:pic>
          <p:nvPicPr>
            <p:cNvPr id="6" name="object 6"/>
            <p:cNvPicPr/>
            <p:nvPr/>
          </p:nvPicPr>
          <p:blipFill>
            <a:blip r:embed="rId3" cstate="print"/>
            <a:stretch>
              <a:fillRect/>
            </a:stretch>
          </p:blipFill>
          <p:spPr>
            <a:xfrm>
              <a:off x="2310384" y="4034028"/>
              <a:ext cx="1448562" cy="1448562"/>
            </a:xfrm>
            <a:prstGeom prst="rect">
              <a:avLst/>
            </a:prstGeom>
          </p:spPr>
        </p:pic>
        <p:pic>
          <p:nvPicPr>
            <p:cNvPr id="7" name="object 7"/>
            <p:cNvPicPr/>
            <p:nvPr/>
          </p:nvPicPr>
          <p:blipFill>
            <a:blip r:embed="rId4" cstate="print"/>
            <a:stretch>
              <a:fillRect/>
            </a:stretch>
          </p:blipFill>
          <p:spPr>
            <a:xfrm>
              <a:off x="2330196" y="4041635"/>
              <a:ext cx="1407413" cy="1640586"/>
            </a:xfrm>
            <a:prstGeom prst="rect">
              <a:avLst/>
            </a:prstGeom>
          </p:spPr>
        </p:pic>
      </p:grpSp>
      <p:sp>
        <p:nvSpPr>
          <p:cNvPr id="8" name="object 8"/>
          <p:cNvSpPr txBox="1"/>
          <p:nvPr/>
        </p:nvSpPr>
        <p:spPr>
          <a:xfrm>
            <a:off x="2833497" y="4288663"/>
            <a:ext cx="409575" cy="848360"/>
          </a:xfrm>
          <a:prstGeom prst="rect">
            <a:avLst/>
          </a:prstGeom>
        </p:spPr>
        <p:txBody>
          <a:bodyPr vert="horz" wrap="square" lIns="0" tIns="12700" rIns="0" bIns="0" rtlCol="0">
            <a:spAutoFit/>
          </a:bodyPr>
          <a:lstStyle/>
          <a:p>
            <a:pPr marL="12700">
              <a:lnSpc>
                <a:spcPct val="100000"/>
              </a:lnSpc>
              <a:spcBef>
                <a:spcPts val="100"/>
              </a:spcBef>
            </a:pPr>
            <a:r>
              <a:rPr sz="5400" b="1" dirty="0">
                <a:solidFill>
                  <a:srgbClr val="FFFFFF"/>
                </a:solidFill>
                <a:latin typeface="Century Gothic"/>
                <a:cs typeface="Century Gothic"/>
              </a:rPr>
              <a:t>5</a:t>
            </a:r>
            <a:endParaRPr sz="5400" dirty="0">
              <a:latin typeface="Century Gothic"/>
              <a:cs typeface="Century Gothic"/>
            </a:endParaRPr>
          </a:p>
        </p:txBody>
      </p:sp>
      <p:pic>
        <p:nvPicPr>
          <p:cNvPr id="9" name="object 9"/>
          <p:cNvPicPr/>
          <p:nvPr/>
        </p:nvPicPr>
        <p:blipFill>
          <a:blip r:embed="rId5" cstate="print"/>
          <a:stretch>
            <a:fillRect/>
          </a:stretch>
        </p:blipFill>
        <p:spPr>
          <a:xfrm>
            <a:off x="2478151" y="4109704"/>
            <a:ext cx="1248156" cy="1447037"/>
          </a:xfrm>
          <a:prstGeom prst="rect">
            <a:avLst/>
          </a:prstGeom>
        </p:spPr>
      </p:pic>
      <p:sp>
        <p:nvSpPr>
          <p:cNvPr id="10" name="文本框 9">
            <a:extLst>
              <a:ext uri="{FF2B5EF4-FFF2-40B4-BE49-F238E27FC236}">
                <a16:creationId xmlns:a16="http://schemas.microsoft.com/office/drawing/2014/main" id="{1AD80C9E-B07E-49CC-8A10-A586CB72122B}"/>
              </a:ext>
            </a:extLst>
          </p:cNvPr>
          <p:cNvSpPr txBox="1"/>
          <p:nvPr/>
        </p:nvSpPr>
        <p:spPr>
          <a:xfrm>
            <a:off x="7010400" y="5145405"/>
            <a:ext cx="2057400" cy="369332"/>
          </a:xfrm>
          <a:prstGeom prst="rect">
            <a:avLst/>
          </a:prstGeom>
          <a:noFill/>
        </p:spPr>
        <p:txBody>
          <a:bodyPr wrap="square" rtlCol="0">
            <a:spAutoFit/>
          </a:bodyPr>
          <a:lstStyle/>
          <a:p>
            <a:r>
              <a:rPr lang="zh-CN" altLang="en-US">
                <a:latin typeface="宋体" panose="02010600030101010101" pitchFamily="2" charset="-122"/>
                <a:ea typeface="+mj-ea"/>
              </a:rPr>
              <a:t>汇报人：王中琦</a:t>
            </a:r>
          </a:p>
        </p:txBody>
      </p:sp>
      <p:sp>
        <p:nvSpPr>
          <p:cNvPr id="11" name="object 16">
            <a:extLst>
              <a:ext uri="{FF2B5EF4-FFF2-40B4-BE49-F238E27FC236}">
                <a16:creationId xmlns:a16="http://schemas.microsoft.com/office/drawing/2014/main" id="{EE5DDD5C-9735-4D51-B6FA-455105340BAB}"/>
              </a:ext>
            </a:extLst>
          </p:cNvPr>
          <p:cNvSpPr txBox="1"/>
          <p:nvPr/>
        </p:nvSpPr>
        <p:spPr>
          <a:xfrm>
            <a:off x="2905091" y="4327999"/>
            <a:ext cx="452998" cy="843821"/>
          </a:xfrm>
          <a:prstGeom prst="rect">
            <a:avLst/>
          </a:prstGeom>
        </p:spPr>
        <p:txBody>
          <a:bodyPr vert="horz" wrap="square" lIns="0" tIns="12700" rIns="0" bIns="0" rtlCol="0">
            <a:spAutoFit/>
          </a:bodyPr>
          <a:lstStyle/>
          <a:p>
            <a:pPr marL="12700">
              <a:lnSpc>
                <a:spcPct val="100000"/>
              </a:lnSpc>
              <a:spcBef>
                <a:spcPts val="100"/>
              </a:spcBef>
            </a:pPr>
            <a:r>
              <a:rPr lang="en-US" sz="5400" b="1" dirty="0">
                <a:solidFill>
                  <a:srgbClr val="FFFFFF"/>
                </a:solidFill>
                <a:latin typeface="Century Gothic"/>
                <a:cs typeface="Century Gothic"/>
              </a:rPr>
              <a:t>6</a:t>
            </a:r>
            <a:endParaRPr sz="5400" dirty="0">
              <a:latin typeface="Century Gothic"/>
              <a:cs typeface="Century Gothic"/>
            </a:endParaRPr>
          </a:p>
        </p:txBody>
      </p:sp>
    </p:spTree>
    <p:extLst>
      <p:ext uri="{BB962C8B-B14F-4D97-AF65-F5344CB8AC3E}">
        <p14:creationId xmlns:p14="http://schemas.microsoft.com/office/powerpoint/2010/main" val="40319717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FFFFFF"/>
                </a:solidFill>
                <a:latin typeface="Century Gothic"/>
                <a:cs typeface="Century Gothic"/>
              </a:rPr>
              <a:t>6</a:t>
            </a:r>
            <a:endParaRPr sz="3600" dirty="0">
              <a:latin typeface="Century Gothic"/>
              <a:cs typeface="Century Gothic"/>
            </a:endParaRPr>
          </a:p>
        </p:txBody>
      </p:sp>
      <p:sp>
        <p:nvSpPr>
          <p:cNvPr id="22" name="object 22"/>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77</a:t>
            </a:fld>
            <a:endParaRPr spc="-5" dirty="0"/>
          </a:p>
        </p:txBody>
      </p:sp>
      <p:sp>
        <p:nvSpPr>
          <p:cNvPr id="23" name="object 2">
            <a:extLst>
              <a:ext uri="{FF2B5EF4-FFF2-40B4-BE49-F238E27FC236}">
                <a16:creationId xmlns:a16="http://schemas.microsoft.com/office/drawing/2014/main" id="{C58CF552-6F2A-4EB3-89BE-C359557D7230}"/>
              </a:ext>
            </a:extLst>
          </p:cNvPr>
          <p:cNvSpPr txBox="1"/>
          <p:nvPr/>
        </p:nvSpPr>
        <p:spPr>
          <a:xfrm>
            <a:off x="1685670" y="323469"/>
            <a:ext cx="6620130" cy="443070"/>
          </a:xfrm>
          <a:prstGeom prst="rect">
            <a:avLst/>
          </a:prstGeom>
        </p:spPr>
        <p:txBody>
          <a:bodyPr vert="horz" wrap="square" lIns="0" tIns="12065" rIns="0" bIns="0" rtlCol="0" anchor="t">
            <a:spAutoFit/>
          </a:bodyPr>
          <a:lstStyle/>
          <a:p>
            <a:pPr marL="12700">
              <a:lnSpc>
                <a:spcPct val="100000"/>
              </a:lnSpc>
              <a:spcBef>
                <a:spcPts val="95"/>
              </a:spcBef>
            </a:pPr>
            <a:r>
              <a:rPr lang="zh-CN" altLang="en-US" sz="2800" spc="-5">
                <a:solidFill>
                  <a:srgbClr val="006C39"/>
                </a:solidFill>
                <a:effectLst>
                  <a:outerShdw blurRad="38100" dist="38100" dir="2700000" algn="tl">
                    <a:srgbClr val="000000">
                      <a:alpha val="43137"/>
                    </a:srgbClr>
                  </a:outerShdw>
                </a:effectLst>
                <a:latin typeface="Microsoft YaHei UI"/>
                <a:ea typeface="Microsoft YaHei UI"/>
                <a:cs typeface="微软雅黑"/>
              </a:rPr>
              <a:t>当</a:t>
            </a:r>
            <a:r>
              <a:rPr lang="zh-CN" altLang="en-US" sz="2800" spc="-5">
                <a:solidFill>
                  <a:srgbClr val="006C39"/>
                </a:solidFill>
                <a:effectLst>
                  <a:outerShdw blurRad="38100" dist="38100" dir="2700000" algn="tl">
                    <a:srgbClr val="000000">
                      <a:alpha val="43137"/>
                    </a:srgbClr>
                  </a:outerShdw>
                </a:effectLst>
                <a:latin typeface="Times New Roman"/>
                <a:ea typeface="Microsoft YaHei UI"/>
                <a:cs typeface="Times New Roman"/>
              </a:rPr>
              <a:t>我们从技术复现角度去看待这个课题</a:t>
            </a:r>
            <a:r>
              <a:rPr lang="zh-CN" altLang="en-US" sz="2800" spc="-5">
                <a:solidFill>
                  <a:srgbClr val="006C39"/>
                </a:solidFill>
                <a:effectLst>
                  <a:outerShdw blurRad="38100" dist="38100" dir="2700000" algn="tl">
                    <a:srgbClr val="000000">
                      <a:alpha val="43137"/>
                    </a:srgbClr>
                  </a:outerShdw>
                </a:effectLst>
                <a:latin typeface="Microsoft YaHei UI"/>
                <a:ea typeface="Microsoft YaHei UI"/>
                <a:cs typeface="微软雅黑"/>
              </a:rPr>
              <a:t>？</a:t>
            </a:r>
            <a:endParaRPr lang="zh-CN" altLang="en-US" sz="2800">
              <a:solidFill>
                <a:srgbClr val="006C39"/>
              </a:solidFill>
              <a:effectLst>
                <a:outerShdw blurRad="38100" dist="38100" dir="2700000" algn="tl">
                  <a:srgbClr val="000000">
                    <a:alpha val="43137"/>
                  </a:srgbClr>
                </a:outerShdw>
              </a:effectLst>
              <a:latin typeface="Microsoft YaHei UI"/>
              <a:ea typeface="Microsoft YaHei UI"/>
              <a:cs typeface="微软雅黑"/>
            </a:endParaRPr>
          </a:p>
        </p:txBody>
      </p:sp>
      <p:graphicFrame>
        <p:nvGraphicFramePr>
          <p:cNvPr id="25" name="图示 24">
            <a:extLst>
              <a:ext uri="{FF2B5EF4-FFF2-40B4-BE49-F238E27FC236}">
                <a16:creationId xmlns:a16="http://schemas.microsoft.com/office/drawing/2014/main" id="{B0FF9D16-04ED-438A-9DC6-C4A8287D9D97}"/>
              </a:ext>
            </a:extLst>
          </p:cNvPr>
          <p:cNvGraphicFramePr/>
          <p:nvPr>
            <p:extLst>
              <p:ext uri="{D42A27DB-BD31-4B8C-83A1-F6EECF244321}">
                <p14:modId xmlns:p14="http://schemas.microsoft.com/office/powerpoint/2010/main" val="683336901"/>
              </p:ext>
            </p:extLst>
          </p:nvPr>
        </p:nvGraphicFramePr>
        <p:xfrm>
          <a:off x="4876800" y="988621"/>
          <a:ext cx="6858000" cy="4964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5" name="图片 34">
            <a:extLst>
              <a:ext uri="{FF2B5EF4-FFF2-40B4-BE49-F238E27FC236}">
                <a16:creationId xmlns:a16="http://schemas.microsoft.com/office/drawing/2014/main" id="{716263D9-F5C2-47C2-9771-6829DDE8F62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3200400" y="3966832"/>
            <a:ext cx="1917379" cy="1902547"/>
          </a:xfrm>
          <a:prstGeom prst="rect">
            <a:avLst/>
          </a:prstGeom>
        </p:spPr>
      </p:pic>
      <p:sp>
        <p:nvSpPr>
          <p:cNvPr id="2" name="文本框 1">
            <a:extLst>
              <a:ext uri="{FF2B5EF4-FFF2-40B4-BE49-F238E27FC236}">
                <a16:creationId xmlns:a16="http://schemas.microsoft.com/office/drawing/2014/main" id="{7C07F5AC-E3E2-4874-899E-3B679B36432D}"/>
              </a:ext>
            </a:extLst>
          </p:cNvPr>
          <p:cNvSpPr txBox="1"/>
          <p:nvPr/>
        </p:nvSpPr>
        <p:spPr>
          <a:xfrm>
            <a:off x="838200" y="1676400"/>
            <a:ext cx="4414775"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2400" b="1">
                <a:solidFill>
                  <a:srgbClr val="006C39"/>
                </a:solidFill>
                <a:latin typeface="Times New Roman" panose="02020603050405020304" pitchFamily="18" charset="0"/>
              </a:rPr>
              <a:t>复现环境配置：</a:t>
            </a:r>
            <a:endParaRPr lang="en-US" altLang="zh-CN" sz="2400" b="1">
              <a:solidFill>
                <a:srgbClr val="006C39"/>
              </a:solidFill>
              <a:latin typeface="Times New Roman" panose="02020603050405020304" pitchFamily="18" charset="0"/>
            </a:endParaRPr>
          </a:p>
          <a:p>
            <a:pPr marL="742950" lvl="1" indent="-285750">
              <a:buFont typeface="Arial" panose="020B0604020202020204" pitchFamily="34" charset="0"/>
              <a:buChar char="•"/>
            </a:pPr>
            <a:r>
              <a:rPr lang="en-US" altLang="zh-CN" sz="2400" b="1">
                <a:solidFill>
                  <a:srgbClr val="006C39"/>
                </a:solidFill>
                <a:latin typeface="Times New Roman" panose="02020603050405020304" pitchFamily="18" charset="0"/>
              </a:rPr>
              <a:t>Windows 11</a:t>
            </a:r>
          </a:p>
          <a:p>
            <a:pPr marL="742950" lvl="1" indent="-285750">
              <a:buFont typeface="Arial" panose="020B0604020202020204" pitchFamily="34" charset="0"/>
              <a:buChar char="•"/>
            </a:pPr>
            <a:r>
              <a:rPr lang="en-US" altLang="zh-CN" sz="2400" b="1" err="1">
                <a:solidFill>
                  <a:srgbClr val="006C39"/>
                </a:solidFill>
                <a:latin typeface="Times New Roman" panose="02020603050405020304" pitchFamily="18" charset="0"/>
              </a:rPr>
              <a:t>Geforce</a:t>
            </a:r>
            <a:r>
              <a:rPr lang="en-US" altLang="zh-CN" sz="2400" b="1">
                <a:solidFill>
                  <a:srgbClr val="006C39"/>
                </a:solidFill>
                <a:latin typeface="Times New Roman" panose="02020603050405020304" pitchFamily="18" charset="0"/>
              </a:rPr>
              <a:t> RTX 3080*1</a:t>
            </a:r>
          </a:p>
          <a:p>
            <a:pPr marL="742950" lvl="1" indent="-285750">
              <a:buFont typeface="Arial" panose="020B0604020202020204" pitchFamily="34" charset="0"/>
              <a:buChar char="•"/>
            </a:pPr>
            <a:r>
              <a:rPr lang="en-US" altLang="zh-CN" sz="2400" b="1">
                <a:solidFill>
                  <a:srgbClr val="006C39"/>
                </a:solidFill>
                <a:latin typeface="Times New Roman" panose="02020603050405020304" pitchFamily="18" charset="0"/>
              </a:rPr>
              <a:t>torch1.10.2+cu113</a:t>
            </a:r>
          </a:p>
        </p:txBody>
      </p:sp>
    </p:spTree>
    <p:extLst>
      <p:ext uri="{BB962C8B-B14F-4D97-AF65-F5344CB8AC3E}">
        <p14:creationId xmlns:p14="http://schemas.microsoft.com/office/powerpoint/2010/main" val="13719239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5670" y="323469"/>
            <a:ext cx="524853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latin typeface="宋体" panose="02010600030101010101" pitchFamily="2" charset="-122"/>
                <a:cs typeface="微软雅黑"/>
              </a:rPr>
              <a:t>传统方法（</a:t>
            </a:r>
            <a:r>
              <a:rPr lang="en-US" altLang="zh-CN" sz="2800" b="1" spc="-5">
                <a:solidFill>
                  <a:srgbClr val="006C39"/>
                </a:solidFill>
                <a:effectLst>
                  <a:outerShdw blurRad="38100" dist="38100" dir="2700000" algn="tl">
                    <a:srgbClr val="000000">
                      <a:alpha val="43137"/>
                    </a:srgbClr>
                  </a:outerShdw>
                </a:effectLst>
                <a:latin typeface="宋体" panose="02010600030101010101" pitchFamily="2" charset="-122"/>
                <a:cs typeface="微软雅黑"/>
              </a:rPr>
              <a:t>2014</a:t>
            </a:r>
            <a:r>
              <a:rPr lang="zh-CN" altLang="en-US" sz="2800" b="1" spc="-5">
                <a:solidFill>
                  <a:srgbClr val="006C39"/>
                </a:solidFill>
                <a:effectLst>
                  <a:outerShdw blurRad="38100" dist="38100" dir="2700000" algn="tl">
                    <a:srgbClr val="000000">
                      <a:alpha val="43137"/>
                    </a:srgbClr>
                  </a:outerShdw>
                </a:effectLst>
                <a:latin typeface="宋体" panose="02010600030101010101" pitchFamily="2" charset="-122"/>
                <a:cs typeface="微软雅黑"/>
              </a:rPr>
              <a:t>年以前）</a:t>
            </a:r>
            <a:endParaRPr lang="zh-CN" altLang="en-US" sz="2800">
              <a:solidFill>
                <a:srgbClr val="006C39"/>
              </a:solidFill>
              <a:effectLst>
                <a:outerShdw blurRad="38100" dist="38100" dir="2700000" algn="tl">
                  <a:srgbClr val="000000">
                    <a:alpha val="43137"/>
                  </a:srgbClr>
                </a:outerShdw>
              </a:effectLst>
              <a:latin typeface="宋体" panose="02010600030101010101" pitchFamily="2" charset="-122"/>
              <a:cs typeface="微软雅黑"/>
            </a:endParaRPr>
          </a:p>
        </p:txBody>
      </p:sp>
      <p:sp>
        <p:nvSpPr>
          <p:cNvPr id="16" name="object 16"/>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FFFFFF"/>
                </a:solidFill>
                <a:latin typeface="Century Gothic"/>
                <a:cs typeface="Century Gothic"/>
              </a:rPr>
              <a:t>6</a:t>
            </a:r>
            <a:endParaRPr sz="3600" dirty="0">
              <a:latin typeface="Century Gothic"/>
              <a:cs typeface="Century Gothic"/>
            </a:endParaRPr>
          </a:p>
        </p:txBody>
      </p:sp>
      <p:sp>
        <p:nvSpPr>
          <p:cNvPr id="22" name="object 22"/>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78</a:t>
            </a:fld>
            <a:endParaRPr spc="-5" dirty="0"/>
          </a:p>
        </p:txBody>
      </p:sp>
      <p:sp>
        <p:nvSpPr>
          <p:cNvPr id="23" name="文本框 22">
            <a:extLst>
              <a:ext uri="{FF2B5EF4-FFF2-40B4-BE49-F238E27FC236}">
                <a16:creationId xmlns:a16="http://schemas.microsoft.com/office/drawing/2014/main" id="{31D376EC-09E8-4760-B94C-1947BD010B75}"/>
              </a:ext>
            </a:extLst>
          </p:cNvPr>
          <p:cNvSpPr txBox="1"/>
          <p:nvPr/>
        </p:nvSpPr>
        <p:spPr>
          <a:xfrm>
            <a:off x="826861" y="1524000"/>
            <a:ext cx="11097284" cy="440120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zh-CN" altLang="en-US" sz="3200" b="1" dirty="0">
                <a:solidFill>
                  <a:srgbClr val="006C39"/>
                </a:solidFill>
                <a:latin typeface="Times New Roman" panose="02020603050405020304" pitchFamily="18" charset="0"/>
              </a:rPr>
              <a:t>没有开源代码</a:t>
            </a:r>
            <a:endParaRPr lang="en-US" altLang="zh-CN" sz="3200" b="1" dirty="0">
              <a:solidFill>
                <a:srgbClr val="006C39"/>
              </a:solidFill>
              <a:latin typeface="Times New Roman" panose="02020603050405020304" pitchFamily="18" charset="0"/>
            </a:endParaRPr>
          </a:p>
          <a:p>
            <a:pPr marL="285750" indent="-285750">
              <a:buFont typeface="Arial" panose="020B0604020202020204" pitchFamily="34" charset="0"/>
              <a:buChar char="•"/>
            </a:pPr>
            <a:endParaRPr lang="en-US" altLang="zh-CN" sz="3200" b="1" dirty="0">
              <a:solidFill>
                <a:srgbClr val="006C39"/>
              </a:solidFill>
              <a:latin typeface="Times New Roman" panose="02020603050405020304" pitchFamily="18" charset="0"/>
            </a:endParaRPr>
          </a:p>
          <a:p>
            <a:pPr marL="285750" indent="-285750">
              <a:buFont typeface="Arial" panose="020B0604020202020204" pitchFamily="34" charset="0"/>
              <a:buChar char="•"/>
            </a:pPr>
            <a:r>
              <a:rPr lang="zh-CN" altLang="en-US" sz="3200" b="1" dirty="0">
                <a:solidFill>
                  <a:srgbClr val="006C39"/>
                </a:solidFill>
                <a:latin typeface="Times New Roman"/>
                <a:ea typeface="宋体"/>
                <a:cs typeface="Times New Roman"/>
              </a:rPr>
              <a:t>国内关于这方面的技术博客几乎为</a:t>
            </a:r>
            <a:r>
              <a:rPr lang="en-US" altLang="zh-CN" sz="3200" b="1" dirty="0">
                <a:solidFill>
                  <a:srgbClr val="006C39"/>
                </a:solidFill>
                <a:latin typeface="Times New Roman"/>
                <a:ea typeface="宋体"/>
                <a:cs typeface="Times New Roman"/>
              </a:rPr>
              <a:t>0</a:t>
            </a:r>
            <a:r>
              <a:rPr lang="zh-CN" altLang="en-US" sz="3200" b="1" dirty="0">
                <a:solidFill>
                  <a:srgbClr val="006C39"/>
                </a:solidFill>
                <a:latin typeface="Times New Roman"/>
                <a:ea typeface="宋体"/>
                <a:cs typeface="Times New Roman"/>
              </a:rPr>
              <a:t>（百度、必应）</a:t>
            </a:r>
            <a:endParaRPr lang="en-US" altLang="zh-CN" sz="3200" b="1" dirty="0">
              <a:solidFill>
                <a:srgbClr val="006C39"/>
              </a:solidFill>
              <a:latin typeface="Times New Roman"/>
              <a:ea typeface="宋体"/>
              <a:cs typeface="Times New Roman"/>
            </a:endParaRPr>
          </a:p>
          <a:p>
            <a:pPr marL="285750" indent="-285750">
              <a:buFont typeface="Arial" panose="020B0604020202020204" pitchFamily="34" charset="0"/>
              <a:buChar char="•"/>
            </a:pPr>
            <a:endParaRPr lang="en-US" altLang="zh-CN" sz="3200" b="1" dirty="0">
              <a:solidFill>
                <a:srgbClr val="006C39"/>
              </a:solidFill>
              <a:latin typeface="Times New Roman" panose="02020603050405020304" pitchFamily="18" charset="0"/>
            </a:endParaRPr>
          </a:p>
          <a:p>
            <a:pPr marL="285750" indent="-285750">
              <a:buFont typeface="Arial" panose="020B0604020202020204" pitchFamily="34" charset="0"/>
              <a:buChar char="•"/>
            </a:pPr>
            <a:r>
              <a:rPr lang="zh-CN" altLang="en-US" sz="3200" b="1" dirty="0">
                <a:solidFill>
                  <a:srgbClr val="006C39"/>
                </a:solidFill>
                <a:latin typeface="Times New Roman" panose="02020603050405020304" pitchFamily="18" charset="0"/>
              </a:rPr>
              <a:t>所创立的社区目前仍然很活跃</a:t>
            </a:r>
            <a:endParaRPr lang="en-US" altLang="zh-CN" sz="3200" b="1" dirty="0">
              <a:solidFill>
                <a:srgbClr val="006C39"/>
              </a:solidFill>
              <a:latin typeface="Times New Roman" panose="02020603050405020304" pitchFamily="18" charset="0"/>
            </a:endParaRPr>
          </a:p>
          <a:p>
            <a:pPr marL="742950" lvl="1" indent="-285750">
              <a:buFont typeface="Arial" panose="020B0604020202020204" pitchFamily="34" charset="0"/>
              <a:buChar char="•"/>
            </a:pPr>
            <a:r>
              <a:rPr lang="en-US" altLang="zh-CN" sz="2400" dirty="0">
                <a:solidFill>
                  <a:srgbClr val="ED7A08"/>
                </a:solidFill>
                <a:latin typeface="Times New Roman"/>
                <a:ea typeface="宋体"/>
                <a:cs typeface="Times New Roman"/>
                <a:hlinkClick r:id="rId3">
                  <a:extLst>
                    <a:ext uri="{A12FA001-AC4F-418D-AE19-62706E023703}">
                      <ahyp:hlinkClr xmlns:ahyp="http://schemas.microsoft.com/office/drawing/2018/hyperlinkcolor" val="tx"/>
                    </a:ext>
                  </a:extLst>
                </a:hlinkClick>
              </a:rPr>
              <a:t>WordsEye</a:t>
            </a:r>
            <a:r>
              <a:rPr lang="en-US" altLang="zh-CN" sz="2400" dirty="0">
                <a:solidFill>
                  <a:srgbClr val="ED7A08"/>
                </a:solidFill>
                <a:latin typeface="Times New Roman"/>
                <a:ea typeface="宋体"/>
                <a:cs typeface="Times New Roman"/>
              </a:rPr>
              <a:t>(http://www.wordseye.com)</a:t>
            </a:r>
          </a:p>
          <a:p>
            <a:pPr marL="742950" lvl="1" indent="-285750">
              <a:buFont typeface="Arial" panose="020B0604020202020204" pitchFamily="34" charset="0"/>
              <a:buChar char="•"/>
            </a:pPr>
            <a:endParaRPr lang="en-US" altLang="zh-CN" sz="3200" dirty="0">
              <a:latin typeface="Times New Roman" panose="02020603050405020304" pitchFamily="18" charset="0"/>
            </a:endParaRPr>
          </a:p>
          <a:p>
            <a:pPr marL="285750" indent="-285750">
              <a:buFont typeface="Arial" panose="020B0604020202020204" pitchFamily="34" charset="0"/>
              <a:buChar char="•"/>
            </a:pPr>
            <a:r>
              <a:rPr lang="en-US" altLang="zh-CN" sz="3200" b="1" dirty="0" err="1">
                <a:solidFill>
                  <a:srgbClr val="006C39"/>
                </a:solidFill>
                <a:latin typeface="Times New Roman"/>
                <a:ea typeface="宋体"/>
                <a:cs typeface="Times New Roman"/>
              </a:rPr>
              <a:t>Github</a:t>
            </a:r>
            <a:r>
              <a:rPr lang="zh-CN" altLang="en-US" sz="3200" b="1" dirty="0">
                <a:solidFill>
                  <a:srgbClr val="006C39"/>
                </a:solidFill>
                <a:latin typeface="Times New Roman"/>
                <a:ea typeface="宋体"/>
                <a:cs typeface="Times New Roman"/>
              </a:rPr>
              <a:t>上以“</a:t>
            </a:r>
            <a:r>
              <a:rPr lang="en-US" altLang="zh-CN" sz="3200" b="1" dirty="0">
                <a:solidFill>
                  <a:srgbClr val="006C39"/>
                </a:solidFill>
                <a:latin typeface="Times New Roman"/>
                <a:ea typeface="宋体"/>
                <a:cs typeface="Times New Roman"/>
              </a:rPr>
              <a:t>Image Caption</a:t>
            </a:r>
            <a:r>
              <a:rPr lang="zh-CN" altLang="en-US" sz="3200" b="1" dirty="0">
                <a:solidFill>
                  <a:srgbClr val="006C39"/>
                </a:solidFill>
                <a:latin typeface="Times New Roman"/>
                <a:ea typeface="宋体"/>
                <a:cs typeface="Times New Roman"/>
              </a:rPr>
              <a:t>”为话题，</a:t>
            </a:r>
            <a:r>
              <a:rPr lang="en-US" altLang="zh-CN" sz="3200" b="1" dirty="0">
                <a:solidFill>
                  <a:srgbClr val="006C39"/>
                </a:solidFill>
                <a:latin typeface="Times New Roman"/>
                <a:ea typeface="宋体"/>
                <a:cs typeface="Times New Roman"/>
              </a:rPr>
              <a:t>2014</a:t>
            </a:r>
            <a:r>
              <a:rPr lang="zh-CN" altLang="en-US" sz="3200" b="1" dirty="0">
                <a:solidFill>
                  <a:srgbClr val="006C39"/>
                </a:solidFill>
                <a:latin typeface="Times New Roman"/>
                <a:ea typeface="宋体"/>
                <a:cs typeface="Times New Roman"/>
              </a:rPr>
              <a:t>年以前仅创建代码库</a:t>
            </a:r>
            <a:r>
              <a:rPr lang="en-US" altLang="zh-CN" sz="3200" b="1" dirty="0">
                <a:solidFill>
                  <a:srgbClr val="006C39"/>
                </a:solidFill>
                <a:latin typeface="Times New Roman"/>
                <a:ea typeface="宋体"/>
                <a:cs typeface="Times New Roman"/>
              </a:rPr>
              <a:t>114</a:t>
            </a:r>
            <a:r>
              <a:rPr lang="zh-CN" altLang="en-US" sz="3200" b="1" dirty="0">
                <a:solidFill>
                  <a:srgbClr val="006C39"/>
                </a:solidFill>
                <a:latin typeface="Times New Roman"/>
                <a:ea typeface="宋体"/>
                <a:cs typeface="Times New Roman"/>
              </a:rPr>
              <a:t>个</a:t>
            </a:r>
          </a:p>
        </p:txBody>
      </p:sp>
    </p:spTree>
    <p:extLst>
      <p:ext uri="{BB962C8B-B14F-4D97-AF65-F5344CB8AC3E}">
        <p14:creationId xmlns:p14="http://schemas.microsoft.com/office/powerpoint/2010/main" val="24478845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5670" y="323469"/>
            <a:ext cx="524853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latin typeface="宋体" panose="02010600030101010101" pitchFamily="2" charset="-122"/>
                <a:cs typeface="微软雅黑"/>
              </a:rPr>
              <a:t>早期深度学习方法</a:t>
            </a:r>
            <a:endParaRPr lang="zh-CN" altLang="en-US" sz="2800">
              <a:solidFill>
                <a:srgbClr val="006C39"/>
              </a:solidFill>
              <a:effectLst>
                <a:outerShdw blurRad="38100" dist="38100" dir="2700000" algn="tl">
                  <a:srgbClr val="000000">
                    <a:alpha val="43137"/>
                  </a:srgbClr>
                </a:outerShdw>
              </a:effectLst>
              <a:latin typeface="宋体" panose="02010600030101010101" pitchFamily="2" charset="-122"/>
              <a:cs typeface="微软雅黑"/>
            </a:endParaRPr>
          </a:p>
        </p:txBody>
      </p:sp>
      <p:sp>
        <p:nvSpPr>
          <p:cNvPr id="16" name="object 16"/>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altLang="zh-CN" sz="3600" b="1" dirty="0">
                <a:solidFill>
                  <a:srgbClr val="FFFFFF"/>
                </a:solidFill>
                <a:latin typeface="Century Gothic"/>
                <a:cs typeface="Century Gothic"/>
              </a:rPr>
              <a:t>6</a:t>
            </a:r>
            <a:endParaRPr sz="3600" dirty="0">
              <a:latin typeface="Century Gothic"/>
              <a:cs typeface="Century Gothic"/>
            </a:endParaRPr>
          </a:p>
        </p:txBody>
      </p:sp>
      <p:sp>
        <p:nvSpPr>
          <p:cNvPr id="22" name="object 22"/>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79</a:t>
            </a:fld>
            <a:endParaRPr spc="-5" dirty="0"/>
          </a:p>
        </p:txBody>
      </p:sp>
      <p:sp>
        <p:nvSpPr>
          <p:cNvPr id="23" name="文本框 22">
            <a:extLst>
              <a:ext uri="{FF2B5EF4-FFF2-40B4-BE49-F238E27FC236}">
                <a16:creationId xmlns:a16="http://schemas.microsoft.com/office/drawing/2014/main" id="{31D376EC-09E8-4760-B94C-1947BD010B75}"/>
              </a:ext>
            </a:extLst>
          </p:cNvPr>
          <p:cNvSpPr txBox="1"/>
          <p:nvPr/>
        </p:nvSpPr>
        <p:spPr>
          <a:xfrm>
            <a:off x="843024" y="1219200"/>
            <a:ext cx="10823831" cy="4431983"/>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a:solidFill>
                  <a:srgbClr val="006C39"/>
                </a:solidFill>
                <a:latin typeface="NimbusRomNo9L-Regu"/>
              </a:rPr>
              <a:t>“encoder-decoder“</a:t>
            </a:r>
            <a:r>
              <a:rPr lang="zh-CN" altLang="en-US" sz="3200" b="1">
                <a:solidFill>
                  <a:srgbClr val="006C39"/>
                </a:solidFill>
                <a:latin typeface="NimbusRomNo9L-Regu"/>
              </a:rPr>
              <a:t>结构，代码量偏少</a:t>
            </a:r>
            <a:endParaRPr lang="en-US" altLang="zh-CN" sz="3200" b="1">
              <a:solidFill>
                <a:srgbClr val="006C39"/>
              </a:solidFill>
              <a:latin typeface="NimbusRomNo9L-Regu"/>
            </a:endParaRPr>
          </a:p>
          <a:p>
            <a:pPr marL="285750" indent="-285750">
              <a:buFont typeface="Arial" panose="020B0604020202020204" pitchFamily="34" charset="0"/>
              <a:buChar char="•"/>
            </a:pPr>
            <a:endParaRPr lang="en-US" altLang="zh-CN" sz="3200" b="1">
              <a:solidFill>
                <a:srgbClr val="006C39"/>
              </a:solidFill>
              <a:latin typeface="NimbusRomNo9L-Regu"/>
            </a:endParaRPr>
          </a:p>
          <a:p>
            <a:pPr marL="285750" indent="-285750">
              <a:buFont typeface="Arial" panose="020B0604020202020204" pitchFamily="34" charset="0"/>
              <a:buChar char="•"/>
            </a:pPr>
            <a:r>
              <a:rPr lang="zh-CN" altLang="en-US" sz="3200" b="1">
                <a:solidFill>
                  <a:srgbClr val="006C39"/>
                </a:solidFill>
                <a:latin typeface="NimbusRomNo9L-Regu"/>
              </a:rPr>
              <a:t>实验环境比较古老：</a:t>
            </a:r>
            <a:r>
              <a:rPr lang="en-US" altLang="zh-CN" sz="3200" b="1">
                <a:solidFill>
                  <a:srgbClr val="006C39"/>
                </a:solidFill>
                <a:latin typeface="NimbusRomNo9L-Regu"/>
              </a:rPr>
              <a:t>python2.x</a:t>
            </a:r>
            <a:r>
              <a:rPr lang="zh-CN" altLang="en-US" sz="3200" b="1">
                <a:solidFill>
                  <a:srgbClr val="006C39"/>
                </a:solidFill>
                <a:latin typeface="NimbusRomNo9L-Regu"/>
              </a:rPr>
              <a:t>、</a:t>
            </a:r>
            <a:r>
              <a:rPr lang="en-US" altLang="zh-CN" sz="3200" b="1">
                <a:solidFill>
                  <a:srgbClr val="006C39"/>
                </a:solidFill>
                <a:latin typeface="NimbusRomNo9L-Regu"/>
              </a:rPr>
              <a:t>torch0.2</a:t>
            </a:r>
            <a:r>
              <a:rPr lang="zh-CN" altLang="en-US" sz="3200" b="1">
                <a:solidFill>
                  <a:srgbClr val="006C39"/>
                </a:solidFill>
                <a:latin typeface="NimbusRomNo9L-Regu"/>
              </a:rPr>
              <a:t>、</a:t>
            </a:r>
            <a:r>
              <a:rPr lang="en-US" altLang="zh-CN" sz="3200" b="1">
                <a:solidFill>
                  <a:srgbClr val="006C39"/>
                </a:solidFill>
                <a:latin typeface="NimbusRomNo9L-Regu"/>
              </a:rPr>
              <a:t>caffe</a:t>
            </a:r>
            <a:r>
              <a:rPr lang="zh-CN" altLang="en-US" sz="3200" b="1">
                <a:solidFill>
                  <a:srgbClr val="006C39"/>
                </a:solidFill>
                <a:latin typeface="NimbusRomNo9L-Regu"/>
              </a:rPr>
              <a:t>、</a:t>
            </a:r>
            <a:r>
              <a:rPr lang="en-US" altLang="zh-CN" sz="3200" b="1">
                <a:solidFill>
                  <a:srgbClr val="006C39"/>
                </a:solidFill>
                <a:latin typeface="NimbusRomNo9L-Regu"/>
              </a:rPr>
              <a:t>Lua……</a:t>
            </a:r>
          </a:p>
          <a:p>
            <a:pPr marL="285750" indent="-285750">
              <a:buFont typeface="Arial" panose="020B0604020202020204" pitchFamily="34" charset="0"/>
              <a:buChar char="•"/>
            </a:pPr>
            <a:endParaRPr lang="en-US" altLang="zh-CN" sz="3200" b="1">
              <a:solidFill>
                <a:srgbClr val="006C39"/>
              </a:solidFill>
              <a:latin typeface="Times New Roman" panose="02020603050405020304" pitchFamily="18" charset="0"/>
            </a:endParaRPr>
          </a:p>
          <a:p>
            <a:pPr marL="285750" indent="-285750">
              <a:buFont typeface="Arial" panose="020B0604020202020204" pitchFamily="34" charset="0"/>
              <a:buChar char="•"/>
            </a:pPr>
            <a:r>
              <a:rPr lang="zh-CN" altLang="en-US" sz="3200" b="1">
                <a:solidFill>
                  <a:srgbClr val="006C39"/>
                </a:solidFill>
                <a:latin typeface="Times New Roman" panose="02020603050405020304" pitchFamily="18" charset="0"/>
              </a:rPr>
              <a:t>最热门的几个开源代码库：</a:t>
            </a:r>
            <a:endParaRPr lang="en-US" altLang="zh-CN" sz="3200" b="1">
              <a:solidFill>
                <a:srgbClr val="006C39"/>
              </a:solidFill>
              <a:latin typeface="Times New Roman" panose="02020603050405020304" pitchFamily="18" charset="0"/>
            </a:endParaRPr>
          </a:p>
          <a:p>
            <a:pPr marL="742950" lvl="1" indent="-285750">
              <a:buFont typeface="Arial" panose="020B0604020202020204" pitchFamily="34" charset="0"/>
              <a:buChar char="•"/>
            </a:pPr>
            <a:r>
              <a:rPr lang="en-US" altLang="zh-CN" err="1">
                <a:latin typeface="Times New Roman" panose="02020603050405020304" pitchFamily="18" charset="0"/>
                <a:hlinkClick r:id="rId2"/>
              </a:rPr>
              <a:t>karpathy</a:t>
            </a:r>
            <a:r>
              <a:rPr lang="en-US" altLang="zh-CN">
                <a:latin typeface="Times New Roman" panose="02020603050405020304" pitchFamily="18" charset="0"/>
                <a:hlinkClick r:id="rId2"/>
              </a:rPr>
              <a:t>/neuraltalk2: Efficient Image Captioning code in Torch, runs on GPU (github.com)</a:t>
            </a:r>
            <a:endParaRPr lang="en-US" altLang="zh-CN">
              <a:latin typeface="Times New Roman" panose="02020603050405020304" pitchFamily="18" charset="0"/>
            </a:endParaRPr>
          </a:p>
          <a:p>
            <a:pPr marL="742950" lvl="1" indent="-285750">
              <a:buFont typeface="Arial" panose="020B0604020202020204" pitchFamily="34" charset="0"/>
              <a:buChar char="•"/>
            </a:pPr>
            <a:r>
              <a:rPr lang="en-US" altLang="zh-CN" err="1">
                <a:latin typeface="Times New Roman" panose="02020603050405020304" pitchFamily="18" charset="0"/>
                <a:hlinkClick r:id="rId3"/>
              </a:rPr>
              <a:t>karpathy</a:t>
            </a:r>
            <a:r>
              <a:rPr lang="en-US" altLang="zh-CN">
                <a:latin typeface="Times New Roman" panose="02020603050405020304" pitchFamily="18" charset="0"/>
                <a:hlinkClick r:id="rId3"/>
              </a:rPr>
              <a:t>/</a:t>
            </a:r>
            <a:r>
              <a:rPr lang="en-US" altLang="zh-CN" err="1">
                <a:latin typeface="Times New Roman" panose="02020603050405020304" pitchFamily="18" charset="0"/>
                <a:hlinkClick r:id="rId3"/>
              </a:rPr>
              <a:t>neuraltalk</a:t>
            </a:r>
            <a:r>
              <a:rPr lang="en-US" altLang="zh-CN">
                <a:latin typeface="Times New Roman" panose="02020603050405020304" pitchFamily="18" charset="0"/>
                <a:hlinkClick r:id="rId3"/>
              </a:rPr>
              <a:t>: </a:t>
            </a:r>
            <a:r>
              <a:rPr lang="en-US" altLang="zh-CN" err="1">
                <a:latin typeface="Times New Roman" panose="02020603050405020304" pitchFamily="18" charset="0"/>
                <a:hlinkClick r:id="rId3"/>
              </a:rPr>
              <a:t>NeuralTalk</a:t>
            </a:r>
            <a:r>
              <a:rPr lang="en-US" altLang="zh-CN">
                <a:latin typeface="Times New Roman" panose="02020603050405020304" pitchFamily="18" charset="0"/>
                <a:hlinkClick r:id="rId3"/>
              </a:rPr>
              <a:t> is a </a:t>
            </a:r>
            <a:r>
              <a:rPr lang="en-US" altLang="zh-CN" err="1">
                <a:latin typeface="Times New Roman" panose="02020603050405020304" pitchFamily="18" charset="0"/>
                <a:hlinkClick r:id="rId3"/>
              </a:rPr>
              <a:t>Python+numpy</a:t>
            </a:r>
            <a:r>
              <a:rPr lang="en-US" altLang="zh-CN">
                <a:latin typeface="Times New Roman" panose="02020603050405020304" pitchFamily="18" charset="0"/>
                <a:hlinkClick r:id="rId3"/>
              </a:rPr>
              <a:t> project for learning Multimodal Recurrent Neural Networks that describe images with sentences. (github.com)</a:t>
            </a:r>
            <a:endParaRPr lang="en-US" altLang="zh-CN">
              <a:latin typeface="Times New Roman" panose="02020603050405020304" pitchFamily="18" charset="0"/>
            </a:endParaRPr>
          </a:p>
          <a:p>
            <a:pPr marL="742950" lvl="1" indent="-285750">
              <a:buFont typeface="Arial" panose="020B0604020202020204" pitchFamily="34" charset="0"/>
              <a:buChar char="•"/>
            </a:pPr>
            <a:r>
              <a:rPr lang="en-US" altLang="zh-CN" err="1">
                <a:latin typeface="Times New Roman" panose="02020603050405020304" pitchFamily="18" charset="0"/>
                <a:hlinkClick r:id="rId4"/>
              </a:rPr>
              <a:t>KranthiGV</a:t>
            </a:r>
            <a:r>
              <a:rPr lang="en-US" altLang="zh-CN">
                <a:latin typeface="Times New Roman" panose="02020603050405020304" pitchFamily="18" charset="0"/>
                <a:hlinkClick r:id="rId4"/>
              </a:rPr>
              <a:t>/Pretrained-Show-and-Tell-model: This repository contains pretrained Show and Tell: A Neural Image Caption Generator implemented in </a:t>
            </a:r>
            <a:r>
              <a:rPr lang="en-US" altLang="zh-CN" err="1">
                <a:latin typeface="Times New Roman" panose="02020603050405020304" pitchFamily="18" charset="0"/>
                <a:hlinkClick r:id="rId4"/>
              </a:rPr>
              <a:t>Tensorflow</a:t>
            </a:r>
            <a:r>
              <a:rPr lang="en-US" altLang="zh-CN">
                <a:latin typeface="Times New Roman" panose="02020603050405020304" pitchFamily="18" charset="0"/>
                <a:hlinkClick r:id="rId4"/>
              </a:rPr>
              <a:t>. (github.com)</a:t>
            </a:r>
            <a:endParaRPr lang="en-US" altLang="zh-CN">
              <a:latin typeface="Times New Roman" panose="02020603050405020304" pitchFamily="18" charset="0"/>
            </a:endParaRPr>
          </a:p>
          <a:p>
            <a:pPr marL="742950" lvl="1" indent="-285750">
              <a:buFont typeface="Arial" panose="020B0604020202020204" pitchFamily="34" charset="0"/>
              <a:buChar char="•"/>
            </a:pPr>
            <a:endParaRPr lang="en-US" altLang="zh-CN" sz="3200">
              <a:latin typeface="Times New Roman" panose="02020603050405020304" pitchFamily="18" charset="0"/>
            </a:endParaRPr>
          </a:p>
        </p:txBody>
      </p:sp>
    </p:spTree>
    <p:extLst>
      <p:ext uri="{BB962C8B-B14F-4D97-AF65-F5344CB8AC3E}">
        <p14:creationId xmlns:p14="http://schemas.microsoft.com/office/powerpoint/2010/main" val="4058177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670" y="323468"/>
            <a:ext cx="4351020" cy="443070"/>
          </a:xfrm>
          <a:prstGeom prst="rect">
            <a:avLst/>
          </a:prstGeom>
        </p:spPr>
        <p:txBody>
          <a:bodyPr vert="horz" wrap="square" lIns="0" tIns="12065" rIns="0" bIns="0" rtlCol="0">
            <a:spAutoFit/>
          </a:bodyPr>
          <a:lstStyle/>
          <a:p>
            <a:pPr marL="12700">
              <a:spcBef>
                <a:spcPts val="95"/>
              </a:spcBef>
            </a:pPr>
            <a:r>
              <a:rPr lang="zh-CN" altLang="en-US" sz="2800" b="1" spc="-5" dirty="0">
                <a:solidFill>
                  <a:srgbClr val="006C39"/>
                </a:solidFill>
                <a:effectLst>
                  <a:outerShdw blurRad="38100" dist="38100" dir="2700000" algn="tl">
                    <a:srgbClr val="000000">
                      <a:alpha val="43137"/>
                    </a:srgbClr>
                  </a:outerShdw>
                </a:effectLst>
              </a:rPr>
              <a:t>应用背景</a:t>
            </a:r>
          </a:p>
        </p:txBody>
      </p:sp>
      <p:sp>
        <p:nvSpPr>
          <p:cNvPr id="8" name="object 8"/>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8</a:t>
            </a:fld>
            <a:endParaRPr spc="-5" dirty="0"/>
          </a:p>
        </p:txBody>
      </p:sp>
      <p:sp>
        <p:nvSpPr>
          <p:cNvPr id="3" name="object 3"/>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Century Gothic"/>
                <a:cs typeface="Century Gothic"/>
              </a:rPr>
              <a:t>1</a:t>
            </a:r>
            <a:endParaRPr sz="3600">
              <a:latin typeface="Century Gothic"/>
              <a:cs typeface="Century Gothic"/>
            </a:endParaRPr>
          </a:p>
        </p:txBody>
      </p:sp>
      <p:sp>
        <p:nvSpPr>
          <p:cNvPr id="10" name="文本框 9">
            <a:extLst>
              <a:ext uri="{FF2B5EF4-FFF2-40B4-BE49-F238E27FC236}">
                <a16:creationId xmlns:a16="http://schemas.microsoft.com/office/drawing/2014/main" id="{C8CA4CB0-E918-4F75-AEFA-E043599C548E}"/>
              </a:ext>
            </a:extLst>
          </p:cNvPr>
          <p:cNvSpPr txBox="1"/>
          <p:nvPr/>
        </p:nvSpPr>
        <p:spPr>
          <a:xfrm>
            <a:off x="1198614" y="5105400"/>
            <a:ext cx="6094428" cy="513474"/>
          </a:xfrm>
          <a:prstGeom prst="rect">
            <a:avLst/>
          </a:prstGeom>
          <a:noFill/>
        </p:spPr>
        <p:txBody>
          <a:bodyPr wrap="square">
            <a:spAutoFit/>
          </a:bodyPr>
          <a:lstStyle/>
          <a:p>
            <a:pPr lvl="2" algn="just">
              <a:lnSpc>
                <a:spcPct val="173000"/>
              </a:lnSpc>
              <a:spcBef>
                <a:spcPts val="1300"/>
              </a:spcBef>
              <a:spcAft>
                <a:spcPts val="1300"/>
              </a:spcAft>
            </a:pPr>
            <a:r>
              <a:rPr lang="zh-CN" altLang="en-US" kern="100" dirty="0">
                <a:latin typeface="等线" panose="02010600030101010101" pitchFamily="2" charset="-122"/>
                <a:ea typeface="等线" panose="02010600030101010101" pitchFamily="2" charset="-122"/>
              </a:rPr>
              <a:t>图片源自数据集</a:t>
            </a:r>
            <a:r>
              <a:rPr lang="en-US" altLang="zh-CN" sz="1800" kern="100" dirty="0" err="1">
                <a:effectLst/>
                <a:latin typeface="等线" panose="02010600030101010101" pitchFamily="2" charset="-122"/>
                <a:ea typeface="等线" panose="02010600030101010101" pitchFamily="2" charset="-122"/>
              </a:rPr>
              <a:t>VizWiz</a:t>
            </a:r>
            <a:r>
              <a:rPr lang="en-US" altLang="zh-CN" kern="100" dirty="0">
                <a:latin typeface="等线" panose="02010600030101010101" pitchFamily="2" charset="-122"/>
                <a:ea typeface="等线" panose="02010600030101010101" pitchFamily="2" charset="-122"/>
              </a:rPr>
              <a:t> </a:t>
            </a:r>
            <a:r>
              <a:rPr lang="en-US" altLang="zh-CN" sz="1800" kern="100" dirty="0">
                <a:effectLst/>
                <a:latin typeface="等线" panose="02010600030101010101" pitchFamily="2" charset="-122"/>
                <a:ea typeface="等线" panose="02010600030101010101" pitchFamily="2" charset="-122"/>
              </a:rPr>
              <a:t>Captions</a:t>
            </a:r>
            <a:endParaRPr lang="zh-CN" altLang="zh-CN" sz="1800" kern="100" dirty="0">
              <a:effectLst/>
              <a:latin typeface="等线" panose="02010600030101010101" pitchFamily="2" charset="-122"/>
              <a:ea typeface="等线" panose="02010600030101010101" pitchFamily="2" charset="-122"/>
            </a:endParaRPr>
          </a:p>
        </p:txBody>
      </p:sp>
      <p:pic>
        <p:nvPicPr>
          <p:cNvPr id="11" name="图片 10">
            <a:extLst>
              <a:ext uri="{FF2B5EF4-FFF2-40B4-BE49-F238E27FC236}">
                <a16:creationId xmlns:a16="http://schemas.microsoft.com/office/drawing/2014/main" id="{7B68C23E-4634-4372-8B40-4775CC6BA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365" y="1770785"/>
            <a:ext cx="4588890" cy="2731654"/>
          </a:xfrm>
          <a:prstGeom prst="rect">
            <a:avLst/>
          </a:prstGeom>
        </p:spPr>
      </p:pic>
      <p:sp>
        <p:nvSpPr>
          <p:cNvPr id="12" name="文本框 11">
            <a:extLst>
              <a:ext uri="{FF2B5EF4-FFF2-40B4-BE49-F238E27FC236}">
                <a16:creationId xmlns:a16="http://schemas.microsoft.com/office/drawing/2014/main" id="{8603CF01-D4CC-44F3-9C3C-21259826678B}"/>
              </a:ext>
            </a:extLst>
          </p:cNvPr>
          <p:cNvSpPr txBox="1"/>
          <p:nvPr/>
        </p:nvSpPr>
        <p:spPr>
          <a:xfrm>
            <a:off x="6696076" y="2571476"/>
            <a:ext cx="4656454" cy="584775"/>
          </a:xfrm>
          <a:prstGeom prst="rect">
            <a:avLst/>
          </a:prstGeom>
          <a:noFill/>
        </p:spPr>
        <p:txBody>
          <a:bodyPr wrap="square" rtlCol="0">
            <a:spAutoFit/>
          </a:bodyPr>
          <a:lstStyle/>
          <a:p>
            <a:r>
              <a:rPr lang="zh-CN" altLang="en-US" sz="3200">
                <a:latin typeface="Times New Roman" panose="02020603050405020304" pitchFamily="18" charset="0"/>
              </a:rPr>
              <a:t>针对视障人群的辅助技术</a:t>
            </a:r>
          </a:p>
        </p:txBody>
      </p:sp>
      <p:sp>
        <p:nvSpPr>
          <p:cNvPr id="9" name="文本框 8">
            <a:extLst>
              <a:ext uri="{FF2B5EF4-FFF2-40B4-BE49-F238E27FC236}">
                <a16:creationId xmlns:a16="http://schemas.microsoft.com/office/drawing/2014/main" id="{0AEF6ED1-8BB5-4454-9305-C8AAB20DDD42}"/>
              </a:ext>
            </a:extLst>
          </p:cNvPr>
          <p:cNvSpPr txBox="1"/>
          <p:nvPr/>
        </p:nvSpPr>
        <p:spPr>
          <a:xfrm>
            <a:off x="6696076" y="5157209"/>
            <a:ext cx="4505324" cy="461665"/>
          </a:xfrm>
          <a:prstGeom prst="rect">
            <a:avLst/>
          </a:prstGeom>
          <a:noFill/>
        </p:spPr>
        <p:txBody>
          <a:bodyPr wrap="square">
            <a:spAutoFit/>
          </a:bodyPr>
          <a:lstStyle/>
          <a:p>
            <a:pPr algn="l"/>
            <a:r>
              <a:rPr lang="zh-CN" altLang="en-US" sz="2400" b="1" i="0" dirty="0">
                <a:solidFill>
                  <a:srgbClr val="121212"/>
                </a:solidFill>
                <a:effectLst/>
                <a:latin typeface="-apple-system"/>
              </a:rPr>
              <a:t>面对视障人群的应用：</a:t>
            </a:r>
            <a:r>
              <a:rPr lang="en-US" altLang="zh-CN" sz="2400" b="1" i="0" dirty="0">
                <a:solidFill>
                  <a:srgbClr val="121212"/>
                </a:solidFill>
                <a:effectLst/>
                <a:latin typeface="-apple-system"/>
                <a:hlinkClick r:id="rId4"/>
              </a:rPr>
              <a:t>SeeingAI</a:t>
            </a:r>
            <a:endParaRPr lang="en-US" altLang="zh-CN" sz="2400" b="1" i="0" dirty="0">
              <a:solidFill>
                <a:srgbClr val="121212"/>
              </a:solidFill>
              <a:effectLst/>
              <a:latin typeface="-apple-system"/>
            </a:endParaRPr>
          </a:p>
        </p:txBody>
      </p:sp>
    </p:spTree>
    <p:extLst>
      <p:ext uri="{BB962C8B-B14F-4D97-AF65-F5344CB8AC3E}">
        <p14:creationId xmlns:p14="http://schemas.microsoft.com/office/powerpoint/2010/main" val="2068908467"/>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5670" y="323469"/>
            <a:ext cx="524853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latin typeface="宋体" panose="02010600030101010101" pitchFamily="2" charset="-122"/>
                <a:cs typeface="微软雅黑"/>
              </a:rPr>
              <a:t>早期深度学习方法复现</a:t>
            </a:r>
            <a:endParaRPr lang="zh-CN" altLang="en-US" sz="2800">
              <a:solidFill>
                <a:srgbClr val="006C39"/>
              </a:solidFill>
              <a:effectLst>
                <a:outerShdw blurRad="38100" dist="38100" dir="2700000" algn="tl">
                  <a:srgbClr val="000000">
                    <a:alpha val="43137"/>
                  </a:srgbClr>
                </a:outerShdw>
              </a:effectLst>
              <a:latin typeface="宋体" panose="02010600030101010101" pitchFamily="2" charset="-122"/>
              <a:cs typeface="微软雅黑"/>
            </a:endParaRPr>
          </a:p>
        </p:txBody>
      </p:sp>
      <p:sp>
        <p:nvSpPr>
          <p:cNvPr id="16" name="object 16"/>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altLang="zh-CN" sz="3600" b="1" dirty="0">
                <a:solidFill>
                  <a:srgbClr val="FFFFFF"/>
                </a:solidFill>
                <a:latin typeface="Century Gothic"/>
                <a:cs typeface="Century Gothic"/>
              </a:rPr>
              <a:t>6</a:t>
            </a:r>
            <a:endParaRPr sz="3600" dirty="0">
              <a:latin typeface="Century Gothic"/>
              <a:cs typeface="Century Gothic"/>
            </a:endParaRPr>
          </a:p>
        </p:txBody>
      </p:sp>
      <p:sp>
        <p:nvSpPr>
          <p:cNvPr id="22" name="object 22"/>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80</a:t>
            </a:fld>
            <a:endParaRPr spc="-5" dirty="0"/>
          </a:p>
        </p:txBody>
      </p:sp>
      <p:pic>
        <p:nvPicPr>
          <p:cNvPr id="4" name="图片 3">
            <a:extLst>
              <a:ext uri="{FF2B5EF4-FFF2-40B4-BE49-F238E27FC236}">
                <a16:creationId xmlns:a16="http://schemas.microsoft.com/office/drawing/2014/main" id="{5BE3C1DD-BB0D-49F7-8CC6-AEEB6ACFE056}"/>
              </a:ext>
            </a:extLst>
          </p:cNvPr>
          <p:cNvPicPr>
            <a:picLocks noChangeAspect="1"/>
          </p:cNvPicPr>
          <p:nvPr/>
        </p:nvPicPr>
        <p:blipFill rotWithShape="1">
          <a:blip r:embed="rId2">
            <a:extLst>
              <a:ext uri="{28A0092B-C50C-407E-A947-70E740481C1C}">
                <a14:useLocalDpi xmlns:a14="http://schemas.microsoft.com/office/drawing/2010/main" val="0"/>
              </a:ext>
            </a:extLst>
          </a:blip>
          <a:srcRect l="5675" t="14367" r="8409" b="10203"/>
          <a:stretch/>
        </p:blipFill>
        <p:spPr>
          <a:xfrm>
            <a:off x="609601" y="990601"/>
            <a:ext cx="2743199" cy="1806244"/>
          </a:xfrm>
          <a:prstGeom prst="rect">
            <a:avLst/>
          </a:prstGeom>
        </p:spPr>
      </p:pic>
      <p:pic>
        <p:nvPicPr>
          <p:cNvPr id="8" name="图片 7">
            <a:extLst>
              <a:ext uri="{FF2B5EF4-FFF2-40B4-BE49-F238E27FC236}">
                <a16:creationId xmlns:a16="http://schemas.microsoft.com/office/drawing/2014/main" id="{32ACCD1B-A877-44D9-8F25-0B05B7FA11C0}"/>
              </a:ext>
            </a:extLst>
          </p:cNvPr>
          <p:cNvPicPr>
            <a:picLocks noChangeAspect="1"/>
          </p:cNvPicPr>
          <p:nvPr/>
        </p:nvPicPr>
        <p:blipFill rotWithShape="1">
          <a:blip r:embed="rId2">
            <a:extLst>
              <a:ext uri="{28A0092B-C50C-407E-A947-70E740481C1C}">
                <a14:useLocalDpi xmlns:a14="http://schemas.microsoft.com/office/drawing/2010/main" val="0"/>
              </a:ext>
            </a:extLst>
          </a:blip>
          <a:srcRect l="13469" t="8693" r="31306" b="84123"/>
          <a:stretch/>
        </p:blipFill>
        <p:spPr>
          <a:xfrm>
            <a:off x="304800" y="2815453"/>
            <a:ext cx="4241478" cy="413803"/>
          </a:xfrm>
          <a:prstGeom prst="rect">
            <a:avLst/>
          </a:prstGeom>
        </p:spPr>
      </p:pic>
      <p:pic>
        <p:nvPicPr>
          <p:cNvPr id="6" name="图片 5">
            <a:extLst>
              <a:ext uri="{FF2B5EF4-FFF2-40B4-BE49-F238E27FC236}">
                <a16:creationId xmlns:a16="http://schemas.microsoft.com/office/drawing/2014/main" id="{225C0424-FD8D-42B3-A795-A367EF633118}"/>
              </a:ext>
            </a:extLst>
          </p:cNvPr>
          <p:cNvPicPr>
            <a:picLocks noChangeAspect="1"/>
          </p:cNvPicPr>
          <p:nvPr/>
        </p:nvPicPr>
        <p:blipFill rotWithShape="1">
          <a:blip r:embed="rId3">
            <a:extLst>
              <a:ext uri="{28A0092B-C50C-407E-A947-70E740481C1C}">
                <a14:useLocalDpi xmlns:a14="http://schemas.microsoft.com/office/drawing/2010/main" val="0"/>
              </a:ext>
            </a:extLst>
          </a:blip>
          <a:srcRect l="5729" t="11806" b="4861"/>
          <a:stretch/>
        </p:blipFill>
        <p:spPr>
          <a:xfrm>
            <a:off x="381000" y="3327238"/>
            <a:ext cx="3505200" cy="2323890"/>
          </a:xfrm>
          <a:prstGeom prst="rect">
            <a:avLst/>
          </a:prstGeom>
        </p:spPr>
      </p:pic>
      <p:pic>
        <p:nvPicPr>
          <p:cNvPr id="11" name="图片 10">
            <a:extLst>
              <a:ext uri="{FF2B5EF4-FFF2-40B4-BE49-F238E27FC236}">
                <a16:creationId xmlns:a16="http://schemas.microsoft.com/office/drawing/2014/main" id="{CADB64D3-B717-4694-9D80-6AB5C7FAEFF7}"/>
              </a:ext>
            </a:extLst>
          </p:cNvPr>
          <p:cNvPicPr>
            <a:picLocks noChangeAspect="1"/>
          </p:cNvPicPr>
          <p:nvPr/>
        </p:nvPicPr>
        <p:blipFill rotWithShape="1">
          <a:blip r:embed="rId3">
            <a:extLst>
              <a:ext uri="{28A0092B-C50C-407E-A947-70E740481C1C}">
                <a14:useLocalDpi xmlns:a14="http://schemas.microsoft.com/office/drawing/2010/main" val="0"/>
              </a:ext>
            </a:extLst>
          </a:blip>
          <a:srcRect l="22136" t="4496" r="36198" b="88560"/>
          <a:stretch/>
        </p:blipFill>
        <p:spPr>
          <a:xfrm>
            <a:off x="466470" y="5667292"/>
            <a:ext cx="3429664" cy="428708"/>
          </a:xfrm>
          <a:prstGeom prst="rect">
            <a:avLst/>
          </a:prstGeom>
        </p:spPr>
      </p:pic>
      <p:pic>
        <p:nvPicPr>
          <p:cNvPr id="9" name="图片 8">
            <a:extLst>
              <a:ext uri="{FF2B5EF4-FFF2-40B4-BE49-F238E27FC236}">
                <a16:creationId xmlns:a16="http://schemas.microsoft.com/office/drawing/2014/main" id="{60E81C49-BC9E-4ACE-BCAB-A8804E43D8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9472" y="1090654"/>
            <a:ext cx="7131528" cy="4676691"/>
          </a:xfrm>
          <a:prstGeom prst="rect">
            <a:avLst/>
          </a:prstGeom>
        </p:spPr>
      </p:pic>
      <p:sp>
        <p:nvSpPr>
          <p:cNvPr id="10" name="文本框 9">
            <a:extLst>
              <a:ext uri="{FF2B5EF4-FFF2-40B4-BE49-F238E27FC236}">
                <a16:creationId xmlns:a16="http://schemas.microsoft.com/office/drawing/2014/main" id="{ECEA99D5-2E98-4AE7-B346-BADF3600FD8F}"/>
              </a:ext>
            </a:extLst>
          </p:cNvPr>
          <p:cNvSpPr txBox="1"/>
          <p:nvPr/>
        </p:nvSpPr>
        <p:spPr>
          <a:xfrm>
            <a:off x="3657600" y="6227259"/>
            <a:ext cx="7543800" cy="646331"/>
          </a:xfrm>
          <a:prstGeom prst="rect">
            <a:avLst/>
          </a:prstGeom>
          <a:noFill/>
        </p:spPr>
        <p:txBody>
          <a:bodyPr wrap="square" rtlCol="0">
            <a:spAutoFit/>
          </a:bodyPr>
          <a:lstStyle/>
          <a:p>
            <a:r>
              <a:rPr lang="en-US" altLang="zh-CN">
                <a:solidFill>
                  <a:srgbClr val="FFC000"/>
                </a:solidFill>
                <a:latin typeface="Times New Roman" panose="02020603050405020304" pitchFamily="18" charset="0"/>
              </a:rPr>
              <a:t>Code from</a:t>
            </a:r>
            <a:r>
              <a:rPr lang="zh-CN" altLang="en-US">
                <a:solidFill>
                  <a:srgbClr val="FFC000"/>
                </a:solidFill>
                <a:latin typeface="Times New Roman" panose="02020603050405020304" pitchFamily="18" charset="0"/>
              </a:rPr>
              <a:t>：</a:t>
            </a:r>
            <a:r>
              <a:rPr lang="en-US" altLang="zh-CN">
                <a:solidFill>
                  <a:srgbClr val="FFC000"/>
                </a:solidFill>
                <a:latin typeface="Times New Roman" panose="02020603050405020304" pitchFamily="18" charset="0"/>
              </a:rPr>
              <a:t>https://github.com/tqxg2018/Image-Caption-Pytorch</a:t>
            </a:r>
          </a:p>
          <a:p>
            <a:r>
              <a:rPr lang="en-US" altLang="zh-CN">
                <a:solidFill>
                  <a:srgbClr val="FFC000"/>
                </a:solidFill>
                <a:latin typeface="Times New Roman" panose="02020603050405020304" pitchFamily="18" charset="0"/>
              </a:rPr>
              <a:t>Paper: "Show and Tell: A Neural Image Caption Generator." (CVPR 2014)</a:t>
            </a:r>
          </a:p>
        </p:txBody>
      </p:sp>
    </p:spTree>
    <p:extLst>
      <p:ext uri="{BB962C8B-B14F-4D97-AF65-F5344CB8AC3E}">
        <p14:creationId xmlns:p14="http://schemas.microsoft.com/office/powerpoint/2010/main" val="1780656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5670" y="323469"/>
            <a:ext cx="524853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latin typeface="宋体" panose="02010600030101010101" pitchFamily="2" charset="-122"/>
                <a:cs typeface="微软雅黑"/>
              </a:rPr>
              <a:t>基于</a:t>
            </a:r>
            <a:r>
              <a:rPr lang="en-US" altLang="zh-CN" sz="2800" b="1" spc="-5">
                <a:solidFill>
                  <a:srgbClr val="006C39"/>
                </a:solidFill>
                <a:effectLst>
                  <a:outerShdw blurRad="38100" dist="38100" dir="2700000" algn="tl">
                    <a:srgbClr val="000000">
                      <a:alpha val="43137"/>
                    </a:srgbClr>
                  </a:outerShdw>
                </a:effectLst>
                <a:latin typeface="宋体" panose="02010600030101010101" pitchFamily="2" charset="-122"/>
                <a:cs typeface="微软雅黑"/>
              </a:rPr>
              <a:t>attention</a:t>
            </a:r>
            <a:r>
              <a:rPr lang="zh-CN" altLang="en-US" sz="2800" b="1" spc="-5">
                <a:solidFill>
                  <a:srgbClr val="006C39"/>
                </a:solidFill>
                <a:effectLst>
                  <a:outerShdw blurRad="38100" dist="38100" dir="2700000" algn="tl">
                    <a:srgbClr val="000000">
                      <a:alpha val="43137"/>
                    </a:srgbClr>
                  </a:outerShdw>
                </a:effectLst>
                <a:latin typeface="宋体" panose="02010600030101010101" pitchFamily="2" charset="-122"/>
                <a:cs typeface="微软雅黑"/>
              </a:rPr>
              <a:t>机制</a:t>
            </a:r>
            <a:endParaRPr lang="zh-CN" altLang="en-US" sz="2800">
              <a:solidFill>
                <a:srgbClr val="006C39"/>
              </a:solidFill>
              <a:effectLst>
                <a:outerShdw blurRad="38100" dist="38100" dir="2700000" algn="tl">
                  <a:srgbClr val="000000">
                    <a:alpha val="43137"/>
                  </a:srgbClr>
                </a:outerShdw>
              </a:effectLst>
              <a:latin typeface="宋体" panose="02010600030101010101" pitchFamily="2" charset="-122"/>
              <a:cs typeface="微软雅黑"/>
            </a:endParaRPr>
          </a:p>
        </p:txBody>
      </p:sp>
      <p:sp>
        <p:nvSpPr>
          <p:cNvPr id="16" name="object 16"/>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altLang="zh-CN" sz="3600" b="1" dirty="0">
                <a:solidFill>
                  <a:srgbClr val="FFFFFF"/>
                </a:solidFill>
                <a:latin typeface="Century Gothic"/>
                <a:cs typeface="Century Gothic"/>
              </a:rPr>
              <a:t>6</a:t>
            </a:r>
            <a:endParaRPr sz="3600" dirty="0">
              <a:latin typeface="Century Gothic"/>
              <a:cs typeface="Century Gothic"/>
            </a:endParaRPr>
          </a:p>
        </p:txBody>
      </p:sp>
      <p:sp>
        <p:nvSpPr>
          <p:cNvPr id="22" name="object 22"/>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81</a:t>
            </a:fld>
            <a:endParaRPr spc="-5" dirty="0"/>
          </a:p>
        </p:txBody>
      </p:sp>
      <p:sp>
        <p:nvSpPr>
          <p:cNvPr id="23" name="文本框 22">
            <a:extLst>
              <a:ext uri="{FF2B5EF4-FFF2-40B4-BE49-F238E27FC236}">
                <a16:creationId xmlns:a16="http://schemas.microsoft.com/office/drawing/2014/main" id="{31D376EC-09E8-4760-B94C-1947BD010B75}"/>
              </a:ext>
            </a:extLst>
          </p:cNvPr>
          <p:cNvSpPr txBox="1"/>
          <p:nvPr/>
        </p:nvSpPr>
        <p:spPr>
          <a:xfrm>
            <a:off x="866115" y="1676400"/>
            <a:ext cx="10800739" cy="3662541"/>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a:solidFill>
                  <a:srgbClr val="006C39"/>
                </a:solidFill>
                <a:latin typeface="Times New Roman" panose="02020603050405020304" pitchFamily="18" charset="0"/>
              </a:rPr>
              <a:t>实验环境多样，</a:t>
            </a:r>
            <a:r>
              <a:rPr lang="en-US" altLang="zh-CN" sz="3200" b="1">
                <a:solidFill>
                  <a:srgbClr val="006C39"/>
                </a:solidFill>
                <a:latin typeface="Times New Roman" panose="02020603050405020304" pitchFamily="18" charset="0"/>
              </a:rPr>
              <a:t>python2.x/python3.x</a:t>
            </a:r>
            <a:r>
              <a:rPr lang="zh-CN" altLang="en-US" sz="3200" b="1">
                <a:solidFill>
                  <a:srgbClr val="006C39"/>
                </a:solidFill>
                <a:latin typeface="Times New Roman" panose="02020603050405020304" pitchFamily="18" charset="0"/>
              </a:rPr>
              <a:t>，</a:t>
            </a:r>
            <a:r>
              <a:rPr lang="en-US" altLang="zh-CN" sz="3200" b="1">
                <a:solidFill>
                  <a:srgbClr val="006C39"/>
                </a:solidFill>
                <a:latin typeface="Times New Roman" panose="02020603050405020304" pitchFamily="18" charset="0"/>
              </a:rPr>
              <a:t>torch/</a:t>
            </a:r>
            <a:r>
              <a:rPr lang="en-US" altLang="zh-CN" sz="3200" b="1" err="1">
                <a:solidFill>
                  <a:srgbClr val="006C39"/>
                </a:solidFill>
                <a:latin typeface="Times New Roman" panose="02020603050405020304" pitchFamily="18" charset="0"/>
              </a:rPr>
              <a:t>tenserflow</a:t>
            </a:r>
            <a:endParaRPr lang="en-US" altLang="zh-CN" sz="3200" b="1">
              <a:solidFill>
                <a:srgbClr val="006C39"/>
              </a:solidFill>
              <a:latin typeface="Times New Roman" panose="02020603050405020304" pitchFamily="18" charset="0"/>
            </a:endParaRPr>
          </a:p>
          <a:p>
            <a:pPr marL="285750" indent="-285750">
              <a:buFont typeface="Arial" panose="020B0604020202020204" pitchFamily="34" charset="0"/>
              <a:buChar char="•"/>
            </a:pPr>
            <a:endParaRPr lang="en-US" altLang="zh-CN" sz="3200" b="1">
              <a:solidFill>
                <a:srgbClr val="006C39"/>
              </a:solidFill>
              <a:latin typeface="Times New Roman" panose="02020603050405020304" pitchFamily="18" charset="0"/>
            </a:endParaRPr>
          </a:p>
          <a:p>
            <a:pPr marL="285750" indent="-285750">
              <a:buFont typeface="Arial" panose="020B0604020202020204" pitchFamily="34" charset="0"/>
              <a:buChar char="•"/>
            </a:pPr>
            <a:r>
              <a:rPr lang="zh-CN" altLang="en-US" sz="3200" b="1">
                <a:solidFill>
                  <a:srgbClr val="006C39"/>
                </a:solidFill>
                <a:latin typeface="Times New Roman" panose="02020603050405020304" pitchFamily="18" charset="0"/>
              </a:rPr>
              <a:t>相关资源最丰富</a:t>
            </a:r>
            <a:endParaRPr lang="en-US" altLang="zh-CN" sz="3200" b="1">
              <a:solidFill>
                <a:srgbClr val="006C39"/>
              </a:solidFill>
              <a:latin typeface="Times New Roman" panose="02020603050405020304" pitchFamily="18" charset="0"/>
            </a:endParaRPr>
          </a:p>
          <a:p>
            <a:pPr marL="285750" indent="-285750">
              <a:buFont typeface="Arial" panose="020B0604020202020204" pitchFamily="34" charset="0"/>
              <a:buChar char="•"/>
            </a:pPr>
            <a:endParaRPr lang="en-US" altLang="zh-CN" sz="3200">
              <a:latin typeface="Times New Roman" panose="02020603050405020304" pitchFamily="18" charset="0"/>
            </a:endParaRPr>
          </a:p>
          <a:p>
            <a:pPr marL="285750" indent="-285750">
              <a:buFont typeface="Arial" panose="020B0604020202020204" pitchFamily="34" charset="0"/>
              <a:buChar char="•"/>
            </a:pPr>
            <a:r>
              <a:rPr lang="zh-CN" altLang="en-US" sz="3200" b="1">
                <a:solidFill>
                  <a:srgbClr val="006C39"/>
                </a:solidFill>
                <a:latin typeface="Times New Roman" panose="02020603050405020304" pitchFamily="18" charset="0"/>
              </a:rPr>
              <a:t>项目维护得最好，常作为教程被引用</a:t>
            </a:r>
            <a:endParaRPr lang="en-US" altLang="zh-CN" sz="3200" b="1">
              <a:solidFill>
                <a:srgbClr val="006C39"/>
              </a:solidFill>
              <a:latin typeface="Times New Roman" panose="02020603050405020304" pitchFamily="18" charset="0"/>
            </a:endParaRPr>
          </a:p>
          <a:p>
            <a:pPr marL="742950" lvl="1" indent="-285750">
              <a:buFont typeface="Arial" panose="020B0604020202020204" pitchFamily="34" charset="0"/>
              <a:buChar char="•"/>
            </a:pPr>
            <a:r>
              <a:rPr lang="en-US" altLang="zh-CN" b="1" err="1">
                <a:solidFill>
                  <a:srgbClr val="006C39"/>
                </a:solidFill>
                <a:latin typeface="Times New Roman" panose="02020603050405020304" pitchFamily="18" charset="0"/>
              </a:rPr>
              <a:t>pytorch</a:t>
            </a:r>
            <a:r>
              <a:rPr lang="zh-CN" altLang="en-US" b="1">
                <a:solidFill>
                  <a:srgbClr val="006C39"/>
                </a:solidFill>
                <a:latin typeface="Times New Roman" panose="02020603050405020304" pitchFamily="18" charset="0"/>
              </a:rPr>
              <a:t>官方教程</a:t>
            </a:r>
            <a:r>
              <a:rPr lang="en-US" altLang="zh-CN" err="1">
                <a:latin typeface="Times New Roman" panose="02020603050405020304" pitchFamily="18" charset="0"/>
                <a:hlinkClick r:id="rId2"/>
              </a:rPr>
              <a:t>sgrvinod</a:t>
            </a:r>
            <a:r>
              <a:rPr lang="en-US" altLang="zh-CN">
                <a:latin typeface="Times New Roman" panose="02020603050405020304" pitchFamily="18" charset="0"/>
                <a:hlinkClick r:id="rId2"/>
              </a:rPr>
              <a:t>/a-</a:t>
            </a:r>
            <a:r>
              <a:rPr lang="en-US" altLang="zh-CN" err="1">
                <a:latin typeface="Times New Roman" panose="02020603050405020304" pitchFamily="18" charset="0"/>
                <a:hlinkClick r:id="rId2"/>
              </a:rPr>
              <a:t>PyTorch</a:t>
            </a:r>
            <a:r>
              <a:rPr lang="en-US" altLang="zh-CN">
                <a:latin typeface="Times New Roman" panose="02020603050405020304" pitchFamily="18" charset="0"/>
                <a:hlinkClick r:id="rId2"/>
              </a:rPr>
              <a:t>-Tutorial-to-Image-Captioning: Show, Attend, and Tell | a </a:t>
            </a:r>
            <a:r>
              <a:rPr lang="en-US" altLang="zh-CN" err="1">
                <a:latin typeface="Times New Roman" panose="02020603050405020304" pitchFamily="18" charset="0"/>
                <a:hlinkClick r:id="rId2"/>
              </a:rPr>
              <a:t>PyTorch</a:t>
            </a:r>
            <a:r>
              <a:rPr lang="en-US" altLang="zh-CN">
                <a:latin typeface="Times New Roman" panose="02020603050405020304" pitchFamily="18" charset="0"/>
                <a:hlinkClick r:id="rId2"/>
              </a:rPr>
              <a:t> Tutorial to Image Captioning (github.com)</a:t>
            </a:r>
            <a:endParaRPr lang="en-US" altLang="zh-CN">
              <a:latin typeface="Times New Roman" panose="02020603050405020304" pitchFamily="18" charset="0"/>
            </a:endParaRPr>
          </a:p>
          <a:p>
            <a:pPr marL="742950" lvl="1" indent="-285750">
              <a:buFont typeface="Arial" panose="020B0604020202020204" pitchFamily="34" charset="0"/>
              <a:buChar char="•"/>
            </a:pPr>
            <a:r>
              <a:rPr lang="zh-CN" altLang="en-US" b="1">
                <a:solidFill>
                  <a:srgbClr val="006C39"/>
                </a:solidFill>
                <a:latin typeface="Times New Roman" panose="02020603050405020304" pitchFamily="18" charset="0"/>
              </a:rPr>
              <a:t>陈云</a:t>
            </a:r>
            <a:r>
              <a:rPr lang="en-US" altLang="zh-CN" b="1">
                <a:solidFill>
                  <a:srgbClr val="006C39"/>
                </a:solidFill>
                <a:latin typeface="Times New Roman" panose="02020603050405020304" pitchFamily="18" charset="0"/>
              </a:rPr>
              <a:t>《</a:t>
            </a:r>
            <a:r>
              <a:rPr lang="zh-CN" altLang="en-US" b="1">
                <a:solidFill>
                  <a:srgbClr val="006C39"/>
                </a:solidFill>
                <a:latin typeface="Times New Roman" panose="02020603050405020304" pitchFamily="18" charset="0"/>
              </a:rPr>
              <a:t>深度学习框架</a:t>
            </a:r>
            <a:r>
              <a:rPr lang="en-US" altLang="zh-CN" b="1" err="1">
                <a:solidFill>
                  <a:srgbClr val="006C39"/>
                </a:solidFill>
                <a:latin typeface="Times New Roman" panose="02020603050405020304" pitchFamily="18" charset="0"/>
              </a:rPr>
              <a:t>Pytorch</a:t>
            </a:r>
            <a:r>
              <a:rPr lang="zh-CN" altLang="en-US" b="1">
                <a:solidFill>
                  <a:srgbClr val="006C39"/>
                </a:solidFill>
                <a:latin typeface="Times New Roman" panose="02020603050405020304" pitchFamily="18" charset="0"/>
              </a:rPr>
              <a:t>：入门与实践</a:t>
            </a:r>
            <a:r>
              <a:rPr lang="en-US" altLang="zh-CN" b="1">
                <a:solidFill>
                  <a:srgbClr val="006C39"/>
                </a:solidFill>
                <a:latin typeface="Times New Roman" panose="02020603050405020304" pitchFamily="18" charset="0"/>
              </a:rPr>
              <a:t>》</a:t>
            </a:r>
            <a:r>
              <a:rPr lang="en-US" altLang="zh-CN" err="1">
                <a:latin typeface="Times New Roman" panose="02020603050405020304" pitchFamily="18" charset="0"/>
                <a:hlinkClick r:id="rId3"/>
              </a:rPr>
              <a:t>pytorch</a:t>
            </a:r>
            <a:r>
              <a:rPr lang="en-US" altLang="zh-CN">
                <a:latin typeface="Times New Roman" panose="02020603050405020304" pitchFamily="18" charset="0"/>
                <a:hlinkClick r:id="rId3"/>
              </a:rPr>
              <a:t>-book/chapter10-image_caption at master · </a:t>
            </a:r>
            <a:r>
              <a:rPr lang="en-US" altLang="zh-CN" err="1">
                <a:latin typeface="Times New Roman" panose="02020603050405020304" pitchFamily="18" charset="0"/>
                <a:hlinkClick r:id="rId3"/>
              </a:rPr>
              <a:t>chenyuntc</a:t>
            </a:r>
            <a:r>
              <a:rPr lang="en-US" altLang="zh-CN">
                <a:latin typeface="Times New Roman" panose="02020603050405020304" pitchFamily="18" charset="0"/>
                <a:hlinkClick r:id="rId3"/>
              </a:rPr>
              <a:t>/</a:t>
            </a:r>
            <a:r>
              <a:rPr lang="en-US" altLang="zh-CN" err="1">
                <a:latin typeface="Times New Roman" panose="02020603050405020304" pitchFamily="18" charset="0"/>
                <a:hlinkClick r:id="rId3"/>
              </a:rPr>
              <a:t>pytorch</a:t>
            </a:r>
            <a:r>
              <a:rPr lang="en-US" altLang="zh-CN">
                <a:latin typeface="Times New Roman" panose="02020603050405020304" pitchFamily="18" charset="0"/>
                <a:hlinkClick r:id="rId3"/>
              </a:rPr>
              <a:t>-book (github.com)</a:t>
            </a:r>
            <a:endParaRPr lang="en-US" altLang="zh-CN">
              <a:latin typeface="Times New Roman" panose="02020603050405020304" pitchFamily="18" charset="0"/>
            </a:endParaRPr>
          </a:p>
        </p:txBody>
      </p:sp>
    </p:spTree>
    <p:extLst>
      <p:ext uri="{BB962C8B-B14F-4D97-AF65-F5344CB8AC3E}">
        <p14:creationId xmlns:p14="http://schemas.microsoft.com/office/powerpoint/2010/main" val="35507708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4924D34-BC71-4C5C-8ACA-D32370CD23CB}"/>
              </a:ext>
            </a:extLst>
          </p:cNvPr>
          <p:cNvSpPr txBox="1"/>
          <p:nvPr/>
        </p:nvSpPr>
        <p:spPr>
          <a:xfrm>
            <a:off x="1685670" y="323469"/>
            <a:ext cx="524853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latin typeface="宋体" panose="02010600030101010101" pitchFamily="2" charset="-122"/>
                <a:cs typeface="微软雅黑"/>
              </a:rPr>
              <a:t>基于</a:t>
            </a:r>
            <a:r>
              <a:rPr lang="en-US" altLang="zh-CN" sz="2800" b="1" spc="-5">
                <a:solidFill>
                  <a:srgbClr val="006C39"/>
                </a:solidFill>
                <a:effectLst>
                  <a:outerShdw blurRad="38100" dist="38100" dir="2700000" algn="tl">
                    <a:srgbClr val="000000">
                      <a:alpha val="43137"/>
                    </a:srgbClr>
                  </a:outerShdw>
                </a:effectLst>
                <a:latin typeface="宋体" panose="02010600030101010101" pitchFamily="2" charset="-122"/>
                <a:cs typeface="微软雅黑"/>
              </a:rPr>
              <a:t>attention</a:t>
            </a:r>
            <a:r>
              <a:rPr lang="zh-CN" altLang="en-US" sz="2800" b="1" spc="-5">
                <a:solidFill>
                  <a:srgbClr val="006C39"/>
                </a:solidFill>
                <a:effectLst>
                  <a:outerShdw blurRad="38100" dist="38100" dir="2700000" algn="tl">
                    <a:srgbClr val="000000">
                      <a:alpha val="43137"/>
                    </a:srgbClr>
                  </a:outerShdw>
                </a:effectLst>
                <a:latin typeface="宋体" panose="02010600030101010101" pitchFamily="2" charset="-122"/>
                <a:cs typeface="微软雅黑"/>
              </a:rPr>
              <a:t>机制复现</a:t>
            </a:r>
            <a:endParaRPr lang="zh-CN" altLang="en-US" sz="2800">
              <a:solidFill>
                <a:srgbClr val="006C39"/>
              </a:solidFill>
              <a:effectLst>
                <a:outerShdw blurRad="38100" dist="38100" dir="2700000" algn="tl">
                  <a:srgbClr val="000000">
                    <a:alpha val="43137"/>
                  </a:srgbClr>
                </a:outerShdw>
              </a:effectLst>
              <a:latin typeface="宋体" panose="02010600030101010101" pitchFamily="2" charset="-122"/>
              <a:cs typeface="微软雅黑"/>
            </a:endParaRPr>
          </a:p>
        </p:txBody>
      </p:sp>
      <p:sp>
        <p:nvSpPr>
          <p:cNvPr id="4" name="object 16">
            <a:extLst>
              <a:ext uri="{FF2B5EF4-FFF2-40B4-BE49-F238E27FC236}">
                <a16:creationId xmlns:a16="http://schemas.microsoft.com/office/drawing/2014/main" id="{31AB795A-0CC9-43B0-AD45-63D128352D6D}"/>
              </a:ext>
            </a:extLst>
          </p:cNvPr>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altLang="zh-CN" sz="3600" b="1" dirty="0">
                <a:solidFill>
                  <a:srgbClr val="FFFFFF"/>
                </a:solidFill>
                <a:latin typeface="Century Gothic"/>
                <a:cs typeface="Century Gothic"/>
              </a:rPr>
              <a:t>6</a:t>
            </a:r>
            <a:endParaRPr sz="3600" dirty="0">
              <a:latin typeface="Century Gothic"/>
              <a:cs typeface="Century Gothic"/>
            </a:endParaRPr>
          </a:p>
        </p:txBody>
      </p:sp>
      <p:pic>
        <p:nvPicPr>
          <p:cNvPr id="8" name="图片 7">
            <a:extLst>
              <a:ext uri="{FF2B5EF4-FFF2-40B4-BE49-F238E27FC236}">
                <a16:creationId xmlns:a16="http://schemas.microsoft.com/office/drawing/2014/main" id="{30A55BDD-467F-493C-8368-ED9A745B3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990600"/>
            <a:ext cx="6197600" cy="4648200"/>
          </a:xfrm>
          <a:prstGeom prst="rect">
            <a:avLst/>
          </a:prstGeom>
        </p:spPr>
      </p:pic>
      <p:sp>
        <p:nvSpPr>
          <p:cNvPr id="10" name="文本框 9">
            <a:extLst>
              <a:ext uri="{FF2B5EF4-FFF2-40B4-BE49-F238E27FC236}">
                <a16:creationId xmlns:a16="http://schemas.microsoft.com/office/drawing/2014/main" id="{5FE2B550-FEC1-4911-AF0D-571A16E8B498}"/>
              </a:ext>
            </a:extLst>
          </p:cNvPr>
          <p:cNvSpPr txBox="1"/>
          <p:nvPr/>
        </p:nvSpPr>
        <p:spPr>
          <a:xfrm>
            <a:off x="1066800" y="5334000"/>
            <a:ext cx="4343400" cy="646331"/>
          </a:xfrm>
          <a:prstGeom prst="rect">
            <a:avLst/>
          </a:prstGeom>
          <a:noFill/>
        </p:spPr>
        <p:txBody>
          <a:bodyPr wrap="square" rtlCol="0">
            <a:spAutoFit/>
          </a:bodyPr>
          <a:lstStyle/>
          <a:p>
            <a:r>
              <a:rPr lang="en-US" altLang="zh-CN" b="1">
                <a:effectLst>
                  <a:outerShdw blurRad="38100" dist="38100" dir="2700000" algn="tl">
                    <a:srgbClr val="000000">
                      <a:alpha val="43137"/>
                    </a:srgbClr>
                  </a:outerShdw>
                </a:effectLst>
                <a:latin typeface="Times New Roman" panose="02020603050405020304" pitchFamily="18" charset="0"/>
              </a:rPr>
              <a:t>A </a:t>
            </a:r>
            <a:r>
              <a:rPr lang="en-US" altLang="zh-CN" b="1">
                <a:solidFill>
                  <a:srgbClr val="FF0000"/>
                </a:solidFill>
                <a:effectLst>
                  <a:outerShdw blurRad="38100" dist="38100" dir="2700000" algn="tl">
                    <a:srgbClr val="000000">
                      <a:alpha val="43137"/>
                    </a:srgbClr>
                  </a:outerShdw>
                </a:effectLst>
                <a:latin typeface="Times New Roman" panose="02020603050405020304" pitchFamily="18" charset="0"/>
              </a:rPr>
              <a:t>men</a:t>
            </a:r>
            <a:r>
              <a:rPr lang="en-US" altLang="zh-CN" b="1">
                <a:effectLst>
                  <a:outerShdw blurRad="38100" dist="38100" dir="2700000" algn="tl">
                    <a:srgbClr val="000000">
                      <a:alpha val="43137"/>
                    </a:srgbClr>
                  </a:outerShdw>
                </a:effectLst>
                <a:latin typeface="Times New Roman" panose="02020603050405020304" pitchFamily="18" charset="0"/>
              </a:rPr>
              <a:t> </a:t>
            </a:r>
            <a:r>
              <a:rPr lang="en-US" altLang="zh-CN" b="1">
                <a:solidFill>
                  <a:srgbClr val="FF0000"/>
                </a:solidFill>
                <a:effectLst>
                  <a:outerShdw blurRad="38100" dist="38100" dir="2700000" algn="tl">
                    <a:srgbClr val="000000">
                      <a:alpha val="43137"/>
                    </a:srgbClr>
                  </a:outerShdw>
                </a:effectLst>
                <a:latin typeface="Times New Roman" panose="02020603050405020304" pitchFamily="18" charset="0"/>
              </a:rPr>
              <a:t>riding</a:t>
            </a:r>
            <a:r>
              <a:rPr lang="en-US" altLang="zh-CN" b="1">
                <a:effectLst>
                  <a:outerShdw blurRad="38100" dist="38100" dir="2700000" algn="tl">
                    <a:srgbClr val="000000">
                      <a:alpha val="43137"/>
                    </a:srgbClr>
                  </a:outerShdw>
                </a:effectLst>
                <a:latin typeface="Times New Roman" panose="02020603050405020304" pitchFamily="18" charset="0"/>
              </a:rPr>
              <a:t> on the</a:t>
            </a:r>
            <a:r>
              <a:rPr lang="en-US" altLang="zh-CN" b="1">
                <a:solidFill>
                  <a:srgbClr val="FF0000"/>
                </a:solidFill>
                <a:effectLst>
                  <a:outerShdw blurRad="38100" dist="38100" dir="2700000" algn="tl">
                    <a:srgbClr val="000000">
                      <a:alpha val="43137"/>
                    </a:srgbClr>
                  </a:outerShdw>
                </a:effectLst>
                <a:latin typeface="Times New Roman" panose="02020603050405020304" pitchFamily="18" charset="0"/>
              </a:rPr>
              <a:t> back </a:t>
            </a:r>
            <a:r>
              <a:rPr lang="en-US" altLang="zh-CN" b="1">
                <a:effectLst>
                  <a:outerShdw blurRad="38100" dist="38100" dir="2700000" algn="tl">
                    <a:srgbClr val="000000">
                      <a:alpha val="43137"/>
                    </a:srgbClr>
                  </a:outerShdw>
                </a:effectLst>
                <a:latin typeface="Times New Roman" panose="02020603050405020304" pitchFamily="18" charset="0"/>
              </a:rPr>
              <a:t>of a brown </a:t>
            </a:r>
            <a:r>
              <a:rPr lang="en-US" altLang="zh-CN" b="1">
                <a:solidFill>
                  <a:srgbClr val="FF0000"/>
                </a:solidFill>
                <a:effectLst>
                  <a:outerShdw blurRad="38100" dist="38100" dir="2700000" algn="tl">
                    <a:srgbClr val="000000">
                      <a:alpha val="43137"/>
                    </a:srgbClr>
                  </a:outerShdw>
                </a:effectLst>
                <a:latin typeface="Times New Roman" panose="02020603050405020304" pitchFamily="18" charset="0"/>
              </a:rPr>
              <a:t>horse</a:t>
            </a:r>
            <a:r>
              <a:rPr lang="en-US" altLang="zh-CN" b="1">
                <a:effectLst>
                  <a:outerShdw blurRad="38100" dist="38100" dir="2700000" algn="tl">
                    <a:srgbClr val="000000">
                      <a:alpha val="43137"/>
                    </a:srgbClr>
                  </a:outerShdw>
                </a:effectLst>
                <a:latin typeface="Times New Roman" panose="02020603050405020304" pitchFamily="18" charset="0"/>
              </a:rPr>
              <a:t> </a:t>
            </a:r>
            <a:endParaRPr lang="zh-CN" altLang="en-US" b="1">
              <a:effectLst>
                <a:outerShdw blurRad="38100" dist="38100" dir="2700000" algn="tl">
                  <a:srgbClr val="000000">
                    <a:alpha val="43137"/>
                  </a:srgbClr>
                </a:outerShdw>
              </a:effectLst>
              <a:latin typeface="Times New Roman" panose="02020603050405020304" pitchFamily="18" charset="0"/>
            </a:endParaRPr>
          </a:p>
        </p:txBody>
      </p:sp>
      <p:pic>
        <p:nvPicPr>
          <p:cNvPr id="12" name="图片 11">
            <a:extLst>
              <a:ext uri="{FF2B5EF4-FFF2-40B4-BE49-F238E27FC236}">
                <a16:creationId xmlns:a16="http://schemas.microsoft.com/office/drawing/2014/main" id="{80C19138-6F04-4290-AE27-E010C34BB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447800"/>
            <a:ext cx="3611097" cy="3581400"/>
          </a:xfrm>
          <a:prstGeom prst="rect">
            <a:avLst/>
          </a:prstGeom>
        </p:spPr>
      </p:pic>
      <p:sp>
        <p:nvSpPr>
          <p:cNvPr id="13" name="文本框 12">
            <a:extLst>
              <a:ext uri="{FF2B5EF4-FFF2-40B4-BE49-F238E27FC236}">
                <a16:creationId xmlns:a16="http://schemas.microsoft.com/office/drawing/2014/main" id="{88423A62-A3BB-471A-A6D1-6DDFC6232B44}"/>
              </a:ext>
            </a:extLst>
          </p:cNvPr>
          <p:cNvSpPr txBox="1"/>
          <p:nvPr/>
        </p:nvSpPr>
        <p:spPr>
          <a:xfrm>
            <a:off x="3223491" y="6273225"/>
            <a:ext cx="8152130" cy="523220"/>
          </a:xfrm>
          <a:prstGeom prst="rect">
            <a:avLst/>
          </a:prstGeom>
          <a:noFill/>
        </p:spPr>
        <p:txBody>
          <a:bodyPr wrap="square" rtlCol="0">
            <a:spAutoFit/>
          </a:bodyPr>
          <a:lstStyle/>
          <a:p>
            <a:r>
              <a:rPr lang="en-US" altLang="zh-CN" sz="1400">
                <a:solidFill>
                  <a:srgbClr val="FFC000"/>
                </a:solidFill>
                <a:latin typeface="Times New Roman" panose="02020603050405020304" pitchFamily="18" charset="0"/>
              </a:rPr>
              <a:t>Code from: https://github.com/sgrvinod/a-PyTorch-Tutorial-to-Image-Captioning</a:t>
            </a:r>
          </a:p>
          <a:p>
            <a:r>
              <a:rPr lang="en-US" altLang="zh-CN" sz="1400">
                <a:solidFill>
                  <a:srgbClr val="FFC000"/>
                </a:solidFill>
                <a:latin typeface="Times New Roman" panose="02020603050405020304" pitchFamily="18" charset="0"/>
              </a:rPr>
              <a:t>Paper: “Show, Attend and Tell: Neural Image Caption Generation with Visual Attention”(CVPR 2016)</a:t>
            </a:r>
            <a:endParaRPr lang="zh-CN" altLang="en-US" sz="1400">
              <a:solidFill>
                <a:srgbClr val="FFC000"/>
              </a:solidFill>
              <a:latin typeface="Times New Roman" panose="02020603050405020304" pitchFamily="18" charset="0"/>
            </a:endParaRPr>
          </a:p>
        </p:txBody>
      </p:sp>
      <p:sp>
        <p:nvSpPr>
          <p:cNvPr id="14" name="object 22">
            <a:extLst>
              <a:ext uri="{FF2B5EF4-FFF2-40B4-BE49-F238E27FC236}">
                <a16:creationId xmlns:a16="http://schemas.microsoft.com/office/drawing/2014/main" id="{13593530-D4D5-4F30-8181-96F3527FAD9A}"/>
              </a:ext>
            </a:extLst>
          </p:cNvPr>
          <p:cNvSpPr txBox="1">
            <a:spLocks noGrp="1"/>
          </p:cNvSpPr>
          <p:nvPr>
            <p:ph type="sldNum" sz="quarter" idx="7"/>
          </p:nvPr>
        </p:nvSpPr>
        <p:spPr>
          <a:xfrm>
            <a:off x="11352530" y="6370208"/>
            <a:ext cx="314325" cy="293370"/>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82</a:t>
            </a:fld>
            <a:endParaRPr spc="-5" dirty="0"/>
          </a:p>
        </p:txBody>
      </p:sp>
    </p:spTree>
    <p:extLst>
      <p:ext uri="{BB962C8B-B14F-4D97-AF65-F5344CB8AC3E}">
        <p14:creationId xmlns:p14="http://schemas.microsoft.com/office/powerpoint/2010/main" val="15831523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4924D34-BC71-4C5C-8ACA-D32370CD23CB}"/>
              </a:ext>
            </a:extLst>
          </p:cNvPr>
          <p:cNvSpPr txBox="1"/>
          <p:nvPr/>
        </p:nvSpPr>
        <p:spPr>
          <a:xfrm>
            <a:off x="1685670" y="323469"/>
            <a:ext cx="524853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latin typeface="宋体" panose="02010600030101010101" pitchFamily="2" charset="-122"/>
                <a:cs typeface="微软雅黑"/>
              </a:rPr>
              <a:t>基于</a:t>
            </a:r>
            <a:r>
              <a:rPr lang="en-US" altLang="zh-CN" sz="2800" b="1" spc="-5">
                <a:solidFill>
                  <a:srgbClr val="006C39"/>
                </a:solidFill>
                <a:effectLst>
                  <a:outerShdw blurRad="38100" dist="38100" dir="2700000" algn="tl">
                    <a:srgbClr val="000000">
                      <a:alpha val="43137"/>
                    </a:srgbClr>
                  </a:outerShdw>
                </a:effectLst>
                <a:latin typeface="宋体" panose="02010600030101010101" pitchFamily="2" charset="-122"/>
                <a:cs typeface="微软雅黑"/>
              </a:rPr>
              <a:t>attention</a:t>
            </a:r>
            <a:r>
              <a:rPr lang="zh-CN" altLang="en-US" sz="2800" b="1" spc="-5">
                <a:solidFill>
                  <a:srgbClr val="006C39"/>
                </a:solidFill>
                <a:effectLst>
                  <a:outerShdw blurRad="38100" dist="38100" dir="2700000" algn="tl">
                    <a:srgbClr val="000000">
                      <a:alpha val="43137"/>
                    </a:srgbClr>
                  </a:outerShdw>
                </a:effectLst>
                <a:latin typeface="宋体" panose="02010600030101010101" pitchFamily="2" charset="-122"/>
                <a:cs typeface="微软雅黑"/>
              </a:rPr>
              <a:t>机制复现</a:t>
            </a:r>
            <a:endParaRPr lang="zh-CN" altLang="en-US" sz="2800">
              <a:solidFill>
                <a:srgbClr val="006C39"/>
              </a:solidFill>
              <a:effectLst>
                <a:outerShdw blurRad="38100" dist="38100" dir="2700000" algn="tl">
                  <a:srgbClr val="000000">
                    <a:alpha val="43137"/>
                  </a:srgbClr>
                </a:outerShdw>
              </a:effectLst>
              <a:latin typeface="宋体" panose="02010600030101010101" pitchFamily="2" charset="-122"/>
              <a:cs typeface="微软雅黑"/>
            </a:endParaRPr>
          </a:p>
        </p:txBody>
      </p:sp>
      <p:sp>
        <p:nvSpPr>
          <p:cNvPr id="4" name="object 16">
            <a:extLst>
              <a:ext uri="{FF2B5EF4-FFF2-40B4-BE49-F238E27FC236}">
                <a16:creationId xmlns:a16="http://schemas.microsoft.com/office/drawing/2014/main" id="{31AB795A-0CC9-43B0-AD45-63D128352D6D}"/>
              </a:ext>
            </a:extLst>
          </p:cNvPr>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altLang="zh-CN" sz="3600" b="1" dirty="0">
                <a:solidFill>
                  <a:srgbClr val="FFFFFF"/>
                </a:solidFill>
                <a:latin typeface="Century Gothic"/>
                <a:cs typeface="Century Gothic"/>
              </a:rPr>
              <a:t>6</a:t>
            </a:r>
            <a:endParaRPr sz="3600" dirty="0">
              <a:latin typeface="Century Gothic"/>
              <a:cs typeface="Century Gothic"/>
            </a:endParaRPr>
          </a:p>
        </p:txBody>
      </p:sp>
      <p:sp>
        <p:nvSpPr>
          <p:cNvPr id="10" name="文本框 9">
            <a:extLst>
              <a:ext uri="{FF2B5EF4-FFF2-40B4-BE49-F238E27FC236}">
                <a16:creationId xmlns:a16="http://schemas.microsoft.com/office/drawing/2014/main" id="{5FE2B550-FEC1-4911-AF0D-571A16E8B498}"/>
              </a:ext>
            </a:extLst>
          </p:cNvPr>
          <p:cNvSpPr txBox="1"/>
          <p:nvPr/>
        </p:nvSpPr>
        <p:spPr>
          <a:xfrm>
            <a:off x="937190" y="5257800"/>
            <a:ext cx="4426205" cy="646331"/>
          </a:xfrm>
          <a:prstGeom prst="rect">
            <a:avLst/>
          </a:prstGeom>
          <a:noFill/>
        </p:spPr>
        <p:txBody>
          <a:bodyPr wrap="square" rtlCol="0">
            <a:spAutoFit/>
          </a:bodyPr>
          <a:lstStyle/>
          <a:p>
            <a:r>
              <a:rPr lang="en-US" altLang="zh-CN" b="1">
                <a:effectLst>
                  <a:outerShdw blurRad="38100" dist="38100" dir="2700000" algn="tl">
                    <a:srgbClr val="000000">
                      <a:alpha val="43137"/>
                    </a:srgbClr>
                  </a:outerShdw>
                </a:effectLst>
                <a:latin typeface="Times New Roman" panose="02020603050405020304" pitchFamily="18" charset="0"/>
              </a:rPr>
              <a:t>A close up of a </a:t>
            </a:r>
            <a:r>
              <a:rPr lang="en-US" altLang="zh-CN" b="1">
                <a:solidFill>
                  <a:srgbClr val="FF0000"/>
                </a:solidFill>
                <a:effectLst>
                  <a:outerShdw blurRad="38100" dist="38100" dir="2700000" algn="tl">
                    <a:srgbClr val="000000">
                      <a:alpha val="43137"/>
                    </a:srgbClr>
                  </a:outerShdw>
                </a:effectLst>
                <a:latin typeface="Times New Roman" panose="02020603050405020304" pitchFamily="18" charset="0"/>
              </a:rPr>
              <a:t>person</a:t>
            </a:r>
            <a:r>
              <a:rPr lang="en-US" altLang="zh-CN" b="1">
                <a:effectLst>
                  <a:outerShdw blurRad="38100" dist="38100" dir="2700000" algn="tl">
                    <a:srgbClr val="000000">
                      <a:alpha val="43137"/>
                    </a:srgbClr>
                  </a:outerShdw>
                </a:effectLst>
                <a:latin typeface="Times New Roman" panose="02020603050405020304" pitchFamily="18" charset="0"/>
              </a:rPr>
              <a:t> wearing a </a:t>
            </a:r>
            <a:r>
              <a:rPr lang="en-US" altLang="zh-CN" b="1">
                <a:solidFill>
                  <a:srgbClr val="FF0000"/>
                </a:solidFill>
                <a:effectLst>
                  <a:outerShdw blurRad="38100" dist="38100" dir="2700000" algn="tl">
                    <a:srgbClr val="000000">
                      <a:alpha val="43137"/>
                    </a:srgbClr>
                  </a:outerShdw>
                </a:effectLst>
                <a:latin typeface="Times New Roman" panose="02020603050405020304" pitchFamily="18" charset="0"/>
              </a:rPr>
              <a:t>suit and tie</a:t>
            </a:r>
            <a:endParaRPr lang="zh-CN" altLang="en-US" b="1">
              <a:solidFill>
                <a:srgbClr val="FF0000"/>
              </a:solidFill>
              <a:effectLst>
                <a:outerShdw blurRad="38100" dist="38100" dir="2700000" algn="tl">
                  <a:srgbClr val="000000">
                    <a:alpha val="43137"/>
                  </a:srgbClr>
                </a:outerShdw>
              </a:effectLst>
              <a:latin typeface="Times New Roman" panose="02020603050405020304" pitchFamily="18" charset="0"/>
            </a:endParaRPr>
          </a:p>
        </p:txBody>
      </p:sp>
      <p:pic>
        <p:nvPicPr>
          <p:cNvPr id="5" name="图片 4">
            <a:extLst>
              <a:ext uri="{FF2B5EF4-FFF2-40B4-BE49-F238E27FC236}">
                <a16:creationId xmlns:a16="http://schemas.microsoft.com/office/drawing/2014/main" id="{BB390058-7DE9-4E3F-B435-2B41D04A4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4585" y="1106455"/>
            <a:ext cx="5852160" cy="4389120"/>
          </a:xfrm>
          <a:prstGeom prst="rect">
            <a:avLst/>
          </a:prstGeom>
        </p:spPr>
      </p:pic>
      <p:pic>
        <p:nvPicPr>
          <p:cNvPr id="7" name="图片 6">
            <a:extLst>
              <a:ext uri="{FF2B5EF4-FFF2-40B4-BE49-F238E27FC236}">
                <a16:creationId xmlns:a16="http://schemas.microsoft.com/office/drawing/2014/main" id="{1BDFE6D3-B15F-43D6-9317-42D419467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293" y="2058988"/>
            <a:ext cx="3810000" cy="2484053"/>
          </a:xfrm>
          <a:prstGeom prst="rect">
            <a:avLst/>
          </a:prstGeom>
        </p:spPr>
      </p:pic>
      <p:sp>
        <p:nvSpPr>
          <p:cNvPr id="11" name="object 22">
            <a:extLst>
              <a:ext uri="{FF2B5EF4-FFF2-40B4-BE49-F238E27FC236}">
                <a16:creationId xmlns:a16="http://schemas.microsoft.com/office/drawing/2014/main" id="{9C50CFAC-4293-4AE0-A841-A3C40CE33523}"/>
              </a:ext>
            </a:extLst>
          </p:cNvPr>
          <p:cNvSpPr txBox="1">
            <a:spLocks noGrp="1"/>
          </p:cNvSpPr>
          <p:nvPr>
            <p:ph type="sldNum" sz="quarter" idx="7"/>
          </p:nvPr>
        </p:nvSpPr>
        <p:spPr>
          <a:xfrm>
            <a:off x="11352530" y="6370208"/>
            <a:ext cx="314325" cy="293370"/>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83</a:t>
            </a:fld>
            <a:endParaRPr spc="-5" dirty="0"/>
          </a:p>
        </p:txBody>
      </p:sp>
      <p:sp>
        <p:nvSpPr>
          <p:cNvPr id="13" name="文本框 12">
            <a:extLst>
              <a:ext uri="{FF2B5EF4-FFF2-40B4-BE49-F238E27FC236}">
                <a16:creationId xmlns:a16="http://schemas.microsoft.com/office/drawing/2014/main" id="{E379C33B-7157-4DD3-974B-C6751370FF83}"/>
              </a:ext>
            </a:extLst>
          </p:cNvPr>
          <p:cNvSpPr txBox="1"/>
          <p:nvPr/>
        </p:nvSpPr>
        <p:spPr>
          <a:xfrm>
            <a:off x="3223491" y="6273225"/>
            <a:ext cx="8152130" cy="523220"/>
          </a:xfrm>
          <a:prstGeom prst="rect">
            <a:avLst/>
          </a:prstGeom>
          <a:noFill/>
        </p:spPr>
        <p:txBody>
          <a:bodyPr wrap="square" rtlCol="0">
            <a:spAutoFit/>
          </a:bodyPr>
          <a:lstStyle/>
          <a:p>
            <a:r>
              <a:rPr lang="en-US" altLang="zh-CN" sz="1400">
                <a:solidFill>
                  <a:srgbClr val="FFC000"/>
                </a:solidFill>
                <a:latin typeface="Times New Roman" panose="02020603050405020304" pitchFamily="18" charset="0"/>
              </a:rPr>
              <a:t>Code from: https://github.com/sgrvinod/a-PyTorch-Tutorial-to-Image-Captioning</a:t>
            </a:r>
          </a:p>
          <a:p>
            <a:r>
              <a:rPr lang="en-US" altLang="zh-CN" sz="1400">
                <a:solidFill>
                  <a:srgbClr val="FFC000"/>
                </a:solidFill>
                <a:latin typeface="Times New Roman" panose="02020603050405020304" pitchFamily="18" charset="0"/>
              </a:rPr>
              <a:t>Paper: “Show, Attend and Tell: Neural Image Caption Generation with Visual Attention”(CVPR 2016)</a:t>
            </a:r>
            <a:endParaRPr lang="zh-CN" altLang="en-US" sz="1400">
              <a:solidFill>
                <a:srgbClr val="FFC000"/>
              </a:solidFill>
              <a:latin typeface="Times New Roman" panose="02020603050405020304" pitchFamily="18" charset="0"/>
            </a:endParaRPr>
          </a:p>
        </p:txBody>
      </p:sp>
    </p:spTree>
    <p:extLst>
      <p:ext uri="{BB962C8B-B14F-4D97-AF65-F5344CB8AC3E}">
        <p14:creationId xmlns:p14="http://schemas.microsoft.com/office/powerpoint/2010/main" val="13707790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5670" y="323469"/>
            <a:ext cx="524853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latin typeface="宋体" panose="02010600030101010101" pitchFamily="2" charset="-122"/>
                <a:cs typeface="微软雅黑"/>
              </a:rPr>
              <a:t>基于强化学习</a:t>
            </a:r>
            <a:endParaRPr lang="zh-CN" altLang="en-US" sz="2800">
              <a:solidFill>
                <a:srgbClr val="006C39"/>
              </a:solidFill>
              <a:effectLst>
                <a:outerShdw blurRad="38100" dist="38100" dir="2700000" algn="tl">
                  <a:srgbClr val="000000">
                    <a:alpha val="43137"/>
                  </a:srgbClr>
                </a:outerShdw>
              </a:effectLst>
              <a:latin typeface="宋体" panose="02010600030101010101" pitchFamily="2" charset="-122"/>
              <a:cs typeface="微软雅黑"/>
            </a:endParaRPr>
          </a:p>
        </p:txBody>
      </p:sp>
      <p:sp>
        <p:nvSpPr>
          <p:cNvPr id="16" name="object 16"/>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altLang="zh-CN" sz="3600" b="1" dirty="0">
                <a:solidFill>
                  <a:srgbClr val="FFFFFF"/>
                </a:solidFill>
                <a:latin typeface="Century Gothic"/>
                <a:cs typeface="Century Gothic"/>
              </a:rPr>
              <a:t>6</a:t>
            </a:r>
            <a:endParaRPr sz="3600" dirty="0">
              <a:latin typeface="Century Gothic"/>
              <a:cs typeface="Century Gothic"/>
            </a:endParaRPr>
          </a:p>
        </p:txBody>
      </p:sp>
      <p:sp>
        <p:nvSpPr>
          <p:cNvPr id="22" name="object 22"/>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84</a:t>
            </a:fld>
            <a:endParaRPr spc="-5" dirty="0"/>
          </a:p>
        </p:txBody>
      </p:sp>
      <p:sp>
        <p:nvSpPr>
          <p:cNvPr id="6" name="文本框 5">
            <a:extLst>
              <a:ext uri="{FF2B5EF4-FFF2-40B4-BE49-F238E27FC236}">
                <a16:creationId xmlns:a16="http://schemas.microsoft.com/office/drawing/2014/main" id="{1AA57FAC-BDF1-454C-AFFB-61ED5F7B0207}"/>
              </a:ext>
            </a:extLst>
          </p:cNvPr>
          <p:cNvSpPr txBox="1"/>
          <p:nvPr/>
        </p:nvSpPr>
        <p:spPr>
          <a:xfrm>
            <a:off x="761012" y="1369848"/>
            <a:ext cx="10800739" cy="4585871"/>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a:solidFill>
                  <a:srgbClr val="006C39"/>
                </a:solidFill>
                <a:latin typeface="Times New Roman" panose="02020603050405020304" pitchFamily="18" charset="0"/>
              </a:rPr>
              <a:t>近四年出现的方法，但开源数目相对少，且复现难度较大</a:t>
            </a:r>
            <a:endParaRPr lang="en-US" altLang="zh-CN" sz="3200" b="1">
              <a:solidFill>
                <a:srgbClr val="006C39"/>
              </a:solidFill>
              <a:latin typeface="Times New Roman" panose="02020603050405020304" pitchFamily="18" charset="0"/>
            </a:endParaRPr>
          </a:p>
          <a:p>
            <a:pPr marL="285750" indent="-285750">
              <a:buFont typeface="Arial" panose="020B0604020202020204" pitchFamily="34" charset="0"/>
              <a:buChar char="•"/>
            </a:pPr>
            <a:endParaRPr lang="en-US" altLang="zh-CN" sz="3200" b="1">
              <a:solidFill>
                <a:srgbClr val="006C39"/>
              </a:solidFill>
              <a:latin typeface="Times New Roman" panose="02020603050405020304" pitchFamily="18" charset="0"/>
            </a:endParaRPr>
          </a:p>
          <a:p>
            <a:pPr marL="285750" indent="-285750">
              <a:buFont typeface="Arial" panose="020B0604020202020204" pitchFamily="34" charset="0"/>
              <a:buChar char="•"/>
            </a:pPr>
            <a:r>
              <a:rPr lang="zh-CN" altLang="en-US" sz="3200" b="1">
                <a:solidFill>
                  <a:srgbClr val="006C39"/>
                </a:solidFill>
                <a:latin typeface="Times New Roman" panose="02020603050405020304" pitchFamily="18" charset="0"/>
              </a:rPr>
              <a:t>环境基本定型：</a:t>
            </a:r>
            <a:r>
              <a:rPr lang="en-US" altLang="zh-CN" sz="3200" b="1">
                <a:solidFill>
                  <a:srgbClr val="006C39"/>
                </a:solidFill>
                <a:latin typeface="Times New Roman" panose="02020603050405020304" pitchFamily="18" charset="0"/>
              </a:rPr>
              <a:t>pytorch1.3+</a:t>
            </a:r>
            <a:r>
              <a:rPr lang="zh-CN" altLang="en-US" sz="3200" b="1">
                <a:solidFill>
                  <a:srgbClr val="006C39"/>
                </a:solidFill>
                <a:latin typeface="Times New Roman" panose="02020603050405020304" pitchFamily="18" charset="0"/>
              </a:rPr>
              <a:t>、</a:t>
            </a:r>
            <a:r>
              <a:rPr lang="en-US" altLang="zh-CN" sz="3200" b="1">
                <a:solidFill>
                  <a:srgbClr val="006C39"/>
                </a:solidFill>
                <a:latin typeface="Times New Roman" panose="02020603050405020304" pitchFamily="18" charset="0"/>
              </a:rPr>
              <a:t>python3</a:t>
            </a:r>
            <a:r>
              <a:rPr lang="zh-CN" altLang="en-US" sz="3200" b="1">
                <a:solidFill>
                  <a:srgbClr val="006C39"/>
                </a:solidFill>
                <a:latin typeface="Times New Roman" panose="02020603050405020304" pitchFamily="18" charset="0"/>
              </a:rPr>
              <a:t>、</a:t>
            </a:r>
            <a:r>
              <a:rPr lang="en-US" altLang="zh-CN" sz="3200" b="1">
                <a:solidFill>
                  <a:srgbClr val="006C39"/>
                </a:solidFill>
                <a:latin typeface="Times New Roman" panose="02020603050405020304" pitchFamily="18" charset="0"/>
              </a:rPr>
              <a:t>GPU</a:t>
            </a:r>
          </a:p>
          <a:p>
            <a:pPr marL="285750" indent="-285750">
              <a:buFont typeface="Arial" panose="020B0604020202020204" pitchFamily="34" charset="0"/>
              <a:buChar char="•"/>
            </a:pPr>
            <a:endParaRPr lang="en-US" altLang="zh-CN" sz="3200" b="1">
              <a:solidFill>
                <a:srgbClr val="006C39"/>
              </a:solidFill>
              <a:latin typeface="Times New Roman" panose="02020603050405020304" pitchFamily="18" charset="0"/>
            </a:endParaRPr>
          </a:p>
          <a:p>
            <a:pPr marL="285750" indent="-285750">
              <a:buFont typeface="Arial" panose="020B0604020202020204" pitchFamily="34" charset="0"/>
              <a:buChar char="•"/>
            </a:pPr>
            <a:r>
              <a:rPr lang="zh-CN" altLang="en-US" sz="3200" b="1">
                <a:solidFill>
                  <a:srgbClr val="006C39"/>
                </a:solidFill>
                <a:latin typeface="Times New Roman" panose="02020603050405020304" pitchFamily="18" charset="0"/>
              </a:rPr>
              <a:t>诞生了目前最具影响力的代码（祖传）</a:t>
            </a:r>
            <a:endParaRPr lang="en-US" altLang="zh-CN" sz="3200" b="1">
              <a:solidFill>
                <a:srgbClr val="006C39"/>
              </a:solidFill>
              <a:latin typeface="Times New Roman" panose="02020603050405020304" pitchFamily="18" charset="0"/>
            </a:endParaRPr>
          </a:p>
          <a:p>
            <a:pPr marL="742950" lvl="1" indent="-285750">
              <a:buFont typeface="Arial" panose="020B0604020202020204" pitchFamily="34" charset="0"/>
              <a:buChar char="•"/>
            </a:pPr>
            <a:r>
              <a:rPr lang="en-US" altLang="zh-CN" err="1">
                <a:solidFill>
                  <a:schemeClr val="accent6">
                    <a:lumMod val="75000"/>
                  </a:schemeClr>
                </a:solidFill>
                <a:latin typeface="Times New Roman" panose="02020603050405020304" pitchFamily="18" charset="0"/>
                <a:hlinkClick r:id="rId2">
                  <a:extLst>
                    <a:ext uri="{A12FA001-AC4F-418D-AE19-62706E023703}">
                      <ahyp:hlinkClr xmlns:ahyp="http://schemas.microsoft.com/office/drawing/2018/hyperlinkcolor" val="tx"/>
                    </a:ext>
                  </a:extLst>
                </a:hlinkClick>
              </a:rPr>
              <a:t>ruotianluo</a:t>
            </a:r>
            <a:r>
              <a:rPr lang="en-US" altLang="zh-CN">
                <a:solidFill>
                  <a:srgbClr val="ED7A08"/>
                </a:solidFill>
                <a:latin typeface="Times New Roman" panose="02020603050405020304" pitchFamily="18" charset="0"/>
                <a:hlinkClick r:id="rId2">
                  <a:extLst>
                    <a:ext uri="{A12FA001-AC4F-418D-AE19-62706E023703}">
                      <ahyp:hlinkClr xmlns:ahyp="http://schemas.microsoft.com/office/drawing/2018/hyperlinkcolor" val="tx"/>
                    </a:ext>
                  </a:extLst>
                </a:hlinkClick>
              </a:rPr>
              <a:t>/self-</a:t>
            </a:r>
            <a:r>
              <a:rPr lang="en-US" altLang="zh-CN" err="1">
                <a:solidFill>
                  <a:srgbClr val="ED7A08"/>
                </a:solidFill>
                <a:latin typeface="Times New Roman" panose="02020603050405020304" pitchFamily="18" charset="0"/>
                <a:hlinkClick r:id="rId2">
                  <a:extLst>
                    <a:ext uri="{A12FA001-AC4F-418D-AE19-62706E023703}">
                      <ahyp:hlinkClr xmlns:ahyp="http://schemas.microsoft.com/office/drawing/2018/hyperlinkcolor" val="tx"/>
                    </a:ext>
                  </a:extLst>
                </a:hlinkClick>
              </a:rPr>
              <a:t>critical.pytorch</a:t>
            </a:r>
            <a:r>
              <a:rPr lang="en-US" altLang="zh-CN">
                <a:solidFill>
                  <a:srgbClr val="ED7A08"/>
                </a:solidFill>
                <a:latin typeface="Times New Roman" panose="02020603050405020304" pitchFamily="18" charset="0"/>
                <a:hlinkClick r:id="rId2">
                  <a:extLst>
                    <a:ext uri="{A12FA001-AC4F-418D-AE19-62706E023703}">
                      <ahyp:hlinkClr xmlns:ahyp="http://schemas.microsoft.com/office/drawing/2018/hyperlinkcolor" val="tx"/>
                    </a:ext>
                  </a:extLst>
                </a:hlinkClick>
              </a:rPr>
              <a:t>: Unofficial </a:t>
            </a:r>
            <a:r>
              <a:rPr lang="en-US" altLang="zh-CN" err="1">
                <a:solidFill>
                  <a:srgbClr val="ED7A08"/>
                </a:solidFill>
                <a:latin typeface="Times New Roman" panose="02020603050405020304" pitchFamily="18" charset="0"/>
                <a:hlinkClick r:id="rId2">
                  <a:extLst>
                    <a:ext uri="{A12FA001-AC4F-418D-AE19-62706E023703}">
                      <ahyp:hlinkClr xmlns:ahyp="http://schemas.microsoft.com/office/drawing/2018/hyperlinkcolor" val="tx"/>
                    </a:ext>
                  </a:extLst>
                </a:hlinkClick>
              </a:rPr>
              <a:t>pytorch</a:t>
            </a:r>
            <a:r>
              <a:rPr lang="en-US" altLang="zh-CN">
                <a:solidFill>
                  <a:srgbClr val="ED7A08"/>
                </a:solidFill>
                <a:latin typeface="Times New Roman" panose="02020603050405020304" pitchFamily="18" charset="0"/>
                <a:hlinkClick r:id="rId2">
                  <a:extLst>
                    <a:ext uri="{A12FA001-AC4F-418D-AE19-62706E023703}">
                      <ahyp:hlinkClr xmlns:ahyp="http://schemas.microsoft.com/office/drawing/2018/hyperlinkcolor" val="tx"/>
                    </a:ext>
                  </a:extLst>
                </a:hlinkClick>
              </a:rPr>
              <a:t> implementation for Self-critical Sequence Training for Image Captioning. and others. (github.com)</a:t>
            </a:r>
            <a:endParaRPr lang="en-US" altLang="zh-CN">
              <a:latin typeface="Times New Roman" panose="02020603050405020304" pitchFamily="18" charset="0"/>
            </a:endParaRPr>
          </a:p>
          <a:p>
            <a:pPr marL="285750" indent="-285750">
              <a:buFont typeface="Arial" panose="020B0604020202020204" pitchFamily="34" charset="0"/>
              <a:buChar char="•"/>
            </a:pPr>
            <a:endParaRPr lang="en-US" altLang="zh-CN" sz="3200">
              <a:latin typeface="Times New Roman" panose="02020603050405020304" pitchFamily="18" charset="0"/>
            </a:endParaRPr>
          </a:p>
          <a:p>
            <a:pPr marL="285750" indent="-285750">
              <a:buFont typeface="Arial" panose="020B0604020202020204" pitchFamily="34" charset="0"/>
              <a:buChar char="•"/>
            </a:pPr>
            <a:r>
              <a:rPr lang="zh-CN" altLang="en-US" sz="3200" b="1">
                <a:solidFill>
                  <a:srgbClr val="006C39"/>
                </a:solidFill>
                <a:latin typeface="Times New Roman" panose="02020603050405020304" pitchFamily="18" charset="0"/>
              </a:rPr>
              <a:t>范式：</a:t>
            </a:r>
            <a:r>
              <a:rPr lang="en-US" altLang="zh-CN" sz="3200" b="1">
                <a:solidFill>
                  <a:srgbClr val="006C39"/>
                </a:solidFill>
                <a:latin typeface="Times New Roman" panose="02020603050405020304" pitchFamily="18" charset="0"/>
              </a:rPr>
              <a:t>MSCOCO2014 + </a:t>
            </a:r>
            <a:r>
              <a:rPr lang="en-US" altLang="zh-CN" sz="3200" b="1" i="0">
                <a:solidFill>
                  <a:srgbClr val="006C39"/>
                </a:solidFill>
                <a:latin typeface="-apple-system"/>
              </a:rPr>
              <a:t>Bottom up feature + </a:t>
            </a:r>
            <a:r>
              <a:rPr lang="en-US" altLang="zh-CN" sz="3200" b="1" i="0" err="1">
                <a:solidFill>
                  <a:srgbClr val="006C39"/>
                </a:solidFill>
                <a:latin typeface="-apple-system"/>
              </a:rPr>
              <a:t>Karpathy’s</a:t>
            </a:r>
            <a:r>
              <a:rPr lang="en-US" altLang="zh-CN" sz="3200" b="1" i="0">
                <a:solidFill>
                  <a:srgbClr val="006C39"/>
                </a:solidFill>
                <a:latin typeface="-apple-system"/>
              </a:rPr>
              <a:t> split</a:t>
            </a:r>
            <a:endParaRPr lang="en-US" altLang="zh-CN" sz="3200" b="1">
              <a:solidFill>
                <a:srgbClr val="006C39"/>
              </a:solidFill>
              <a:latin typeface="Times New Roman" panose="02020603050405020304" pitchFamily="18" charset="0"/>
            </a:endParaRPr>
          </a:p>
        </p:txBody>
      </p:sp>
    </p:spTree>
    <p:extLst>
      <p:ext uri="{BB962C8B-B14F-4D97-AF65-F5344CB8AC3E}">
        <p14:creationId xmlns:p14="http://schemas.microsoft.com/office/powerpoint/2010/main" val="4156372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5670" y="323469"/>
            <a:ext cx="524853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latin typeface="宋体" panose="02010600030101010101" pitchFamily="2" charset="-122"/>
                <a:cs typeface="微软雅黑"/>
              </a:rPr>
              <a:t>基于强化学习复现</a:t>
            </a:r>
            <a:endParaRPr lang="zh-CN" altLang="en-US" sz="2800">
              <a:solidFill>
                <a:srgbClr val="006C39"/>
              </a:solidFill>
              <a:effectLst>
                <a:outerShdw blurRad="38100" dist="38100" dir="2700000" algn="tl">
                  <a:srgbClr val="000000">
                    <a:alpha val="43137"/>
                  </a:srgbClr>
                </a:outerShdw>
              </a:effectLst>
              <a:latin typeface="宋体" panose="02010600030101010101" pitchFamily="2" charset="-122"/>
              <a:cs typeface="微软雅黑"/>
            </a:endParaRPr>
          </a:p>
        </p:txBody>
      </p:sp>
      <p:sp>
        <p:nvSpPr>
          <p:cNvPr id="16" name="object 16"/>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altLang="zh-CN" sz="3600" b="1" dirty="0">
                <a:solidFill>
                  <a:srgbClr val="FFFFFF"/>
                </a:solidFill>
                <a:latin typeface="Century Gothic"/>
                <a:cs typeface="Century Gothic"/>
              </a:rPr>
              <a:t>6</a:t>
            </a:r>
            <a:endParaRPr sz="3600" dirty="0">
              <a:latin typeface="Century Gothic"/>
              <a:cs typeface="Century Gothic"/>
            </a:endParaRPr>
          </a:p>
        </p:txBody>
      </p:sp>
      <p:sp>
        <p:nvSpPr>
          <p:cNvPr id="22" name="object 22"/>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85</a:t>
            </a:fld>
            <a:endParaRPr spc="-5" dirty="0"/>
          </a:p>
        </p:txBody>
      </p:sp>
      <p:sp>
        <p:nvSpPr>
          <p:cNvPr id="7" name="文本框 6">
            <a:extLst>
              <a:ext uri="{FF2B5EF4-FFF2-40B4-BE49-F238E27FC236}">
                <a16:creationId xmlns:a16="http://schemas.microsoft.com/office/drawing/2014/main" id="{530B5256-76A9-45EE-81EA-350E870E278A}"/>
              </a:ext>
            </a:extLst>
          </p:cNvPr>
          <p:cNvSpPr txBox="1"/>
          <p:nvPr/>
        </p:nvSpPr>
        <p:spPr>
          <a:xfrm>
            <a:off x="3505200" y="6211669"/>
            <a:ext cx="7239000" cy="646331"/>
          </a:xfrm>
          <a:prstGeom prst="rect">
            <a:avLst/>
          </a:prstGeom>
          <a:noFill/>
        </p:spPr>
        <p:txBody>
          <a:bodyPr wrap="square">
            <a:spAutoFit/>
          </a:bodyPr>
          <a:lstStyle/>
          <a:p>
            <a:r>
              <a:rPr lang="en-US" altLang="zh-CN">
                <a:solidFill>
                  <a:srgbClr val="FFC000"/>
                </a:solidFill>
                <a:latin typeface="Times New Roman" panose="02020603050405020304" pitchFamily="18" charset="0"/>
              </a:rPr>
              <a:t>Code from: </a:t>
            </a:r>
            <a:r>
              <a:rPr lang="zh-CN" altLang="en-US">
                <a:solidFill>
                  <a:srgbClr val="FFC000"/>
                </a:solidFill>
                <a:latin typeface="Times New Roman" panose="02020603050405020304" pitchFamily="18" charset="0"/>
              </a:rPr>
              <a:t>https://github.com/ruotianluo/self-critical.pytorch  </a:t>
            </a:r>
            <a:endParaRPr lang="en-US" altLang="zh-CN">
              <a:solidFill>
                <a:srgbClr val="FFC000"/>
              </a:solidFill>
              <a:latin typeface="Times New Roman" panose="02020603050405020304" pitchFamily="18" charset="0"/>
            </a:endParaRPr>
          </a:p>
          <a:p>
            <a:r>
              <a:rPr lang="en-US" altLang="zh-CN">
                <a:solidFill>
                  <a:srgbClr val="FFC000"/>
                </a:solidFill>
                <a:latin typeface="Times New Roman" panose="02020603050405020304" pitchFamily="18" charset="0"/>
              </a:rPr>
              <a:t>Paper: “Self-critical Sequence Training for Image Captioning” (CVPR 2017)</a:t>
            </a:r>
            <a:endParaRPr lang="zh-CN" altLang="en-US">
              <a:solidFill>
                <a:srgbClr val="FFC000"/>
              </a:solidFill>
              <a:latin typeface="Times New Roman" panose="02020603050405020304" pitchFamily="18" charset="0"/>
            </a:endParaRPr>
          </a:p>
        </p:txBody>
      </p:sp>
      <p:pic>
        <p:nvPicPr>
          <p:cNvPr id="5" name="图片 4">
            <a:extLst>
              <a:ext uri="{FF2B5EF4-FFF2-40B4-BE49-F238E27FC236}">
                <a16:creationId xmlns:a16="http://schemas.microsoft.com/office/drawing/2014/main" id="{B81508CC-FC1A-454D-ACE7-0F3C7F03C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1295400"/>
            <a:ext cx="6862555" cy="3886200"/>
          </a:xfrm>
          <a:prstGeom prst="rect">
            <a:avLst/>
          </a:prstGeom>
        </p:spPr>
      </p:pic>
      <p:sp>
        <p:nvSpPr>
          <p:cNvPr id="8" name="文本框 7">
            <a:extLst>
              <a:ext uri="{FF2B5EF4-FFF2-40B4-BE49-F238E27FC236}">
                <a16:creationId xmlns:a16="http://schemas.microsoft.com/office/drawing/2014/main" id="{41587899-E235-4698-8200-7B5558382F00}"/>
              </a:ext>
            </a:extLst>
          </p:cNvPr>
          <p:cNvSpPr txBox="1"/>
          <p:nvPr/>
        </p:nvSpPr>
        <p:spPr>
          <a:xfrm>
            <a:off x="8001000" y="5341129"/>
            <a:ext cx="1752600" cy="369332"/>
          </a:xfrm>
          <a:prstGeom prst="rect">
            <a:avLst/>
          </a:prstGeom>
          <a:noFill/>
        </p:spPr>
        <p:txBody>
          <a:bodyPr wrap="square" rtlCol="0">
            <a:spAutoFit/>
          </a:bodyPr>
          <a:lstStyle/>
          <a:p>
            <a:r>
              <a:rPr lang="en-US" altLang="zh-CN">
                <a:latin typeface="Times New Roman" panose="02020603050405020304" pitchFamily="18" charset="0"/>
              </a:rPr>
              <a:t>By Google</a:t>
            </a:r>
            <a:r>
              <a:rPr lang="zh-CN" altLang="en-US">
                <a:latin typeface="Times New Roman" panose="02020603050405020304" pitchFamily="18" charset="0"/>
              </a:rPr>
              <a:t> </a:t>
            </a:r>
            <a:r>
              <a:rPr lang="en-US" altLang="zh-CN" err="1">
                <a:latin typeface="Times New Roman" panose="02020603050405020304" pitchFamily="18" charset="0"/>
              </a:rPr>
              <a:t>colab</a:t>
            </a:r>
            <a:endParaRPr lang="en-US" altLang="zh-CN">
              <a:latin typeface="Times New Roman" panose="02020603050405020304" pitchFamily="18" charset="0"/>
            </a:endParaRPr>
          </a:p>
        </p:txBody>
      </p:sp>
      <p:pic>
        <p:nvPicPr>
          <p:cNvPr id="11" name="图片 10">
            <a:extLst>
              <a:ext uri="{FF2B5EF4-FFF2-40B4-BE49-F238E27FC236}">
                <a16:creationId xmlns:a16="http://schemas.microsoft.com/office/drawing/2014/main" id="{8D36A120-4197-44C8-A04D-3344E22D1B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995" y="1219200"/>
            <a:ext cx="3195575" cy="3169295"/>
          </a:xfrm>
          <a:prstGeom prst="rect">
            <a:avLst/>
          </a:prstGeom>
        </p:spPr>
      </p:pic>
      <p:sp>
        <p:nvSpPr>
          <p:cNvPr id="13" name="文本框 12">
            <a:extLst>
              <a:ext uri="{FF2B5EF4-FFF2-40B4-BE49-F238E27FC236}">
                <a16:creationId xmlns:a16="http://schemas.microsoft.com/office/drawing/2014/main" id="{35552A73-8A66-45ED-94F8-E6533DE641F2}"/>
              </a:ext>
            </a:extLst>
          </p:cNvPr>
          <p:cNvSpPr txBox="1"/>
          <p:nvPr/>
        </p:nvSpPr>
        <p:spPr>
          <a:xfrm>
            <a:off x="457200" y="4495800"/>
            <a:ext cx="4648200" cy="1477328"/>
          </a:xfrm>
          <a:prstGeom prst="rect">
            <a:avLst/>
          </a:prstGeom>
          <a:noFill/>
        </p:spPr>
        <p:txBody>
          <a:bodyPr wrap="square">
            <a:spAutoFit/>
          </a:bodyPr>
          <a:lstStyle/>
          <a:p>
            <a:r>
              <a:rPr lang="en-US" altLang="zh-CN" b="1">
                <a:effectLst>
                  <a:outerShdw blurRad="38100" dist="38100" dir="2700000" algn="tl">
                    <a:srgbClr val="000000">
                      <a:alpha val="43137"/>
                    </a:srgbClr>
                  </a:outerShdw>
                </a:effectLst>
                <a:latin typeface="Times New Roman" panose="02020603050405020304" pitchFamily="18" charset="0"/>
              </a:rPr>
              <a:t>a </a:t>
            </a:r>
            <a:r>
              <a:rPr lang="en-US" altLang="zh-CN" b="1">
                <a:solidFill>
                  <a:srgbClr val="FF0000"/>
                </a:solidFill>
                <a:effectLst>
                  <a:outerShdw blurRad="38100" dist="38100" dir="2700000" algn="tl">
                    <a:srgbClr val="000000">
                      <a:alpha val="43137"/>
                    </a:srgbClr>
                  </a:outerShdw>
                </a:effectLst>
                <a:latin typeface="Times New Roman" panose="02020603050405020304" pitchFamily="18" charset="0"/>
              </a:rPr>
              <a:t>man riding </a:t>
            </a:r>
            <a:r>
              <a:rPr lang="en-US" altLang="zh-CN" b="1">
                <a:effectLst>
                  <a:outerShdw blurRad="38100" dist="38100" dir="2700000" algn="tl">
                    <a:srgbClr val="000000">
                      <a:alpha val="43137"/>
                    </a:srgbClr>
                  </a:outerShdw>
                </a:effectLst>
                <a:latin typeface="Times New Roman" panose="02020603050405020304" pitchFamily="18" charset="0"/>
              </a:rPr>
              <a:t>on the back of a brown </a:t>
            </a:r>
            <a:r>
              <a:rPr lang="en-US" altLang="zh-CN" b="1">
                <a:solidFill>
                  <a:srgbClr val="FF0000"/>
                </a:solidFill>
                <a:effectLst>
                  <a:outerShdw blurRad="38100" dist="38100" dir="2700000" algn="tl">
                    <a:srgbClr val="000000">
                      <a:alpha val="43137"/>
                    </a:srgbClr>
                  </a:outerShdw>
                </a:effectLst>
                <a:latin typeface="Times New Roman" panose="02020603050405020304" pitchFamily="18" charset="0"/>
              </a:rPr>
              <a:t>horse</a:t>
            </a:r>
            <a:br>
              <a:rPr lang="en-US" altLang="zh-CN" b="1">
                <a:effectLst>
                  <a:outerShdw blurRad="38100" dist="38100" dir="2700000" algn="tl">
                    <a:srgbClr val="000000">
                      <a:alpha val="43137"/>
                    </a:srgbClr>
                  </a:outerShdw>
                </a:effectLst>
                <a:latin typeface="Times New Roman" panose="02020603050405020304" pitchFamily="18" charset="0"/>
              </a:rPr>
            </a:br>
            <a:r>
              <a:rPr lang="en-US" altLang="zh-CN" b="1">
                <a:effectLst>
                  <a:outerShdw blurRad="38100" dist="38100" dir="2700000" algn="tl">
                    <a:srgbClr val="000000">
                      <a:alpha val="43137"/>
                    </a:srgbClr>
                  </a:outerShdw>
                </a:effectLst>
                <a:latin typeface="Times New Roman" panose="02020603050405020304" pitchFamily="18" charset="0"/>
              </a:rPr>
              <a:t>a </a:t>
            </a:r>
            <a:r>
              <a:rPr lang="en-US" altLang="zh-CN" b="1">
                <a:solidFill>
                  <a:srgbClr val="FF0000"/>
                </a:solidFill>
                <a:effectLst>
                  <a:outerShdw blurRad="38100" dist="38100" dir="2700000" algn="tl">
                    <a:srgbClr val="000000">
                      <a:alpha val="43137"/>
                    </a:srgbClr>
                  </a:outerShdw>
                </a:effectLst>
                <a:latin typeface="Times New Roman" panose="02020603050405020304" pitchFamily="18" charset="0"/>
              </a:rPr>
              <a:t>man riding </a:t>
            </a:r>
            <a:r>
              <a:rPr lang="en-US" altLang="zh-CN" b="1">
                <a:effectLst>
                  <a:outerShdw blurRad="38100" dist="38100" dir="2700000" algn="tl">
                    <a:srgbClr val="000000">
                      <a:alpha val="43137"/>
                    </a:srgbClr>
                  </a:outerShdw>
                </a:effectLst>
                <a:latin typeface="Times New Roman" panose="02020603050405020304" pitchFamily="18" charset="0"/>
              </a:rPr>
              <a:t>a </a:t>
            </a:r>
            <a:r>
              <a:rPr lang="en-US" altLang="zh-CN" b="1">
                <a:solidFill>
                  <a:srgbClr val="FF0000"/>
                </a:solidFill>
                <a:effectLst>
                  <a:outerShdw blurRad="38100" dist="38100" dir="2700000" algn="tl">
                    <a:srgbClr val="000000">
                      <a:alpha val="43137"/>
                    </a:srgbClr>
                  </a:outerShdw>
                </a:effectLst>
                <a:latin typeface="Times New Roman" panose="02020603050405020304" pitchFamily="18" charset="0"/>
              </a:rPr>
              <a:t>horse</a:t>
            </a:r>
            <a:r>
              <a:rPr lang="en-US" altLang="zh-CN" b="1">
                <a:effectLst>
                  <a:outerShdw blurRad="38100" dist="38100" dir="2700000" algn="tl">
                    <a:srgbClr val="000000">
                      <a:alpha val="43137"/>
                    </a:srgbClr>
                  </a:outerShdw>
                </a:effectLst>
                <a:latin typeface="Times New Roman" panose="02020603050405020304" pitchFamily="18" charset="0"/>
              </a:rPr>
              <a:t> in the </a:t>
            </a:r>
            <a:r>
              <a:rPr lang="en-US" altLang="zh-CN" b="1">
                <a:solidFill>
                  <a:srgbClr val="FF0000"/>
                </a:solidFill>
                <a:effectLst>
                  <a:outerShdw blurRad="38100" dist="38100" dir="2700000" algn="tl">
                    <a:srgbClr val="000000">
                      <a:alpha val="43137"/>
                    </a:srgbClr>
                  </a:outerShdw>
                </a:effectLst>
                <a:latin typeface="Times New Roman" panose="02020603050405020304" pitchFamily="18" charset="0"/>
              </a:rPr>
              <a:t>grass</a:t>
            </a:r>
            <a:br>
              <a:rPr lang="en-US" altLang="zh-CN" b="1">
                <a:effectLst>
                  <a:outerShdw blurRad="38100" dist="38100" dir="2700000" algn="tl">
                    <a:srgbClr val="000000">
                      <a:alpha val="43137"/>
                    </a:srgbClr>
                  </a:outerShdw>
                </a:effectLst>
                <a:latin typeface="Times New Roman" panose="02020603050405020304" pitchFamily="18" charset="0"/>
              </a:rPr>
            </a:br>
            <a:r>
              <a:rPr lang="en-US" altLang="zh-CN" b="1">
                <a:effectLst>
                  <a:outerShdw blurRad="38100" dist="38100" dir="2700000" algn="tl">
                    <a:srgbClr val="000000">
                      <a:alpha val="43137"/>
                    </a:srgbClr>
                  </a:outerShdw>
                </a:effectLst>
                <a:latin typeface="Times New Roman" panose="02020603050405020304" pitchFamily="18" charset="0"/>
              </a:rPr>
              <a:t>a </a:t>
            </a:r>
            <a:r>
              <a:rPr lang="en-US" altLang="zh-CN" b="1">
                <a:solidFill>
                  <a:srgbClr val="FF0000"/>
                </a:solidFill>
                <a:effectLst>
                  <a:outerShdw blurRad="38100" dist="38100" dir="2700000" algn="tl">
                    <a:srgbClr val="000000">
                      <a:alpha val="43137"/>
                    </a:srgbClr>
                  </a:outerShdw>
                </a:effectLst>
                <a:latin typeface="Times New Roman" panose="02020603050405020304" pitchFamily="18" charset="0"/>
              </a:rPr>
              <a:t>man riding </a:t>
            </a:r>
            <a:r>
              <a:rPr lang="en-US" altLang="zh-CN" b="1">
                <a:effectLst>
                  <a:outerShdw blurRad="38100" dist="38100" dir="2700000" algn="tl">
                    <a:srgbClr val="000000">
                      <a:alpha val="43137"/>
                    </a:srgbClr>
                  </a:outerShdw>
                </a:effectLst>
                <a:latin typeface="Times New Roman" panose="02020603050405020304" pitchFamily="18" charset="0"/>
              </a:rPr>
              <a:t>a brown </a:t>
            </a:r>
            <a:r>
              <a:rPr lang="en-US" altLang="zh-CN" b="1">
                <a:solidFill>
                  <a:srgbClr val="FF0000"/>
                </a:solidFill>
                <a:effectLst>
                  <a:outerShdw blurRad="38100" dist="38100" dir="2700000" algn="tl">
                    <a:srgbClr val="000000">
                      <a:alpha val="43137"/>
                    </a:srgbClr>
                  </a:outerShdw>
                </a:effectLst>
                <a:latin typeface="Times New Roman" panose="02020603050405020304" pitchFamily="18" charset="0"/>
              </a:rPr>
              <a:t>horse</a:t>
            </a:r>
            <a:r>
              <a:rPr lang="en-US" altLang="zh-CN" b="1">
                <a:effectLst>
                  <a:outerShdw blurRad="38100" dist="38100" dir="2700000" algn="tl">
                    <a:srgbClr val="000000">
                      <a:alpha val="43137"/>
                    </a:srgbClr>
                  </a:outerShdw>
                </a:effectLst>
                <a:latin typeface="Times New Roman" panose="02020603050405020304" pitchFamily="18" charset="0"/>
              </a:rPr>
              <a:t> in a </a:t>
            </a:r>
            <a:r>
              <a:rPr lang="en-US" altLang="zh-CN" b="1">
                <a:solidFill>
                  <a:srgbClr val="FF0000"/>
                </a:solidFill>
                <a:effectLst>
                  <a:outerShdw blurRad="38100" dist="38100" dir="2700000" algn="tl">
                    <a:srgbClr val="000000">
                      <a:alpha val="43137"/>
                    </a:srgbClr>
                  </a:outerShdw>
                </a:effectLst>
                <a:latin typeface="Times New Roman" panose="02020603050405020304" pitchFamily="18" charset="0"/>
              </a:rPr>
              <a:t>field</a:t>
            </a:r>
            <a:br>
              <a:rPr lang="en-US" altLang="zh-CN" b="1">
                <a:effectLst>
                  <a:outerShdw blurRad="38100" dist="38100" dir="2700000" algn="tl">
                    <a:srgbClr val="000000">
                      <a:alpha val="43137"/>
                    </a:srgbClr>
                  </a:outerShdw>
                </a:effectLst>
                <a:latin typeface="Times New Roman" panose="02020603050405020304" pitchFamily="18" charset="0"/>
              </a:rPr>
            </a:br>
            <a:r>
              <a:rPr lang="en-US" altLang="zh-CN" b="1">
                <a:effectLst>
                  <a:outerShdw blurRad="38100" dist="38100" dir="2700000" algn="tl">
                    <a:srgbClr val="000000">
                      <a:alpha val="43137"/>
                    </a:srgbClr>
                  </a:outerShdw>
                </a:effectLst>
                <a:latin typeface="Times New Roman" panose="02020603050405020304" pitchFamily="18" charset="0"/>
              </a:rPr>
              <a:t>a </a:t>
            </a:r>
            <a:r>
              <a:rPr lang="en-US" altLang="zh-CN" b="1">
                <a:solidFill>
                  <a:srgbClr val="FF0000"/>
                </a:solidFill>
                <a:effectLst>
                  <a:outerShdw blurRad="38100" dist="38100" dir="2700000" algn="tl">
                    <a:srgbClr val="000000">
                      <a:alpha val="43137"/>
                    </a:srgbClr>
                  </a:outerShdw>
                </a:effectLst>
                <a:latin typeface="Times New Roman" panose="02020603050405020304" pitchFamily="18" charset="0"/>
              </a:rPr>
              <a:t>man riding </a:t>
            </a:r>
            <a:r>
              <a:rPr lang="en-US" altLang="zh-CN" b="1">
                <a:effectLst>
                  <a:outerShdw blurRad="38100" dist="38100" dir="2700000" algn="tl">
                    <a:srgbClr val="000000">
                      <a:alpha val="43137"/>
                    </a:srgbClr>
                  </a:outerShdw>
                </a:effectLst>
                <a:latin typeface="Times New Roman" panose="02020603050405020304" pitchFamily="18" charset="0"/>
              </a:rPr>
              <a:t>a </a:t>
            </a:r>
            <a:r>
              <a:rPr lang="en-US" altLang="zh-CN" b="1">
                <a:solidFill>
                  <a:srgbClr val="FF0000"/>
                </a:solidFill>
                <a:effectLst>
                  <a:outerShdw blurRad="38100" dist="38100" dir="2700000" algn="tl">
                    <a:srgbClr val="000000">
                      <a:alpha val="43137"/>
                    </a:srgbClr>
                  </a:outerShdw>
                </a:effectLst>
                <a:latin typeface="Times New Roman" panose="02020603050405020304" pitchFamily="18" charset="0"/>
              </a:rPr>
              <a:t>horse</a:t>
            </a:r>
            <a:r>
              <a:rPr lang="en-US" altLang="zh-CN" b="1">
                <a:effectLst>
                  <a:outerShdw blurRad="38100" dist="38100" dir="2700000" algn="tl">
                    <a:srgbClr val="000000">
                      <a:alpha val="43137"/>
                    </a:srgbClr>
                  </a:outerShdw>
                </a:effectLst>
                <a:latin typeface="Times New Roman" panose="02020603050405020304" pitchFamily="18" charset="0"/>
              </a:rPr>
              <a:t> in a </a:t>
            </a:r>
            <a:r>
              <a:rPr lang="en-US" altLang="zh-CN" b="1">
                <a:solidFill>
                  <a:srgbClr val="FF0000"/>
                </a:solidFill>
                <a:effectLst>
                  <a:outerShdw blurRad="38100" dist="38100" dir="2700000" algn="tl">
                    <a:srgbClr val="000000">
                      <a:alpha val="43137"/>
                    </a:srgbClr>
                  </a:outerShdw>
                </a:effectLst>
                <a:latin typeface="Times New Roman" panose="02020603050405020304" pitchFamily="18" charset="0"/>
              </a:rPr>
              <a:t>grassy field</a:t>
            </a:r>
            <a:br>
              <a:rPr lang="en-US" altLang="zh-CN" b="1">
                <a:effectLst>
                  <a:outerShdw blurRad="38100" dist="38100" dir="2700000" algn="tl">
                    <a:srgbClr val="000000">
                      <a:alpha val="43137"/>
                    </a:srgbClr>
                  </a:outerShdw>
                </a:effectLst>
                <a:latin typeface="Times New Roman" panose="02020603050405020304" pitchFamily="18" charset="0"/>
              </a:rPr>
            </a:br>
            <a:r>
              <a:rPr lang="en-US" altLang="zh-CN" b="1">
                <a:effectLst>
                  <a:outerShdw blurRad="38100" dist="38100" dir="2700000" algn="tl">
                    <a:srgbClr val="000000">
                      <a:alpha val="43137"/>
                    </a:srgbClr>
                  </a:outerShdw>
                </a:effectLst>
                <a:latin typeface="Times New Roman" panose="02020603050405020304" pitchFamily="18" charset="0"/>
              </a:rPr>
              <a:t>a </a:t>
            </a:r>
            <a:r>
              <a:rPr lang="en-US" altLang="zh-CN" b="1">
                <a:solidFill>
                  <a:srgbClr val="FF0000"/>
                </a:solidFill>
                <a:effectLst>
                  <a:outerShdw blurRad="38100" dist="38100" dir="2700000" algn="tl">
                    <a:srgbClr val="000000">
                      <a:alpha val="43137"/>
                    </a:srgbClr>
                  </a:outerShdw>
                </a:effectLst>
                <a:latin typeface="Times New Roman" panose="02020603050405020304" pitchFamily="18" charset="0"/>
              </a:rPr>
              <a:t>man riding </a:t>
            </a:r>
            <a:r>
              <a:rPr lang="en-US" altLang="zh-CN" b="1">
                <a:effectLst>
                  <a:outerShdw blurRad="38100" dist="38100" dir="2700000" algn="tl">
                    <a:srgbClr val="000000">
                      <a:alpha val="43137"/>
                    </a:srgbClr>
                  </a:outerShdw>
                </a:effectLst>
                <a:latin typeface="Times New Roman" panose="02020603050405020304" pitchFamily="18" charset="0"/>
              </a:rPr>
              <a:t>a brown </a:t>
            </a:r>
            <a:r>
              <a:rPr lang="en-US" altLang="zh-CN" b="1">
                <a:solidFill>
                  <a:srgbClr val="FF0000"/>
                </a:solidFill>
                <a:effectLst>
                  <a:outerShdw blurRad="38100" dist="38100" dir="2700000" algn="tl">
                    <a:srgbClr val="000000">
                      <a:alpha val="43137"/>
                    </a:srgbClr>
                  </a:outerShdw>
                </a:effectLst>
                <a:latin typeface="Times New Roman" panose="02020603050405020304" pitchFamily="18" charset="0"/>
              </a:rPr>
              <a:t>horse</a:t>
            </a:r>
            <a:r>
              <a:rPr lang="en-US" altLang="zh-CN" b="1">
                <a:effectLst>
                  <a:outerShdw blurRad="38100" dist="38100" dir="2700000" algn="tl">
                    <a:srgbClr val="000000">
                      <a:alpha val="43137"/>
                    </a:srgbClr>
                  </a:outerShdw>
                </a:effectLst>
                <a:latin typeface="Times New Roman" panose="02020603050405020304" pitchFamily="18" charset="0"/>
              </a:rPr>
              <a:t> through a </a:t>
            </a:r>
            <a:r>
              <a:rPr lang="en-US" altLang="zh-CN" b="1">
                <a:solidFill>
                  <a:srgbClr val="FF0000"/>
                </a:solidFill>
                <a:effectLst>
                  <a:outerShdw blurRad="38100" dist="38100" dir="2700000" algn="tl">
                    <a:srgbClr val="000000">
                      <a:alpha val="43137"/>
                    </a:srgbClr>
                  </a:outerShdw>
                </a:effectLst>
                <a:latin typeface="Times New Roman" panose="02020603050405020304" pitchFamily="18" charset="0"/>
              </a:rPr>
              <a:t>field</a:t>
            </a:r>
            <a:endParaRPr lang="zh-CN" altLang="en-US" b="1">
              <a:solidFill>
                <a:srgbClr val="FF0000"/>
              </a:solidFill>
              <a:effectLst>
                <a:outerShdw blurRad="38100" dist="38100" dir="2700000" algn="tl">
                  <a:srgbClr val="000000">
                    <a:alpha val="43137"/>
                  </a:srgbClr>
                </a:outerShdw>
              </a:effectLst>
              <a:latin typeface="Times New Roman" panose="02020603050405020304" pitchFamily="18" charset="0"/>
            </a:endParaRPr>
          </a:p>
        </p:txBody>
      </p:sp>
    </p:spTree>
    <p:extLst>
      <p:ext uri="{BB962C8B-B14F-4D97-AF65-F5344CB8AC3E}">
        <p14:creationId xmlns:p14="http://schemas.microsoft.com/office/powerpoint/2010/main" val="5712132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5670" y="323469"/>
            <a:ext cx="524853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dirty="0">
                <a:solidFill>
                  <a:srgbClr val="006C39"/>
                </a:solidFill>
                <a:effectLst>
                  <a:outerShdw blurRad="38100" dist="38100" dir="2700000" algn="tl">
                    <a:srgbClr val="000000">
                      <a:alpha val="43137"/>
                    </a:srgbClr>
                  </a:outerShdw>
                </a:effectLst>
                <a:latin typeface="宋体" panose="02010600030101010101" pitchFamily="2" charset="-122"/>
              </a:rPr>
              <a:t>基于</a:t>
            </a:r>
            <a:r>
              <a:rPr lang="zh-CN" altLang="en-US" sz="2800" b="1" spc="-5">
                <a:solidFill>
                  <a:srgbClr val="006C39"/>
                </a:solidFill>
                <a:effectLst>
                  <a:outerShdw blurRad="38100" dist="38100" dir="2700000" algn="tl">
                    <a:srgbClr val="000000">
                      <a:alpha val="43137"/>
                    </a:srgbClr>
                  </a:outerShdw>
                </a:effectLst>
                <a:latin typeface="宋体" panose="02010600030101010101" pitchFamily="2" charset="-122"/>
                <a:cs typeface="微软雅黑"/>
              </a:rPr>
              <a:t>场景图</a:t>
            </a:r>
            <a:endParaRPr lang="zh-CN" altLang="en-US" sz="2800">
              <a:solidFill>
                <a:srgbClr val="006C39"/>
              </a:solidFill>
              <a:effectLst>
                <a:outerShdw blurRad="38100" dist="38100" dir="2700000" algn="tl">
                  <a:srgbClr val="000000">
                    <a:alpha val="43137"/>
                  </a:srgbClr>
                </a:outerShdw>
              </a:effectLst>
              <a:latin typeface="宋体" panose="02010600030101010101" pitchFamily="2" charset="-122"/>
              <a:cs typeface="微软雅黑"/>
            </a:endParaRPr>
          </a:p>
        </p:txBody>
      </p:sp>
      <p:sp>
        <p:nvSpPr>
          <p:cNvPr id="16" name="object 16"/>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altLang="zh-CN" sz="3600" b="1" dirty="0">
                <a:solidFill>
                  <a:srgbClr val="FFFFFF"/>
                </a:solidFill>
                <a:latin typeface="Century Gothic"/>
                <a:cs typeface="Century Gothic"/>
              </a:rPr>
              <a:t>6</a:t>
            </a:r>
            <a:endParaRPr sz="3600" dirty="0">
              <a:latin typeface="Century Gothic"/>
              <a:cs typeface="Century Gothic"/>
            </a:endParaRPr>
          </a:p>
        </p:txBody>
      </p:sp>
      <p:sp>
        <p:nvSpPr>
          <p:cNvPr id="22" name="object 22"/>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86</a:t>
            </a:fld>
            <a:endParaRPr spc="-5" dirty="0"/>
          </a:p>
        </p:txBody>
      </p:sp>
      <p:sp>
        <p:nvSpPr>
          <p:cNvPr id="6" name="文本框 5">
            <a:extLst>
              <a:ext uri="{FF2B5EF4-FFF2-40B4-BE49-F238E27FC236}">
                <a16:creationId xmlns:a16="http://schemas.microsoft.com/office/drawing/2014/main" id="{18903FB8-44E0-4162-BE10-C738BC5AE095}"/>
              </a:ext>
            </a:extLst>
          </p:cNvPr>
          <p:cNvSpPr txBox="1"/>
          <p:nvPr/>
        </p:nvSpPr>
        <p:spPr>
          <a:xfrm>
            <a:off x="866115" y="1676400"/>
            <a:ext cx="10800739" cy="3724096"/>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a:solidFill>
                  <a:srgbClr val="006C39"/>
                </a:solidFill>
                <a:latin typeface="Times New Roman" panose="02020603050405020304" pitchFamily="18" charset="0"/>
              </a:rPr>
              <a:t>同样，近年诞生的方法，开源生态逐渐丰富，对环境配置要求较高，复现难度较大</a:t>
            </a:r>
            <a:endParaRPr lang="en-US" altLang="zh-CN" sz="3200" b="1">
              <a:solidFill>
                <a:srgbClr val="006C39"/>
              </a:solidFill>
              <a:latin typeface="Times New Roman" panose="02020603050405020304" pitchFamily="18" charset="0"/>
            </a:endParaRPr>
          </a:p>
          <a:p>
            <a:pPr marL="285750" indent="-285750">
              <a:buFont typeface="Arial" panose="020B0604020202020204" pitchFamily="34" charset="0"/>
              <a:buChar char="•"/>
            </a:pPr>
            <a:endParaRPr lang="en-US" altLang="zh-CN" sz="3200" b="1">
              <a:solidFill>
                <a:srgbClr val="006C39"/>
              </a:solidFill>
              <a:latin typeface="Times New Roman" panose="02020603050405020304" pitchFamily="18" charset="0"/>
            </a:endParaRPr>
          </a:p>
          <a:p>
            <a:pPr marL="285750" indent="-285750">
              <a:buFont typeface="Arial" panose="020B0604020202020204" pitchFamily="34" charset="0"/>
              <a:buChar char="•"/>
            </a:pPr>
            <a:r>
              <a:rPr lang="zh-CN" altLang="en-US" sz="3200" b="1">
                <a:solidFill>
                  <a:srgbClr val="006C39"/>
                </a:solidFill>
                <a:latin typeface="Times New Roman" panose="02020603050405020304" pitchFamily="18" charset="0"/>
              </a:rPr>
              <a:t>维护非常好的代码库：</a:t>
            </a:r>
            <a:endParaRPr lang="en-US" altLang="zh-CN" sz="3200" b="1">
              <a:solidFill>
                <a:srgbClr val="006C39"/>
              </a:solidFill>
              <a:latin typeface="Times New Roman" panose="02020603050405020304" pitchFamily="18" charset="0"/>
            </a:endParaRPr>
          </a:p>
          <a:p>
            <a:pPr marL="742950" lvl="1" indent="-285750">
              <a:buFont typeface="Arial" panose="020B0604020202020204" pitchFamily="34" charset="0"/>
              <a:buChar char="•"/>
            </a:pPr>
            <a:r>
              <a:rPr lang="en-US" altLang="zh-CN" err="1">
                <a:latin typeface="Times New Roman" panose="02020603050405020304" pitchFamily="18" charset="0"/>
                <a:hlinkClick r:id="rId2"/>
              </a:rPr>
              <a:t>microsoft</a:t>
            </a:r>
            <a:r>
              <a:rPr lang="en-US" altLang="zh-CN">
                <a:latin typeface="Times New Roman" panose="02020603050405020304" pitchFamily="18" charset="0"/>
                <a:hlinkClick r:id="rId2"/>
              </a:rPr>
              <a:t>/</a:t>
            </a:r>
            <a:r>
              <a:rPr lang="en-US" altLang="zh-CN" err="1">
                <a:latin typeface="Times New Roman" panose="02020603050405020304" pitchFamily="18" charset="0"/>
                <a:hlinkClick r:id="rId2"/>
              </a:rPr>
              <a:t>scene_graph_benchmark</a:t>
            </a:r>
            <a:r>
              <a:rPr lang="en-US" altLang="zh-CN">
                <a:latin typeface="Times New Roman" panose="02020603050405020304" pitchFamily="18" charset="0"/>
                <a:hlinkClick r:id="rId2"/>
              </a:rPr>
              <a:t>: image scene graph generation benchmark (github.com)</a:t>
            </a:r>
            <a:endParaRPr lang="en-US" altLang="zh-CN">
              <a:latin typeface="Times New Roman" panose="02020603050405020304" pitchFamily="18" charset="0"/>
            </a:endParaRPr>
          </a:p>
          <a:p>
            <a:pPr marL="742950" lvl="1" indent="-285750">
              <a:buFont typeface="Arial" panose="020B0604020202020204" pitchFamily="34" charset="0"/>
              <a:buChar char="•"/>
            </a:pPr>
            <a:r>
              <a:rPr lang="en-US" altLang="zh-CN">
                <a:latin typeface="Times New Roman" panose="02020603050405020304" pitchFamily="18" charset="0"/>
                <a:hlinkClick r:id="rId3"/>
              </a:rPr>
              <a:t>google/sg2im: Code for "Image Generation from Scene Graphs", Johnson et al, CVPR 2018 (github.com)</a:t>
            </a:r>
            <a:endParaRPr lang="en-US" altLang="zh-CN">
              <a:latin typeface="Times New Roman" panose="02020603050405020304" pitchFamily="18" charset="0"/>
            </a:endParaRPr>
          </a:p>
          <a:p>
            <a:pPr marL="742950" lvl="1" indent="-285750">
              <a:buFont typeface="Arial" panose="020B0604020202020204" pitchFamily="34" charset="0"/>
              <a:buChar char="•"/>
            </a:pPr>
            <a:r>
              <a:rPr lang="en-US" altLang="zh-CN" err="1">
                <a:latin typeface="Times New Roman" panose="02020603050405020304" pitchFamily="18" charset="0"/>
                <a:hlinkClick r:id="rId4"/>
              </a:rPr>
              <a:t>KaihuaTang</a:t>
            </a:r>
            <a:r>
              <a:rPr lang="en-US" altLang="zh-CN">
                <a:latin typeface="Times New Roman" panose="02020603050405020304" pitchFamily="18" charset="0"/>
                <a:hlinkClick r:id="rId4"/>
              </a:rPr>
              <a:t>/Scene-Graph-</a:t>
            </a:r>
            <a:r>
              <a:rPr lang="en-US" altLang="zh-CN" err="1">
                <a:latin typeface="Times New Roman" panose="02020603050405020304" pitchFamily="18" charset="0"/>
                <a:hlinkClick r:id="rId4"/>
              </a:rPr>
              <a:t>Benchmark.pytorch</a:t>
            </a:r>
            <a:r>
              <a:rPr lang="en-US" altLang="zh-CN">
                <a:latin typeface="Times New Roman" panose="02020603050405020304" pitchFamily="18" charset="0"/>
                <a:hlinkClick r:id="rId4"/>
              </a:rPr>
              <a:t>: A new codebase for popular Scene Graph Generation methods (2020). Visualization &amp; Scene Graph Extraction on custom images/datasets are provided. It's also a </a:t>
            </a:r>
            <a:r>
              <a:rPr lang="en-US" altLang="zh-CN" err="1">
                <a:latin typeface="Times New Roman" panose="02020603050405020304" pitchFamily="18" charset="0"/>
                <a:hlinkClick r:id="rId4"/>
              </a:rPr>
              <a:t>PyTorch</a:t>
            </a:r>
            <a:r>
              <a:rPr lang="en-US" altLang="zh-CN">
                <a:latin typeface="Times New Roman" panose="02020603050405020304" pitchFamily="18" charset="0"/>
                <a:hlinkClick r:id="rId4"/>
              </a:rPr>
              <a:t> implementation of paper “Unbiased Scene Graph Generation from Biased Training CVPR 2020” (github.com)</a:t>
            </a:r>
            <a:endParaRPr lang="en-US" altLang="zh-CN">
              <a:latin typeface="Times New Roman" panose="02020603050405020304" pitchFamily="18" charset="0"/>
            </a:endParaRPr>
          </a:p>
        </p:txBody>
      </p:sp>
    </p:spTree>
    <p:extLst>
      <p:ext uri="{BB962C8B-B14F-4D97-AF65-F5344CB8AC3E}">
        <p14:creationId xmlns:p14="http://schemas.microsoft.com/office/powerpoint/2010/main" val="16906988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5670" y="323469"/>
            <a:ext cx="524853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a:solidFill>
                  <a:srgbClr val="006C39"/>
                </a:solidFill>
                <a:effectLst>
                  <a:outerShdw blurRad="38100" dist="38100" dir="2700000" algn="tl">
                    <a:srgbClr val="000000">
                      <a:alpha val="43137"/>
                    </a:srgbClr>
                  </a:outerShdw>
                </a:effectLst>
                <a:latin typeface="宋体" panose="02010600030101010101" pitchFamily="2" charset="-122"/>
                <a:cs typeface="微软雅黑"/>
              </a:rPr>
              <a:t>基于场景图</a:t>
            </a:r>
            <a:endParaRPr lang="zh-CN" altLang="en-US" sz="2800">
              <a:solidFill>
                <a:srgbClr val="006C39"/>
              </a:solidFill>
              <a:effectLst>
                <a:outerShdw blurRad="38100" dist="38100" dir="2700000" algn="tl">
                  <a:srgbClr val="000000">
                    <a:alpha val="43137"/>
                  </a:srgbClr>
                </a:outerShdw>
              </a:effectLst>
              <a:latin typeface="宋体" panose="02010600030101010101" pitchFamily="2" charset="-122"/>
              <a:cs typeface="微软雅黑"/>
            </a:endParaRPr>
          </a:p>
        </p:txBody>
      </p:sp>
      <p:sp>
        <p:nvSpPr>
          <p:cNvPr id="16" name="object 16"/>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altLang="zh-CN" sz="3600" b="1" dirty="0">
                <a:solidFill>
                  <a:srgbClr val="FFFFFF"/>
                </a:solidFill>
                <a:latin typeface="Century Gothic"/>
                <a:cs typeface="Century Gothic"/>
              </a:rPr>
              <a:t>6</a:t>
            </a:r>
            <a:endParaRPr sz="3600" dirty="0">
              <a:latin typeface="Century Gothic"/>
              <a:cs typeface="Century Gothic"/>
            </a:endParaRPr>
          </a:p>
        </p:txBody>
      </p:sp>
      <p:sp>
        <p:nvSpPr>
          <p:cNvPr id="22" name="object 22"/>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87</a:t>
            </a:fld>
            <a:endParaRPr spc="-5" dirty="0"/>
          </a:p>
        </p:txBody>
      </p:sp>
      <p:sp>
        <p:nvSpPr>
          <p:cNvPr id="8" name="文本框 7">
            <a:extLst>
              <a:ext uri="{FF2B5EF4-FFF2-40B4-BE49-F238E27FC236}">
                <a16:creationId xmlns:a16="http://schemas.microsoft.com/office/drawing/2014/main" id="{F7512645-B44E-4406-B85F-9B6FE3AF6CE5}"/>
              </a:ext>
            </a:extLst>
          </p:cNvPr>
          <p:cNvSpPr txBox="1"/>
          <p:nvPr/>
        </p:nvSpPr>
        <p:spPr>
          <a:xfrm>
            <a:off x="3429000" y="6193727"/>
            <a:ext cx="7239000" cy="646331"/>
          </a:xfrm>
          <a:prstGeom prst="rect">
            <a:avLst/>
          </a:prstGeom>
          <a:noFill/>
        </p:spPr>
        <p:txBody>
          <a:bodyPr wrap="square">
            <a:spAutoFit/>
          </a:bodyPr>
          <a:lstStyle/>
          <a:p>
            <a:r>
              <a:rPr lang="en-US" altLang="zh-CN">
                <a:solidFill>
                  <a:srgbClr val="FFC000"/>
                </a:solidFill>
                <a:latin typeface="Times New Roman" panose="02020603050405020304" pitchFamily="18" charset="0"/>
              </a:rPr>
              <a:t>Code from: </a:t>
            </a:r>
            <a:r>
              <a:rPr lang="zh-CN" altLang="en-US">
                <a:solidFill>
                  <a:srgbClr val="FFC000"/>
                </a:solidFill>
                <a:latin typeface="Times New Roman" panose="02020603050405020304" pitchFamily="18" charset="0"/>
              </a:rPr>
              <a:t>https://github.com/yangxuntu/SGAE </a:t>
            </a:r>
            <a:endParaRPr lang="en-US" altLang="zh-CN">
              <a:solidFill>
                <a:srgbClr val="FFC000"/>
              </a:solidFill>
              <a:latin typeface="Times New Roman" panose="02020603050405020304" pitchFamily="18" charset="0"/>
            </a:endParaRPr>
          </a:p>
          <a:p>
            <a:r>
              <a:rPr lang="en-US" altLang="zh-CN">
                <a:solidFill>
                  <a:srgbClr val="FFC000"/>
                </a:solidFill>
                <a:latin typeface="Times New Roman" panose="02020603050405020304" pitchFamily="18" charset="0"/>
              </a:rPr>
              <a:t>Paper: “Auto-Encoding Scene Graphs for Image Captioning” (CVPR 2019)</a:t>
            </a:r>
            <a:endParaRPr lang="zh-CN" altLang="en-US">
              <a:solidFill>
                <a:srgbClr val="FFC000"/>
              </a:solidFill>
              <a:latin typeface="Times New Roman" panose="02020603050405020304" pitchFamily="18" charset="0"/>
            </a:endParaRPr>
          </a:p>
        </p:txBody>
      </p:sp>
      <p:pic>
        <p:nvPicPr>
          <p:cNvPr id="10" name="图片 9">
            <a:extLst>
              <a:ext uri="{FF2B5EF4-FFF2-40B4-BE49-F238E27FC236}">
                <a16:creationId xmlns:a16="http://schemas.microsoft.com/office/drawing/2014/main" id="{BC2ABAD0-DC7D-4D0B-B127-EE5B30D6F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7661" y="990600"/>
            <a:ext cx="8336678" cy="5127842"/>
          </a:xfrm>
          <a:prstGeom prst="rect">
            <a:avLst/>
          </a:prstGeom>
        </p:spPr>
      </p:pic>
    </p:spTree>
    <p:extLst>
      <p:ext uri="{BB962C8B-B14F-4D97-AF65-F5344CB8AC3E}">
        <p14:creationId xmlns:p14="http://schemas.microsoft.com/office/powerpoint/2010/main" val="15603763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6">
            <a:extLst>
              <a:ext uri="{FF2B5EF4-FFF2-40B4-BE49-F238E27FC236}">
                <a16:creationId xmlns:a16="http://schemas.microsoft.com/office/drawing/2014/main" id="{3C3D9CFA-F1C3-4502-A5A9-42998C8AE9A7}"/>
              </a:ext>
            </a:extLst>
          </p:cNvPr>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altLang="zh-CN" sz="3600" b="1" dirty="0">
                <a:solidFill>
                  <a:srgbClr val="FFFFFF"/>
                </a:solidFill>
                <a:latin typeface="Century Gothic"/>
                <a:cs typeface="Century Gothic"/>
              </a:rPr>
              <a:t>6</a:t>
            </a:r>
            <a:endParaRPr sz="3600" dirty="0">
              <a:latin typeface="Century Gothic"/>
              <a:cs typeface="Century Gothic"/>
            </a:endParaRPr>
          </a:p>
        </p:txBody>
      </p:sp>
      <p:sp>
        <p:nvSpPr>
          <p:cNvPr id="5" name="object 22">
            <a:extLst>
              <a:ext uri="{FF2B5EF4-FFF2-40B4-BE49-F238E27FC236}">
                <a16:creationId xmlns:a16="http://schemas.microsoft.com/office/drawing/2014/main" id="{04D4B173-43CD-4248-ADFC-3D9A79E03657}"/>
              </a:ext>
            </a:extLst>
          </p:cNvPr>
          <p:cNvSpPr txBox="1">
            <a:spLocks noGrp="1"/>
          </p:cNvSpPr>
          <p:nvPr>
            <p:ph type="sldNum" sz="quarter" idx="7"/>
          </p:nvPr>
        </p:nvSpPr>
        <p:spPr>
          <a:xfrm>
            <a:off x="11352530" y="6370208"/>
            <a:ext cx="314325" cy="293370"/>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88</a:t>
            </a:fld>
            <a:endParaRPr spc="-5" dirty="0"/>
          </a:p>
        </p:txBody>
      </p:sp>
      <p:sp>
        <p:nvSpPr>
          <p:cNvPr id="6" name="object 2">
            <a:extLst>
              <a:ext uri="{FF2B5EF4-FFF2-40B4-BE49-F238E27FC236}">
                <a16:creationId xmlns:a16="http://schemas.microsoft.com/office/drawing/2014/main" id="{0710866B-B261-405E-B378-BEC9D9CA9181}"/>
              </a:ext>
            </a:extLst>
          </p:cNvPr>
          <p:cNvSpPr txBox="1"/>
          <p:nvPr/>
        </p:nvSpPr>
        <p:spPr>
          <a:xfrm>
            <a:off x="1685670" y="323469"/>
            <a:ext cx="5248530" cy="443070"/>
          </a:xfrm>
          <a:prstGeom prst="rect">
            <a:avLst/>
          </a:prstGeom>
        </p:spPr>
        <p:txBody>
          <a:bodyPr vert="horz" wrap="square" lIns="0" tIns="12065" rIns="0" bIns="0" rtlCol="0">
            <a:spAutoFit/>
          </a:bodyPr>
          <a:lstStyle/>
          <a:p>
            <a:pPr marL="12700">
              <a:lnSpc>
                <a:spcPct val="100000"/>
              </a:lnSpc>
              <a:spcBef>
                <a:spcPts val="95"/>
              </a:spcBef>
            </a:pPr>
            <a:r>
              <a:rPr lang="en-US" altLang="zh-CN" sz="2800" b="1" spc="-5">
                <a:solidFill>
                  <a:srgbClr val="006C39"/>
                </a:solidFill>
                <a:effectLst>
                  <a:outerShdw blurRad="38100" dist="38100" dir="2700000" algn="tl">
                    <a:srgbClr val="000000">
                      <a:alpha val="43137"/>
                    </a:srgbClr>
                  </a:outerShdw>
                </a:effectLst>
                <a:latin typeface="宋体" panose="02010600030101010101" pitchFamily="2" charset="-122"/>
                <a:cs typeface="微软雅黑"/>
              </a:rPr>
              <a:t>Image Caption</a:t>
            </a:r>
            <a:r>
              <a:rPr lang="zh-CN" altLang="en-US" sz="2800" b="1" spc="-5">
                <a:solidFill>
                  <a:srgbClr val="006C39"/>
                </a:solidFill>
                <a:effectLst>
                  <a:outerShdw blurRad="38100" dist="38100" dir="2700000" algn="tl">
                    <a:srgbClr val="000000">
                      <a:alpha val="43137"/>
                    </a:srgbClr>
                  </a:outerShdw>
                </a:effectLst>
                <a:latin typeface="宋体" panose="02010600030101010101" pitchFamily="2" charset="-122"/>
                <a:cs typeface="微软雅黑"/>
              </a:rPr>
              <a:t>提交代码总览</a:t>
            </a:r>
            <a:endParaRPr lang="zh-CN" altLang="en-US" sz="2800">
              <a:solidFill>
                <a:srgbClr val="006C39"/>
              </a:solidFill>
              <a:effectLst>
                <a:outerShdw blurRad="38100" dist="38100" dir="2700000" algn="tl">
                  <a:srgbClr val="000000">
                    <a:alpha val="43137"/>
                  </a:srgbClr>
                </a:outerShdw>
              </a:effectLst>
              <a:latin typeface="宋体" panose="02010600030101010101" pitchFamily="2" charset="-122"/>
              <a:cs typeface="微软雅黑"/>
            </a:endParaRPr>
          </a:p>
        </p:txBody>
      </p:sp>
      <p:grpSp>
        <p:nvGrpSpPr>
          <p:cNvPr id="18" name="组合 17">
            <a:extLst>
              <a:ext uri="{FF2B5EF4-FFF2-40B4-BE49-F238E27FC236}">
                <a16:creationId xmlns:a16="http://schemas.microsoft.com/office/drawing/2014/main" id="{C4718A96-370E-4BF4-A662-8508C3F815AF}"/>
              </a:ext>
            </a:extLst>
          </p:cNvPr>
          <p:cNvGrpSpPr/>
          <p:nvPr/>
        </p:nvGrpSpPr>
        <p:grpSpPr>
          <a:xfrm>
            <a:off x="2057400" y="990600"/>
            <a:ext cx="8324212" cy="5147733"/>
            <a:chOff x="2057400" y="990600"/>
            <a:chExt cx="8324212" cy="5147733"/>
          </a:xfrm>
        </p:grpSpPr>
        <p:graphicFrame>
          <p:nvGraphicFramePr>
            <p:cNvPr id="9" name="图表 8">
              <a:extLst>
                <a:ext uri="{FF2B5EF4-FFF2-40B4-BE49-F238E27FC236}">
                  <a16:creationId xmlns:a16="http://schemas.microsoft.com/office/drawing/2014/main" id="{E2607856-E9A8-48D3-99DE-4D26FED1CF9B}"/>
                </a:ext>
              </a:extLst>
            </p:cNvPr>
            <p:cNvGraphicFramePr/>
            <p:nvPr/>
          </p:nvGraphicFramePr>
          <p:xfrm>
            <a:off x="2057400" y="990600"/>
            <a:ext cx="7874000" cy="5147733"/>
          </p:xfrm>
          <a:graphic>
            <a:graphicData uri="http://schemas.openxmlformats.org/drawingml/2006/chart">
              <c:chart xmlns:c="http://schemas.openxmlformats.org/drawingml/2006/chart" xmlns:r="http://schemas.openxmlformats.org/officeDocument/2006/relationships" r:id="rId3"/>
            </a:graphicData>
          </a:graphic>
        </p:graphicFrame>
        <p:sp>
          <p:nvSpPr>
            <p:cNvPr id="10" name="椭圆 9">
              <a:extLst>
                <a:ext uri="{FF2B5EF4-FFF2-40B4-BE49-F238E27FC236}">
                  <a16:creationId xmlns:a16="http://schemas.microsoft.com/office/drawing/2014/main" id="{CE1FAFF1-9B02-4D19-91C6-43C93C2D964D}"/>
                </a:ext>
              </a:extLst>
            </p:cNvPr>
            <p:cNvSpPr/>
            <p:nvPr/>
          </p:nvSpPr>
          <p:spPr>
            <a:xfrm>
              <a:off x="7765639" y="4545664"/>
              <a:ext cx="228600" cy="228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11" name="椭圆 10">
              <a:extLst>
                <a:ext uri="{FF2B5EF4-FFF2-40B4-BE49-F238E27FC236}">
                  <a16:creationId xmlns:a16="http://schemas.microsoft.com/office/drawing/2014/main" id="{8D30939E-E74C-495E-80EB-B28B0CBC5EB5}"/>
                </a:ext>
              </a:extLst>
            </p:cNvPr>
            <p:cNvSpPr/>
            <p:nvPr/>
          </p:nvSpPr>
          <p:spPr>
            <a:xfrm>
              <a:off x="6629400" y="5334000"/>
              <a:ext cx="228600" cy="228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12" name="椭圆 11">
              <a:extLst>
                <a:ext uri="{FF2B5EF4-FFF2-40B4-BE49-F238E27FC236}">
                  <a16:creationId xmlns:a16="http://schemas.microsoft.com/office/drawing/2014/main" id="{F1419E43-F9C2-4EBF-8894-51C747FAAA14}"/>
                </a:ext>
              </a:extLst>
            </p:cNvPr>
            <p:cNvSpPr/>
            <p:nvPr/>
          </p:nvSpPr>
          <p:spPr>
            <a:xfrm>
              <a:off x="5508337" y="5562600"/>
              <a:ext cx="228600" cy="228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14" name="文本框 13">
              <a:extLst>
                <a:ext uri="{FF2B5EF4-FFF2-40B4-BE49-F238E27FC236}">
                  <a16:creationId xmlns:a16="http://schemas.microsoft.com/office/drawing/2014/main" id="{881D8829-D24C-4809-AFD2-73EDBF07FF8A}"/>
                </a:ext>
              </a:extLst>
            </p:cNvPr>
            <p:cNvSpPr txBox="1"/>
            <p:nvPr/>
          </p:nvSpPr>
          <p:spPr>
            <a:xfrm>
              <a:off x="4005840" y="5191248"/>
              <a:ext cx="1973114" cy="400110"/>
            </a:xfrm>
            <a:prstGeom prst="rect">
              <a:avLst/>
            </a:prstGeom>
            <a:noFill/>
          </p:spPr>
          <p:txBody>
            <a:bodyPr wrap="square" rtlCol="0">
              <a:spAutoFit/>
            </a:bodyPr>
            <a:lstStyle/>
            <a:p>
              <a:r>
                <a:rPr lang="en-US" altLang="zh-CN" sz="2000">
                  <a:solidFill>
                    <a:srgbClr val="FF0000"/>
                  </a:solidFill>
                  <a:latin typeface="Times New Roman" panose="02020603050405020304" pitchFamily="18" charset="0"/>
                </a:rPr>
                <a:t>Show and Tell</a:t>
              </a:r>
              <a:endParaRPr lang="zh-CN" altLang="en-US" sz="2000">
                <a:solidFill>
                  <a:srgbClr val="FF0000"/>
                </a:solidFill>
                <a:latin typeface="Times New Roman" panose="02020603050405020304" pitchFamily="18" charset="0"/>
              </a:endParaRPr>
            </a:p>
          </p:txBody>
        </p:sp>
        <p:sp>
          <p:nvSpPr>
            <p:cNvPr id="15" name="文本框 14">
              <a:extLst>
                <a:ext uri="{FF2B5EF4-FFF2-40B4-BE49-F238E27FC236}">
                  <a16:creationId xmlns:a16="http://schemas.microsoft.com/office/drawing/2014/main" id="{9F1A6DA7-227D-43D4-AAF0-4A384CB2655D}"/>
                </a:ext>
              </a:extLst>
            </p:cNvPr>
            <p:cNvSpPr txBox="1"/>
            <p:nvPr/>
          </p:nvSpPr>
          <p:spPr>
            <a:xfrm>
              <a:off x="6990484" y="5394381"/>
              <a:ext cx="2587336" cy="400110"/>
            </a:xfrm>
            <a:prstGeom prst="rect">
              <a:avLst/>
            </a:prstGeom>
            <a:noFill/>
          </p:spPr>
          <p:txBody>
            <a:bodyPr wrap="square" rtlCol="0">
              <a:spAutoFit/>
            </a:bodyPr>
            <a:lstStyle/>
            <a:p>
              <a:r>
                <a:rPr lang="en-US" altLang="zh-CN" sz="2000">
                  <a:solidFill>
                    <a:srgbClr val="FF0000"/>
                  </a:solidFill>
                  <a:latin typeface="Times New Roman" panose="02020603050405020304" pitchFamily="18" charset="0"/>
                </a:rPr>
                <a:t>Show, attend and Tell</a:t>
              </a:r>
              <a:endParaRPr lang="zh-CN" altLang="en-US" sz="2000">
                <a:solidFill>
                  <a:srgbClr val="FF0000"/>
                </a:solidFill>
                <a:latin typeface="Times New Roman" panose="02020603050405020304" pitchFamily="18" charset="0"/>
              </a:endParaRPr>
            </a:p>
          </p:txBody>
        </p:sp>
        <p:sp>
          <p:nvSpPr>
            <p:cNvPr id="16" name="文本框 15">
              <a:extLst>
                <a:ext uri="{FF2B5EF4-FFF2-40B4-BE49-F238E27FC236}">
                  <a16:creationId xmlns:a16="http://schemas.microsoft.com/office/drawing/2014/main" id="{4ED80E96-AAA1-4445-A09E-C69D6AB2D58E}"/>
                </a:ext>
              </a:extLst>
            </p:cNvPr>
            <p:cNvSpPr txBox="1"/>
            <p:nvPr/>
          </p:nvSpPr>
          <p:spPr>
            <a:xfrm>
              <a:off x="7794276" y="4746130"/>
              <a:ext cx="2587336" cy="400110"/>
            </a:xfrm>
            <a:prstGeom prst="rect">
              <a:avLst/>
            </a:prstGeom>
            <a:noFill/>
          </p:spPr>
          <p:txBody>
            <a:bodyPr wrap="square" rtlCol="0">
              <a:spAutoFit/>
            </a:bodyPr>
            <a:lstStyle/>
            <a:p>
              <a:r>
                <a:rPr lang="en-US" altLang="zh-CN" sz="2000">
                  <a:solidFill>
                    <a:srgbClr val="FF0000"/>
                  </a:solidFill>
                  <a:latin typeface="Times New Roman" panose="02020603050405020304" pitchFamily="18" charset="0"/>
                </a:rPr>
                <a:t>Scene graph,</a:t>
              </a:r>
              <a:r>
                <a:rPr lang="zh-CN" altLang="en-US" sz="2000">
                  <a:solidFill>
                    <a:srgbClr val="FF0000"/>
                  </a:solidFill>
                  <a:latin typeface="Times New Roman" panose="02020603050405020304" pitchFamily="18" charset="0"/>
                </a:rPr>
                <a:t> </a:t>
              </a:r>
              <a:r>
                <a:rPr lang="en-US" altLang="zh-CN" sz="2000">
                  <a:solidFill>
                    <a:srgbClr val="FF0000"/>
                  </a:solidFill>
                  <a:latin typeface="Times New Roman" panose="02020603050405020304" pitchFamily="18" charset="0"/>
                </a:rPr>
                <a:t>RL, </a:t>
              </a:r>
              <a:r>
                <a:rPr lang="en-US" altLang="zh-CN" sz="2000" err="1">
                  <a:solidFill>
                    <a:srgbClr val="FF0000"/>
                  </a:solidFill>
                  <a:latin typeface="Times New Roman" panose="02020603050405020304" pitchFamily="18" charset="0"/>
                </a:rPr>
                <a:t>etc</a:t>
              </a:r>
              <a:endParaRPr lang="zh-CN" altLang="en-US" sz="2000">
                <a:solidFill>
                  <a:srgbClr val="FF0000"/>
                </a:solidFill>
                <a:latin typeface="Times New Roman" panose="02020603050405020304" pitchFamily="18" charset="0"/>
              </a:endParaRPr>
            </a:p>
          </p:txBody>
        </p:sp>
      </p:grpSp>
    </p:spTree>
    <p:extLst>
      <p:ext uri="{BB962C8B-B14F-4D97-AF65-F5344CB8AC3E}">
        <p14:creationId xmlns:p14="http://schemas.microsoft.com/office/powerpoint/2010/main" val="10433416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6">
            <a:extLst>
              <a:ext uri="{FF2B5EF4-FFF2-40B4-BE49-F238E27FC236}">
                <a16:creationId xmlns:a16="http://schemas.microsoft.com/office/drawing/2014/main" id="{3C3D9CFA-F1C3-4502-A5A9-42998C8AE9A7}"/>
              </a:ext>
            </a:extLst>
          </p:cNvPr>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lang="en-US" altLang="zh-CN" sz="3600" b="1" dirty="0">
                <a:solidFill>
                  <a:srgbClr val="FFFFFF"/>
                </a:solidFill>
                <a:latin typeface="Century Gothic"/>
                <a:cs typeface="Century Gothic"/>
              </a:rPr>
              <a:t>6</a:t>
            </a:r>
            <a:endParaRPr sz="3600" dirty="0">
              <a:latin typeface="Century Gothic"/>
              <a:cs typeface="Century Gothic"/>
            </a:endParaRPr>
          </a:p>
        </p:txBody>
      </p:sp>
      <p:sp>
        <p:nvSpPr>
          <p:cNvPr id="5" name="object 22">
            <a:extLst>
              <a:ext uri="{FF2B5EF4-FFF2-40B4-BE49-F238E27FC236}">
                <a16:creationId xmlns:a16="http://schemas.microsoft.com/office/drawing/2014/main" id="{04D4B173-43CD-4248-ADFC-3D9A79E03657}"/>
              </a:ext>
            </a:extLst>
          </p:cNvPr>
          <p:cNvSpPr txBox="1">
            <a:spLocks noGrp="1"/>
          </p:cNvSpPr>
          <p:nvPr>
            <p:ph type="sldNum" sz="quarter" idx="7"/>
          </p:nvPr>
        </p:nvSpPr>
        <p:spPr>
          <a:xfrm>
            <a:off x="11352530" y="6370208"/>
            <a:ext cx="314325" cy="293370"/>
          </a:xfrm>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89</a:t>
            </a:fld>
            <a:endParaRPr spc="-5" dirty="0"/>
          </a:p>
        </p:txBody>
      </p:sp>
      <p:sp>
        <p:nvSpPr>
          <p:cNvPr id="2" name="文本框 1">
            <a:extLst>
              <a:ext uri="{FF2B5EF4-FFF2-40B4-BE49-F238E27FC236}">
                <a16:creationId xmlns:a16="http://schemas.microsoft.com/office/drawing/2014/main" id="{2F148708-A79D-4733-944A-41F9D2C2E8F0}"/>
              </a:ext>
            </a:extLst>
          </p:cNvPr>
          <p:cNvSpPr txBox="1"/>
          <p:nvPr/>
        </p:nvSpPr>
        <p:spPr>
          <a:xfrm>
            <a:off x="1600200" y="76200"/>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4800" b="1" dirty="0">
                <a:solidFill>
                  <a:srgbClr val="006C39"/>
                </a:solidFill>
                <a:ea typeface="宋体"/>
              </a:rPr>
              <a:t>现场演示</a:t>
            </a:r>
            <a:endParaRPr lang="zh-CN" sz="4800" b="1" dirty="0">
              <a:solidFill>
                <a:srgbClr val="006C39"/>
              </a:solidFill>
              <a:ea typeface="宋体"/>
              <a:cs typeface="Calibri"/>
            </a:endParaRPr>
          </a:p>
        </p:txBody>
      </p:sp>
      <p:pic>
        <p:nvPicPr>
          <p:cNvPr id="7" name="图片 6">
            <a:extLst>
              <a:ext uri="{FF2B5EF4-FFF2-40B4-BE49-F238E27FC236}">
                <a16:creationId xmlns:a16="http://schemas.microsoft.com/office/drawing/2014/main" id="{8D8C4BFC-82AF-4813-B936-4EACBE998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890" y="1219200"/>
            <a:ext cx="6441020" cy="4292245"/>
          </a:xfrm>
          <a:prstGeom prst="rect">
            <a:avLst/>
          </a:prstGeom>
        </p:spPr>
      </p:pic>
      <p:sp>
        <p:nvSpPr>
          <p:cNvPr id="8" name="文本框 7">
            <a:extLst>
              <a:ext uri="{FF2B5EF4-FFF2-40B4-BE49-F238E27FC236}">
                <a16:creationId xmlns:a16="http://schemas.microsoft.com/office/drawing/2014/main" id="{4A720F63-1E48-4C29-9A6B-3E4F42C23C88}"/>
              </a:ext>
            </a:extLst>
          </p:cNvPr>
          <p:cNvSpPr txBox="1"/>
          <p:nvPr/>
        </p:nvSpPr>
        <p:spPr>
          <a:xfrm>
            <a:off x="5638800" y="5638800"/>
            <a:ext cx="762000" cy="461665"/>
          </a:xfrm>
          <a:prstGeom prst="rect">
            <a:avLst/>
          </a:prstGeom>
          <a:noFill/>
        </p:spPr>
        <p:txBody>
          <a:bodyPr wrap="square" rtlCol="0">
            <a:spAutoFit/>
          </a:bodyPr>
          <a:lstStyle/>
          <a:p>
            <a:r>
              <a:rPr lang="en-US" altLang="zh-CN" sz="2400" dirty="0">
                <a:solidFill>
                  <a:srgbClr val="006C39"/>
                </a:solidFill>
              </a:rPr>
              <a:t>GUI</a:t>
            </a:r>
            <a:endParaRPr lang="zh-CN" altLang="en-US" sz="2400" dirty="0">
              <a:solidFill>
                <a:srgbClr val="006C39"/>
              </a:solidFill>
            </a:endParaRPr>
          </a:p>
        </p:txBody>
      </p:sp>
    </p:spTree>
    <p:extLst>
      <p:ext uri="{BB962C8B-B14F-4D97-AF65-F5344CB8AC3E}">
        <p14:creationId xmlns:p14="http://schemas.microsoft.com/office/powerpoint/2010/main" val="2715032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670" y="323468"/>
            <a:ext cx="4351020" cy="443070"/>
          </a:xfrm>
          <a:prstGeom prst="rect">
            <a:avLst/>
          </a:prstGeom>
        </p:spPr>
        <p:txBody>
          <a:bodyPr vert="horz" wrap="square" lIns="0" tIns="12065" rIns="0" bIns="0" rtlCol="0">
            <a:spAutoFit/>
          </a:bodyPr>
          <a:lstStyle/>
          <a:p>
            <a:pPr marL="12700">
              <a:lnSpc>
                <a:spcPct val="100000"/>
              </a:lnSpc>
              <a:spcBef>
                <a:spcPts val="95"/>
              </a:spcBef>
            </a:pPr>
            <a:r>
              <a:rPr lang="zh-CN" altLang="en-US" sz="2800" b="1" spc="-5" dirty="0">
                <a:solidFill>
                  <a:srgbClr val="006C39"/>
                </a:solidFill>
                <a:effectLst>
                  <a:outerShdw blurRad="38100" dist="38100" dir="2700000" algn="tl">
                    <a:srgbClr val="000000">
                      <a:alpha val="43137"/>
                    </a:srgbClr>
                  </a:outerShdw>
                </a:effectLst>
              </a:rPr>
              <a:t>论文发表趋势</a:t>
            </a:r>
          </a:p>
        </p:txBody>
      </p:sp>
      <p:sp>
        <p:nvSpPr>
          <p:cNvPr id="3" name="object 3"/>
          <p:cNvSpPr txBox="1"/>
          <p:nvPr/>
        </p:nvSpPr>
        <p:spPr>
          <a:xfrm>
            <a:off x="702055" y="260730"/>
            <a:ext cx="281940"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Century Gothic"/>
                <a:cs typeface="Century Gothic"/>
              </a:rPr>
              <a:t>1</a:t>
            </a:r>
            <a:endParaRPr sz="3600">
              <a:latin typeface="Century Gothic"/>
              <a:cs typeface="Century Gothic"/>
            </a:endParaRPr>
          </a:p>
        </p:txBody>
      </p:sp>
      <p:sp>
        <p:nvSpPr>
          <p:cNvPr id="8" name="object 8"/>
          <p:cNvSpPr txBox="1">
            <a:spLocks noGrp="1"/>
          </p:cNvSpPr>
          <p:nvPr>
            <p:ph type="sldNum" sz="quarter" idx="7"/>
          </p:nvPr>
        </p:nvSpPr>
        <p:spPr>
          <a:prstGeom prst="rect">
            <a:avLst/>
          </a:prstGeom>
        </p:spPr>
        <p:txBody>
          <a:bodyPr vert="horz" wrap="square" lIns="0" tIns="24130" rIns="0" bIns="0" rtlCol="0">
            <a:spAutoFit/>
          </a:bodyPr>
          <a:lstStyle/>
          <a:p>
            <a:pPr marL="38100">
              <a:lnSpc>
                <a:spcPct val="100000"/>
              </a:lnSpc>
              <a:spcBef>
                <a:spcPts val="190"/>
              </a:spcBef>
            </a:pPr>
            <a:fld id="{81D60167-4931-47E6-BA6A-407CBD079E47}" type="slidenum">
              <a:rPr spc="-5" dirty="0"/>
              <a:t>9</a:t>
            </a:fld>
            <a:endParaRPr spc="-5" dirty="0"/>
          </a:p>
        </p:txBody>
      </p:sp>
      <p:pic>
        <p:nvPicPr>
          <p:cNvPr id="5" name="图片 4">
            <a:extLst>
              <a:ext uri="{FF2B5EF4-FFF2-40B4-BE49-F238E27FC236}">
                <a16:creationId xmlns:a16="http://schemas.microsoft.com/office/drawing/2014/main" id="{F2A6DA9E-4D92-489F-B460-05D76D333B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688" y="1490668"/>
            <a:ext cx="8912004" cy="4365064"/>
          </a:xfrm>
          <a:prstGeom prst="rect">
            <a:avLst/>
          </a:prstGeom>
        </p:spPr>
      </p:pic>
      <p:sp>
        <p:nvSpPr>
          <p:cNvPr id="7" name="文本框 6">
            <a:extLst>
              <a:ext uri="{FF2B5EF4-FFF2-40B4-BE49-F238E27FC236}">
                <a16:creationId xmlns:a16="http://schemas.microsoft.com/office/drawing/2014/main" id="{297D7811-8B5E-425C-A157-CA3EA5534415}"/>
              </a:ext>
            </a:extLst>
          </p:cNvPr>
          <p:cNvSpPr txBox="1"/>
          <p:nvPr/>
        </p:nvSpPr>
        <p:spPr>
          <a:xfrm>
            <a:off x="4495800" y="5486400"/>
            <a:ext cx="6094428" cy="369332"/>
          </a:xfrm>
          <a:prstGeom prst="rect">
            <a:avLst/>
          </a:prstGeom>
          <a:noFill/>
        </p:spPr>
        <p:txBody>
          <a:bodyPr wrap="square">
            <a:spAutoFit/>
          </a:bodyPr>
          <a:lstStyle/>
          <a:p>
            <a:r>
              <a:rPr lang="zh-CN" altLang="en-US" dirty="0">
                <a:latin typeface="Times New Roman" panose="02020603050405020304" pitchFamily="18" charset="0"/>
              </a:rPr>
              <a:t>数据来源：</a:t>
            </a:r>
            <a:r>
              <a:rPr lang="en-US" altLang="zh-CN" dirty="0">
                <a:latin typeface="Times New Roman" panose="02020603050405020304" pitchFamily="18" charset="0"/>
                <a:hlinkClick r:id="rId3"/>
              </a:rPr>
              <a:t>web of science</a:t>
            </a:r>
            <a:endParaRPr lang="zh-CN" altLang="en-US" dirty="0">
              <a:latin typeface="Times New Roman" panose="02020603050405020304" pitchFamily="18" charset="0"/>
            </a:endParaRPr>
          </a:p>
        </p:txBody>
      </p:sp>
    </p:spTree>
    <p:extLst>
      <p:ext uri="{BB962C8B-B14F-4D97-AF65-F5344CB8AC3E}">
        <p14:creationId xmlns:p14="http://schemas.microsoft.com/office/powerpoint/2010/main" val="2192466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00955" y="132587"/>
            <a:ext cx="6790944" cy="6536435"/>
          </a:xfrm>
          <a:prstGeom prst="rect">
            <a:avLst/>
          </a:prstGeom>
        </p:spPr>
      </p:pic>
      <p:grpSp>
        <p:nvGrpSpPr>
          <p:cNvPr id="3" name="object 3"/>
          <p:cNvGrpSpPr/>
          <p:nvPr/>
        </p:nvGrpSpPr>
        <p:grpSpPr>
          <a:xfrm>
            <a:off x="0" y="1484375"/>
            <a:ext cx="1071372" cy="4364990"/>
            <a:chOff x="0" y="1484375"/>
            <a:chExt cx="1071372" cy="4364990"/>
          </a:xfrm>
        </p:grpSpPr>
        <p:sp>
          <p:nvSpPr>
            <p:cNvPr id="4" name="object 4"/>
            <p:cNvSpPr/>
            <p:nvPr/>
          </p:nvSpPr>
          <p:spPr>
            <a:xfrm>
              <a:off x="0" y="1484375"/>
              <a:ext cx="666115" cy="4364990"/>
            </a:xfrm>
            <a:custGeom>
              <a:avLst/>
              <a:gdLst/>
              <a:ahLst/>
              <a:cxnLst/>
              <a:rect l="l" t="t" r="r" b="b"/>
              <a:pathLst>
                <a:path w="666115" h="4364990">
                  <a:moveTo>
                    <a:pt x="665988" y="0"/>
                  </a:moveTo>
                  <a:lnTo>
                    <a:pt x="0" y="0"/>
                  </a:lnTo>
                  <a:lnTo>
                    <a:pt x="0" y="4364736"/>
                  </a:lnTo>
                  <a:lnTo>
                    <a:pt x="665988" y="4364736"/>
                  </a:lnTo>
                  <a:lnTo>
                    <a:pt x="665988" y="0"/>
                  </a:lnTo>
                  <a:close/>
                </a:path>
              </a:pathLst>
            </a:custGeom>
            <a:solidFill>
              <a:srgbClr val="006C39"/>
            </a:solidFill>
          </p:spPr>
          <p:txBody>
            <a:bodyPr wrap="square" lIns="0" tIns="0" rIns="0" bIns="0" rtlCol="0"/>
            <a:lstStyle/>
            <a:p>
              <a:endParaRPr>
                <a:latin typeface="Times New Roman" panose="02020603050405020304" pitchFamily="18" charset="0"/>
              </a:endParaRPr>
            </a:p>
          </p:txBody>
        </p:sp>
        <p:sp>
          <p:nvSpPr>
            <p:cNvPr id="5" name="object 5"/>
            <p:cNvSpPr/>
            <p:nvPr/>
          </p:nvSpPr>
          <p:spPr>
            <a:xfrm>
              <a:off x="667512" y="1484375"/>
              <a:ext cx="403860" cy="4364990"/>
            </a:xfrm>
            <a:custGeom>
              <a:avLst/>
              <a:gdLst/>
              <a:ahLst/>
              <a:cxnLst/>
              <a:rect l="l" t="t" r="r" b="b"/>
              <a:pathLst>
                <a:path w="403859" h="4364990">
                  <a:moveTo>
                    <a:pt x="403859" y="0"/>
                  </a:moveTo>
                  <a:lnTo>
                    <a:pt x="0" y="0"/>
                  </a:lnTo>
                  <a:lnTo>
                    <a:pt x="0" y="4364736"/>
                  </a:lnTo>
                  <a:lnTo>
                    <a:pt x="403859" y="4364736"/>
                  </a:lnTo>
                  <a:lnTo>
                    <a:pt x="403859" y="0"/>
                  </a:lnTo>
                  <a:close/>
                </a:path>
              </a:pathLst>
            </a:custGeom>
            <a:solidFill>
              <a:srgbClr val="A03E0A"/>
            </a:solidFill>
          </p:spPr>
          <p:txBody>
            <a:bodyPr wrap="square" lIns="0" tIns="0" rIns="0" bIns="0" rtlCol="0"/>
            <a:lstStyle/>
            <a:p>
              <a:endParaRPr>
                <a:latin typeface="Times New Roman" panose="02020603050405020304" pitchFamily="18" charset="0"/>
              </a:endParaRPr>
            </a:p>
          </p:txBody>
        </p:sp>
      </p:grpSp>
      <p:grpSp>
        <p:nvGrpSpPr>
          <p:cNvPr id="6" name="object 6"/>
          <p:cNvGrpSpPr/>
          <p:nvPr/>
        </p:nvGrpSpPr>
        <p:grpSpPr>
          <a:xfrm>
            <a:off x="8881871" y="1484375"/>
            <a:ext cx="3307588" cy="4364990"/>
            <a:chOff x="8881871" y="1484375"/>
            <a:chExt cx="3307588" cy="4364990"/>
          </a:xfrm>
        </p:grpSpPr>
        <p:sp>
          <p:nvSpPr>
            <p:cNvPr id="7" name="object 7"/>
            <p:cNvSpPr/>
            <p:nvPr/>
          </p:nvSpPr>
          <p:spPr>
            <a:xfrm>
              <a:off x="9258299" y="1484375"/>
              <a:ext cx="2931160" cy="4364990"/>
            </a:xfrm>
            <a:custGeom>
              <a:avLst/>
              <a:gdLst/>
              <a:ahLst/>
              <a:cxnLst/>
              <a:rect l="l" t="t" r="r" b="b"/>
              <a:pathLst>
                <a:path w="2931159" h="4364990">
                  <a:moveTo>
                    <a:pt x="2930652" y="0"/>
                  </a:moveTo>
                  <a:lnTo>
                    <a:pt x="0" y="0"/>
                  </a:lnTo>
                  <a:lnTo>
                    <a:pt x="0" y="4364736"/>
                  </a:lnTo>
                  <a:lnTo>
                    <a:pt x="2930652" y="4364736"/>
                  </a:lnTo>
                  <a:lnTo>
                    <a:pt x="2930652" y="0"/>
                  </a:lnTo>
                  <a:close/>
                </a:path>
              </a:pathLst>
            </a:custGeom>
            <a:solidFill>
              <a:srgbClr val="006C39"/>
            </a:solidFill>
          </p:spPr>
          <p:txBody>
            <a:bodyPr wrap="square" lIns="0" tIns="0" rIns="0" bIns="0" rtlCol="0"/>
            <a:lstStyle/>
            <a:p>
              <a:endParaRPr>
                <a:latin typeface="Times New Roman" panose="02020603050405020304" pitchFamily="18" charset="0"/>
              </a:endParaRPr>
            </a:p>
          </p:txBody>
        </p:sp>
        <p:sp>
          <p:nvSpPr>
            <p:cNvPr id="8" name="object 8"/>
            <p:cNvSpPr/>
            <p:nvPr/>
          </p:nvSpPr>
          <p:spPr>
            <a:xfrm>
              <a:off x="8881871" y="1484375"/>
              <a:ext cx="378460" cy="4364990"/>
            </a:xfrm>
            <a:custGeom>
              <a:avLst/>
              <a:gdLst/>
              <a:ahLst/>
              <a:cxnLst/>
              <a:rect l="l" t="t" r="r" b="b"/>
              <a:pathLst>
                <a:path w="378459" h="4364990">
                  <a:moveTo>
                    <a:pt x="377951" y="0"/>
                  </a:moveTo>
                  <a:lnTo>
                    <a:pt x="0" y="0"/>
                  </a:lnTo>
                  <a:lnTo>
                    <a:pt x="0" y="4364736"/>
                  </a:lnTo>
                  <a:lnTo>
                    <a:pt x="377951" y="4364736"/>
                  </a:lnTo>
                  <a:lnTo>
                    <a:pt x="377951" y="0"/>
                  </a:lnTo>
                  <a:close/>
                </a:path>
              </a:pathLst>
            </a:custGeom>
            <a:solidFill>
              <a:srgbClr val="A03E0A"/>
            </a:solidFill>
          </p:spPr>
          <p:txBody>
            <a:bodyPr wrap="square" lIns="0" tIns="0" rIns="0" bIns="0" rtlCol="0"/>
            <a:lstStyle/>
            <a:p>
              <a:endParaRPr>
                <a:latin typeface="Times New Roman" panose="02020603050405020304" pitchFamily="18" charset="0"/>
              </a:endParaRPr>
            </a:p>
          </p:txBody>
        </p:sp>
        <p:sp>
          <p:nvSpPr>
            <p:cNvPr id="9" name="object 9"/>
            <p:cNvSpPr/>
            <p:nvPr/>
          </p:nvSpPr>
          <p:spPr>
            <a:xfrm>
              <a:off x="9831324" y="2075687"/>
              <a:ext cx="559435" cy="3188335"/>
            </a:xfrm>
            <a:custGeom>
              <a:avLst/>
              <a:gdLst/>
              <a:ahLst/>
              <a:cxnLst/>
              <a:rect l="l" t="t" r="r" b="b"/>
              <a:pathLst>
                <a:path w="559434" h="3188335">
                  <a:moveTo>
                    <a:pt x="433197" y="3091065"/>
                  </a:moveTo>
                  <a:lnTo>
                    <a:pt x="424586" y="3061766"/>
                  </a:lnTo>
                  <a:lnTo>
                    <a:pt x="414667" y="3047492"/>
                  </a:lnTo>
                  <a:lnTo>
                    <a:pt x="407644" y="3037395"/>
                  </a:lnTo>
                  <a:lnTo>
                    <a:pt x="385699" y="3025394"/>
                  </a:lnTo>
                  <a:lnTo>
                    <a:pt x="369023" y="3026168"/>
                  </a:lnTo>
                  <a:lnTo>
                    <a:pt x="352361" y="3028175"/>
                  </a:lnTo>
                  <a:lnTo>
                    <a:pt x="335686" y="3031020"/>
                  </a:lnTo>
                  <a:lnTo>
                    <a:pt x="319024" y="3034284"/>
                  </a:lnTo>
                  <a:lnTo>
                    <a:pt x="306374" y="3035109"/>
                  </a:lnTo>
                  <a:lnTo>
                    <a:pt x="294563" y="3037560"/>
                  </a:lnTo>
                  <a:lnTo>
                    <a:pt x="282765" y="3041688"/>
                  </a:lnTo>
                  <a:lnTo>
                    <a:pt x="270129" y="3047492"/>
                  </a:lnTo>
                  <a:lnTo>
                    <a:pt x="274574" y="3038602"/>
                  </a:lnTo>
                  <a:lnTo>
                    <a:pt x="274574" y="3029839"/>
                  </a:lnTo>
                  <a:lnTo>
                    <a:pt x="354584" y="2871216"/>
                  </a:lnTo>
                  <a:lnTo>
                    <a:pt x="361937" y="2860637"/>
                  </a:lnTo>
                  <a:lnTo>
                    <a:pt x="378333" y="2837865"/>
                  </a:lnTo>
                  <a:lnTo>
                    <a:pt x="385699" y="2827274"/>
                  </a:lnTo>
                  <a:lnTo>
                    <a:pt x="388886" y="2819870"/>
                  </a:lnTo>
                  <a:lnTo>
                    <a:pt x="391248" y="2811246"/>
                  </a:lnTo>
                  <a:lnTo>
                    <a:pt x="391947" y="2801810"/>
                  </a:lnTo>
                  <a:lnTo>
                    <a:pt x="390144" y="2791968"/>
                  </a:lnTo>
                  <a:lnTo>
                    <a:pt x="372567" y="2757652"/>
                  </a:lnTo>
                  <a:lnTo>
                    <a:pt x="342912" y="2735288"/>
                  </a:lnTo>
                  <a:lnTo>
                    <a:pt x="305752" y="2726944"/>
                  </a:lnTo>
                  <a:lnTo>
                    <a:pt x="265684" y="2734691"/>
                  </a:lnTo>
                  <a:lnTo>
                    <a:pt x="227901" y="2747416"/>
                  </a:lnTo>
                  <a:lnTo>
                    <a:pt x="209423" y="2752712"/>
                  </a:lnTo>
                  <a:lnTo>
                    <a:pt x="190119" y="2756789"/>
                  </a:lnTo>
                  <a:lnTo>
                    <a:pt x="179273" y="2760891"/>
                  </a:lnTo>
                  <a:lnTo>
                    <a:pt x="173443" y="2766669"/>
                  </a:lnTo>
                  <a:lnTo>
                    <a:pt x="172605" y="2774124"/>
                  </a:lnTo>
                  <a:lnTo>
                    <a:pt x="176784" y="2783205"/>
                  </a:lnTo>
                  <a:lnTo>
                    <a:pt x="187477" y="2795689"/>
                  </a:lnTo>
                  <a:lnTo>
                    <a:pt x="199009" y="2806916"/>
                  </a:lnTo>
                  <a:lnTo>
                    <a:pt x="210527" y="2817304"/>
                  </a:lnTo>
                  <a:lnTo>
                    <a:pt x="221234" y="2827274"/>
                  </a:lnTo>
                  <a:lnTo>
                    <a:pt x="225679" y="2836037"/>
                  </a:lnTo>
                  <a:lnTo>
                    <a:pt x="225679" y="2849245"/>
                  </a:lnTo>
                  <a:lnTo>
                    <a:pt x="202336" y="2896209"/>
                  </a:lnTo>
                  <a:lnTo>
                    <a:pt x="155663" y="2991713"/>
                  </a:lnTo>
                  <a:lnTo>
                    <a:pt x="132334" y="3038602"/>
                  </a:lnTo>
                  <a:lnTo>
                    <a:pt x="129133" y="3045256"/>
                  </a:lnTo>
                  <a:lnTo>
                    <a:pt x="126771" y="3051860"/>
                  </a:lnTo>
                  <a:lnTo>
                    <a:pt x="126072" y="3058452"/>
                  </a:lnTo>
                  <a:lnTo>
                    <a:pt x="127889" y="3065018"/>
                  </a:lnTo>
                  <a:lnTo>
                    <a:pt x="136423" y="3097796"/>
                  </a:lnTo>
                  <a:lnTo>
                    <a:pt x="168516" y="3156737"/>
                  </a:lnTo>
                  <a:lnTo>
                    <a:pt x="209765" y="3186379"/>
                  </a:lnTo>
                  <a:lnTo>
                    <a:pt x="222897" y="3187814"/>
                  </a:lnTo>
                  <a:lnTo>
                    <a:pt x="235191" y="3185134"/>
                  </a:lnTo>
                  <a:lnTo>
                    <a:pt x="247904" y="3179572"/>
                  </a:lnTo>
                  <a:lnTo>
                    <a:pt x="271233" y="3167100"/>
                  </a:lnTo>
                  <a:lnTo>
                    <a:pt x="294576" y="3155873"/>
                  </a:lnTo>
                  <a:lnTo>
                    <a:pt x="341249" y="3135515"/>
                  </a:lnTo>
                  <a:lnTo>
                    <a:pt x="396875" y="3128708"/>
                  </a:lnTo>
                  <a:lnTo>
                    <a:pt x="416814" y="3126740"/>
                  </a:lnTo>
                  <a:lnTo>
                    <a:pt x="421259" y="3126740"/>
                  </a:lnTo>
                  <a:lnTo>
                    <a:pt x="430149" y="3117850"/>
                  </a:lnTo>
                  <a:lnTo>
                    <a:pt x="433197" y="3091065"/>
                  </a:lnTo>
                  <a:close/>
                </a:path>
                <a:path w="559434" h="3188335">
                  <a:moveTo>
                    <a:pt x="469519" y="460756"/>
                  </a:moveTo>
                  <a:lnTo>
                    <a:pt x="466725" y="445300"/>
                  </a:lnTo>
                  <a:lnTo>
                    <a:pt x="465455" y="438251"/>
                  </a:lnTo>
                  <a:lnTo>
                    <a:pt x="450215" y="419481"/>
                  </a:lnTo>
                  <a:lnTo>
                    <a:pt x="437946" y="412877"/>
                  </a:lnTo>
                  <a:lnTo>
                    <a:pt x="429145" y="408152"/>
                  </a:lnTo>
                  <a:lnTo>
                    <a:pt x="407670" y="407924"/>
                  </a:lnTo>
                  <a:lnTo>
                    <a:pt x="387692" y="412254"/>
                  </a:lnTo>
                  <a:lnTo>
                    <a:pt x="367309" y="412877"/>
                  </a:lnTo>
                  <a:lnTo>
                    <a:pt x="346125" y="411035"/>
                  </a:lnTo>
                  <a:lnTo>
                    <a:pt x="323723" y="407924"/>
                  </a:lnTo>
                  <a:lnTo>
                    <a:pt x="339521" y="388886"/>
                  </a:lnTo>
                  <a:lnTo>
                    <a:pt x="354088" y="371081"/>
                  </a:lnTo>
                  <a:lnTo>
                    <a:pt x="381127" y="337566"/>
                  </a:lnTo>
                  <a:lnTo>
                    <a:pt x="391744" y="314109"/>
                  </a:lnTo>
                  <a:lnTo>
                    <a:pt x="390017" y="306832"/>
                  </a:lnTo>
                  <a:lnTo>
                    <a:pt x="385241" y="298958"/>
                  </a:lnTo>
                  <a:lnTo>
                    <a:pt x="378409" y="290296"/>
                  </a:lnTo>
                  <a:lnTo>
                    <a:pt x="370738" y="283298"/>
                  </a:lnTo>
                  <a:lnTo>
                    <a:pt x="363474" y="280416"/>
                  </a:lnTo>
                  <a:lnTo>
                    <a:pt x="342887" y="280555"/>
                  </a:lnTo>
                  <a:lnTo>
                    <a:pt x="300101" y="284124"/>
                  </a:lnTo>
                  <a:lnTo>
                    <a:pt x="242277" y="303847"/>
                  </a:lnTo>
                  <a:lnTo>
                    <a:pt x="203796" y="320535"/>
                  </a:lnTo>
                  <a:lnTo>
                    <a:pt x="164503" y="338061"/>
                  </a:lnTo>
                  <a:lnTo>
                    <a:pt x="124841" y="355219"/>
                  </a:lnTo>
                  <a:lnTo>
                    <a:pt x="130670" y="361124"/>
                  </a:lnTo>
                  <a:lnTo>
                    <a:pt x="135280" y="366204"/>
                  </a:lnTo>
                  <a:lnTo>
                    <a:pt x="139090" y="371297"/>
                  </a:lnTo>
                  <a:lnTo>
                    <a:pt x="142494" y="377190"/>
                  </a:lnTo>
                  <a:lnTo>
                    <a:pt x="150660" y="389064"/>
                  </a:lnTo>
                  <a:lnTo>
                    <a:pt x="161302" y="393103"/>
                  </a:lnTo>
                  <a:lnTo>
                    <a:pt x="173583" y="391375"/>
                  </a:lnTo>
                  <a:lnTo>
                    <a:pt x="186690" y="385953"/>
                  </a:lnTo>
                  <a:lnTo>
                    <a:pt x="209334" y="370586"/>
                  </a:lnTo>
                  <a:lnTo>
                    <a:pt x="222135" y="362496"/>
                  </a:lnTo>
                  <a:lnTo>
                    <a:pt x="235331" y="355219"/>
                  </a:lnTo>
                  <a:lnTo>
                    <a:pt x="255282" y="348513"/>
                  </a:lnTo>
                  <a:lnTo>
                    <a:pt x="275628" y="341414"/>
                  </a:lnTo>
                  <a:lnTo>
                    <a:pt x="296811" y="333502"/>
                  </a:lnTo>
                  <a:lnTo>
                    <a:pt x="319278" y="324358"/>
                  </a:lnTo>
                  <a:lnTo>
                    <a:pt x="319278" y="328803"/>
                  </a:lnTo>
                  <a:lnTo>
                    <a:pt x="323723" y="333121"/>
                  </a:lnTo>
                  <a:lnTo>
                    <a:pt x="311226" y="343725"/>
                  </a:lnTo>
                  <a:lnTo>
                    <a:pt x="299897" y="355219"/>
                  </a:lnTo>
                  <a:lnTo>
                    <a:pt x="289521" y="366598"/>
                  </a:lnTo>
                  <a:lnTo>
                    <a:pt x="279527" y="377190"/>
                  </a:lnTo>
                  <a:lnTo>
                    <a:pt x="266877" y="384670"/>
                  </a:lnTo>
                  <a:lnTo>
                    <a:pt x="261277" y="394208"/>
                  </a:lnTo>
                  <a:lnTo>
                    <a:pt x="261467" y="406234"/>
                  </a:lnTo>
                  <a:lnTo>
                    <a:pt x="266192" y="421132"/>
                  </a:lnTo>
                  <a:lnTo>
                    <a:pt x="257429" y="421132"/>
                  </a:lnTo>
                  <a:lnTo>
                    <a:pt x="248539" y="425577"/>
                  </a:lnTo>
                  <a:lnTo>
                    <a:pt x="244094" y="425577"/>
                  </a:lnTo>
                  <a:lnTo>
                    <a:pt x="218973" y="433247"/>
                  </a:lnTo>
                  <a:lnTo>
                    <a:pt x="195516" y="440918"/>
                  </a:lnTo>
                  <a:lnTo>
                    <a:pt x="172046" y="445300"/>
                  </a:lnTo>
                  <a:lnTo>
                    <a:pt x="146939" y="443103"/>
                  </a:lnTo>
                  <a:lnTo>
                    <a:pt x="142494" y="443103"/>
                  </a:lnTo>
                  <a:lnTo>
                    <a:pt x="129286" y="451866"/>
                  </a:lnTo>
                  <a:lnTo>
                    <a:pt x="129286" y="456311"/>
                  </a:lnTo>
                  <a:lnTo>
                    <a:pt x="126415" y="471474"/>
                  </a:lnTo>
                  <a:lnTo>
                    <a:pt x="146939" y="517906"/>
                  </a:lnTo>
                  <a:lnTo>
                    <a:pt x="175628" y="529437"/>
                  </a:lnTo>
                  <a:lnTo>
                    <a:pt x="189153" y="527164"/>
                  </a:lnTo>
                  <a:lnTo>
                    <a:pt x="204343" y="517906"/>
                  </a:lnTo>
                  <a:lnTo>
                    <a:pt x="213233" y="517906"/>
                  </a:lnTo>
                  <a:lnTo>
                    <a:pt x="217678" y="509016"/>
                  </a:lnTo>
                  <a:lnTo>
                    <a:pt x="226441" y="509016"/>
                  </a:lnTo>
                  <a:lnTo>
                    <a:pt x="245783" y="498767"/>
                  </a:lnTo>
                  <a:lnTo>
                    <a:pt x="265125" y="489305"/>
                  </a:lnTo>
                  <a:lnTo>
                    <a:pt x="286105" y="483120"/>
                  </a:lnTo>
                  <a:lnTo>
                    <a:pt x="310388" y="482727"/>
                  </a:lnTo>
                  <a:lnTo>
                    <a:pt x="307124" y="509117"/>
                  </a:lnTo>
                  <a:lnTo>
                    <a:pt x="303822" y="535495"/>
                  </a:lnTo>
                  <a:lnTo>
                    <a:pt x="297180" y="588264"/>
                  </a:lnTo>
                  <a:lnTo>
                    <a:pt x="290245" y="601370"/>
                  </a:lnTo>
                  <a:lnTo>
                    <a:pt x="278358" y="607466"/>
                  </a:lnTo>
                  <a:lnTo>
                    <a:pt x="264833" y="606145"/>
                  </a:lnTo>
                  <a:lnTo>
                    <a:pt x="233654" y="575056"/>
                  </a:lnTo>
                  <a:lnTo>
                    <a:pt x="217678" y="553085"/>
                  </a:lnTo>
                  <a:lnTo>
                    <a:pt x="215099" y="559663"/>
                  </a:lnTo>
                  <a:lnTo>
                    <a:pt x="213779" y="566242"/>
                  </a:lnTo>
                  <a:lnTo>
                    <a:pt x="213296" y="572808"/>
                  </a:lnTo>
                  <a:lnTo>
                    <a:pt x="213233" y="579374"/>
                  </a:lnTo>
                  <a:lnTo>
                    <a:pt x="205613" y="622058"/>
                  </a:lnTo>
                  <a:lnTo>
                    <a:pt x="218732" y="656894"/>
                  </a:lnTo>
                  <a:lnTo>
                    <a:pt x="246786" y="682663"/>
                  </a:lnTo>
                  <a:lnTo>
                    <a:pt x="283972" y="698119"/>
                  </a:lnTo>
                  <a:lnTo>
                    <a:pt x="306514" y="699452"/>
                  </a:lnTo>
                  <a:lnTo>
                    <a:pt x="322021" y="695388"/>
                  </a:lnTo>
                  <a:lnTo>
                    <a:pt x="331736" y="683907"/>
                  </a:lnTo>
                  <a:lnTo>
                    <a:pt x="336931" y="662940"/>
                  </a:lnTo>
                  <a:lnTo>
                    <a:pt x="342138" y="622719"/>
                  </a:lnTo>
                  <a:lnTo>
                    <a:pt x="343293" y="607466"/>
                  </a:lnTo>
                  <a:lnTo>
                    <a:pt x="345262" y="581647"/>
                  </a:lnTo>
                  <a:lnTo>
                    <a:pt x="347548" y="540550"/>
                  </a:lnTo>
                  <a:lnTo>
                    <a:pt x="350367" y="498767"/>
                  </a:lnTo>
                  <a:lnTo>
                    <a:pt x="366979" y="468731"/>
                  </a:lnTo>
                  <a:lnTo>
                    <a:pt x="385572" y="469519"/>
                  </a:lnTo>
                  <a:lnTo>
                    <a:pt x="456311" y="469519"/>
                  </a:lnTo>
                  <a:lnTo>
                    <a:pt x="458647" y="468731"/>
                  </a:lnTo>
                  <a:lnTo>
                    <a:pt x="469519" y="465074"/>
                  </a:lnTo>
                  <a:lnTo>
                    <a:pt x="469519" y="460756"/>
                  </a:lnTo>
                  <a:close/>
                </a:path>
                <a:path w="559434" h="3188335">
                  <a:moveTo>
                    <a:pt x="497205" y="1810004"/>
                  </a:moveTo>
                  <a:lnTo>
                    <a:pt x="488340" y="1806194"/>
                  </a:lnTo>
                  <a:lnTo>
                    <a:pt x="476516" y="1801114"/>
                  </a:lnTo>
                  <a:lnTo>
                    <a:pt x="455028" y="1802384"/>
                  </a:lnTo>
                  <a:lnTo>
                    <a:pt x="433552" y="1806194"/>
                  </a:lnTo>
                  <a:lnTo>
                    <a:pt x="412877" y="1801114"/>
                  </a:lnTo>
                  <a:lnTo>
                    <a:pt x="417728" y="1775714"/>
                  </a:lnTo>
                  <a:lnTo>
                    <a:pt x="421741" y="1749044"/>
                  </a:lnTo>
                  <a:lnTo>
                    <a:pt x="429069" y="1724914"/>
                  </a:lnTo>
                  <a:lnTo>
                    <a:pt x="443865" y="1700784"/>
                  </a:lnTo>
                  <a:lnTo>
                    <a:pt x="443865" y="1695704"/>
                  </a:lnTo>
                  <a:lnTo>
                    <a:pt x="439547" y="1683004"/>
                  </a:lnTo>
                  <a:lnTo>
                    <a:pt x="439547" y="1679194"/>
                  </a:lnTo>
                  <a:lnTo>
                    <a:pt x="421767" y="1679194"/>
                  </a:lnTo>
                  <a:lnTo>
                    <a:pt x="417322" y="1686814"/>
                  </a:lnTo>
                  <a:lnTo>
                    <a:pt x="413359" y="1691894"/>
                  </a:lnTo>
                  <a:lnTo>
                    <a:pt x="408978" y="1699514"/>
                  </a:lnTo>
                  <a:lnTo>
                    <a:pt x="405434" y="1707134"/>
                  </a:lnTo>
                  <a:lnTo>
                    <a:pt x="403987" y="1713484"/>
                  </a:lnTo>
                  <a:lnTo>
                    <a:pt x="398005" y="1733804"/>
                  </a:lnTo>
                  <a:lnTo>
                    <a:pt x="387731" y="1776984"/>
                  </a:lnTo>
                  <a:lnTo>
                    <a:pt x="381762" y="1797304"/>
                  </a:lnTo>
                  <a:lnTo>
                    <a:pt x="377317" y="1801114"/>
                  </a:lnTo>
                  <a:lnTo>
                    <a:pt x="372872" y="1810004"/>
                  </a:lnTo>
                  <a:lnTo>
                    <a:pt x="363982" y="1810004"/>
                  </a:lnTo>
                  <a:lnTo>
                    <a:pt x="344043" y="1820164"/>
                  </a:lnTo>
                  <a:lnTo>
                    <a:pt x="324078" y="1827784"/>
                  </a:lnTo>
                  <a:lnTo>
                    <a:pt x="304088" y="1834134"/>
                  </a:lnTo>
                  <a:lnTo>
                    <a:pt x="277495" y="1844294"/>
                  </a:lnTo>
                  <a:lnTo>
                    <a:pt x="257556" y="1854454"/>
                  </a:lnTo>
                  <a:lnTo>
                    <a:pt x="266230" y="1864614"/>
                  </a:lnTo>
                  <a:lnTo>
                    <a:pt x="273646" y="1868424"/>
                  </a:lnTo>
                  <a:lnTo>
                    <a:pt x="281876" y="1868424"/>
                  </a:lnTo>
                  <a:lnTo>
                    <a:pt x="292989" y="1863344"/>
                  </a:lnTo>
                  <a:lnTo>
                    <a:pt x="312356" y="1856994"/>
                  </a:lnTo>
                  <a:lnTo>
                    <a:pt x="331304" y="1849374"/>
                  </a:lnTo>
                  <a:lnTo>
                    <a:pt x="351066" y="1841754"/>
                  </a:lnTo>
                  <a:lnTo>
                    <a:pt x="372872" y="1832864"/>
                  </a:lnTo>
                  <a:lnTo>
                    <a:pt x="369595" y="1848104"/>
                  </a:lnTo>
                  <a:lnTo>
                    <a:pt x="366750" y="1862074"/>
                  </a:lnTo>
                  <a:lnTo>
                    <a:pt x="364744" y="1874774"/>
                  </a:lnTo>
                  <a:lnTo>
                    <a:pt x="364070" y="1883664"/>
                  </a:lnTo>
                  <a:lnTo>
                    <a:pt x="403377" y="1883664"/>
                  </a:lnTo>
                  <a:lnTo>
                    <a:pt x="402310" y="1865884"/>
                  </a:lnTo>
                  <a:lnTo>
                    <a:pt x="410629" y="1844294"/>
                  </a:lnTo>
                  <a:lnTo>
                    <a:pt x="428929" y="1832864"/>
                  </a:lnTo>
                  <a:lnTo>
                    <a:pt x="457200" y="1827784"/>
                  </a:lnTo>
                  <a:lnTo>
                    <a:pt x="461645" y="1827784"/>
                  </a:lnTo>
                  <a:lnTo>
                    <a:pt x="461645" y="1832864"/>
                  </a:lnTo>
                  <a:lnTo>
                    <a:pt x="473443" y="1832864"/>
                  </a:lnTo>
                  <a:lnTo>
                    <a:pt x="482752" y="1827784"/>
                  </a:lnTo>
                  <a:lnTo>
                    <a:pt x="490397" y="1820164"/>
                  </a:lnTo>
                  <a:lnTo>
                    <a:pt x="497205" y="1810004"/>
                  </a:lnTo>
                  <a:close/>
                </a:path>
                <a:path w="559434" h="3188335">
                  <a:moveTo>
                    <a:pt x="556526" y="1962404"/>
                  </a:moveTo>
                  <a:lnTo>
                    <a:pt x="521030" y="1931924"/>
                  </a:lnTo>
                  <a:lnTo>
                    <a:pt x="504888" y="1928114"/>
                  </a:lnTo>
                  <a:lnTo>
                    <a:pt x="488315" y="1929384"/>
                  </a:lnTo>
                  <a:lnTo>
                    <a:pt x="471716" y="1933194"/>
                  </a:lnTo>
                  <a:lnTo>
                    <a:pt x="455549" y="1935734"/>
                  </a:lnTo>
                  <a:lnTo>
                    <a:pt x="426212" y="1938274"/>
                  </a:lnTo>
                  <a:lnTo>
                    <a:pt x="419608" y="1925574"/>
                  </a:lnTo>
                  <a:lnTo>
                    <a:pt x="413423" y="1914144"/>
                  </a:lnTo>
                  <a:lnTo>
                    <a:pt x="408076" y="1903984"/>
                  </a:lnTo>
                  <a:lnTo>
                    <a:pt x="403987" y="1893824"/>
                  </a:lnTo>
                  <a:lnTo>
                    <a:pt x="403453" y="1884934"/>
                  </a:lnTo>
                  <a:lnTo>
                    <a:pt x="363982" y="1884934"/>
                  </a:lnTo>
                  <a:lnTo>
                    <a:pt x="350774" y="1884934"/>
                  </a:lnTo>
                  <a:lnTo>
                    <a:pt x="331876" y="1884934"/>
                  </a:lnTo>
                  <a:lnTo>
                    <a:pt x="324510" y="1890014"/>
                  </a:lnTo>
                  <a:lnTo>
                    <a:pt x="319659" y="1898904"/>
                  </a:lnTo>
                  <a:lnTo>
                    <a:pt x="321805" y="1902714"/>
                  </a:lnTo>
                  <a:lnTo>
                    <a:pt x="332778" y="1914144"/>
                  </a:lnTo>
                  <a:lnTo>
                    <a:pt x="337439" y="1920494"/>
                  </a:lnTo>
                  <a:lnTo>
                    <a:pt x="337439" y="1925574"/>
                  </a:lnTo>
                  <a:lnTo>
                    <a:pt x="341884" y="1934464"/>
                  </a:lnTo>
                  <a:lnTo>
                    <a:pt x="337439" y="1938274"/>
                  </a:lnTo>
                  <a:lnTo>
                    <a:pt x="292989" y="1982724"/>
                  </a:lnTo>
                  <a:lnTo>
                    <a:pt x="286270" y="1970024"/>
                  </a:lnTo>
                  <a:lnTo>
                    <a:pt x="285470" y="1968754"/>
                  </a:lnTo>
                  <a:lnTo>
                    <a:pt x="271208" y="1945894"/>
                  </a:lnTo>
                  <a:lnTo>
                    <a:pt x="262001" y="1934464"/>
                  </a:lnTo>
                  <a:lnTo>
                    <a:pt x="255320" y="1945894"/>
                  </a:lnTo>
                  <a:lnTo>
                    <a:pt x="248653" y="1954784"/>
                  </a:lnTo>
                  <a:lnTo>
                    <a:pt x="241998" y="1962404"/>
                  </a:lnTo>
                  <a:lnTo>
                    <a:pt x="235331" y="1968754"/>
                  </a:lnTo>
                  <a:lnTo>
                    <a:pt x="221437" y="1935734"/>
                  </a:lnTo>
                  <a:lnTo>
                    <a:pt x="217551" y="1900174"/>
                  </a:lnTo>
                  <a:lnTo>
                    <a:pt x="220319" y="1864614"/>
                  </a:lnTo>
                  <a:lnTo>
                    <a:pt x="229400" y="1818894"/>
                  </a:lnTo>
                  <a:lnTo>
                    <a:pt x="245808" y="1806194"/>
                  </a:lnTo>
                  <a:lnTo>
                    <a:pt x="257556" y="1810004"/>
                  </a:lnTo>
                  <a:lnTo>
                    <a:pt x="266788" y="1813814"/>
                  </a:lnTo>
                  <a:lnTo>
                    <a:pt x="274764" y="1817624"/>
                  </a:lnTo>
                  <a:lnTo>
                    <a:pt x="281876" y="1820164"/>
                  </a:lnTo>
                  <a:lnTo>
                    <a:pt x="288544" y="1823974"/>
                  </a:lnTo>
                  <a:lnTo>
                    <a:pt x="300761" y="1825244"/>
                  </a:lnTo>
                  <a:lnTo>
                    <a:pt x="309651" y="1821434"/>
                  </a:lnTo>
                  <a:lnTo>
                    <a:pt x="313537" y="1813814"/>
                  </a:lnTo>
                  <a:lnTo>
                    <a:pt x="311873" y="1806194"/>
                  </a:lnTo>
                  <a:lnTo>
                    <a:pt x="310769" y="1801114"/>
                  </a:lnTo>
                  <a:lnTo>
                    <a:pt x="279781" y="1766824"/>
                  </a:lnTo>
                  <a:lnTo>
                    <a:pt x="273939" y="1763014"/>
                  </a:lnTo>
                  <a:lnTo>
                    <a:pt x="269773" y="1759204"/>
                  </a:lnTo>
                  <a:lnTo>
                    <a:pt x="267271" y="1752854"/>
                  </a:lnTo>
                  <a:lnTo>
                    <a:pt x="266446" y="1743964"/>
                  </a:lnTo>
                  <a:lnTo>
                    <a:pt x="262623" y="1726184"/>
                  </a:lnTo>
                  <a:lnTo>
                    <a:pt x="252552" y="1709674"/>
                  </a:lnTo>
                  <a:lnTo>
                    <a:pt x="238315" y="1698244"/>
                  </a:lnTo>
                  <a:lnTo>
                    <a:pt x="221996" y="1691894"/>
                  </a:lnTo>
                  <a:lnTo>
                    <a:pt x="217271" y="1693164"/>
                  </a:lnTo>
                  <a:lnTo>
                    <a:pt x="204546" y="1700784"/>
                  </a:lnTo>
                  <a:lnTo>
                    <a:pt x="199898" y="1704594"/>
                  </a:lnTo>
                  <a:lnTo>
                    <a:pt x="195935" y="1716024"/>
                  </a:lnTo>
                  <a:lnTo>
                    <a:pt x="191554" y="1727454"/>
                  </a:lnTo>
                  <a:lnTo>
                    <a:pt x="188010" y="1738884"/>
                  </a:lnTo>
                  <a:lnTo>
                    <a:pt x="186563" y="1749044"/>
                  </a:lnTo>
                  <a:lnTo>
                    <a:pt x="181902" y="1774444"/>
                  </a:lnTo>
                  <a:lnTo>
                    <a:pt x="169329" y="1794764"/>
                  </a:lnTo>
                  <a:lnTo>
                    <a:pt x="150926" y="1810004"/>
                  </a:lnTo>
                  <a:lnTo>
                    <a:pt x="128778" y="1823974"/>
                  </a:lnTo>
                  <a:lnTo>
                    <a:pt x="131483" y="1816354"/>
                  </a:lnTo>
                  <a:lnTo>
                    <a:pt x="133769" y="1808734"/>
                  </a:lnTo>
                  <a:lnTo>
                    <a:pt x="136893" y="1802384"/>
                  </a:lnTo>
                  <a:lnTo>
                    <a:pt x="142113" y="1797304"/>
                  </a:lnTo>
                  <a:lnTo>
                    <a:pt x="145923" y="1790954"/>
                  </a:lnTo>
                  <a:lnTo>
                    <a:pt x="149326" y="1784604"/>
                  </a:lnTo>
                  <a:lnTo>
                    <a:pt x="150228" y="1779524"/>
                  </a:lnTo>
                  <a:lnTo>
                    <a:pt x="146558" y="1775714"/>
                  </a:lnTo>
                  <a:lnTo>
                    <a:pt x="139255" y="1769364"/>
                  </a:lnTo>
                  <a:lnTo>
                    <a:pt x="131572" y="1765554"/>
                  </a:lnTo>
                  <a:lnTo>
                    <a:pt x="124726" y="1764284"/>
                  </a:lnTo>
                  <a:lnTo>
                    <a:pt x="120015" y="1766824"/>
                  </a:lnTo>
                  <a:lnTo>
                    <a:pt x="95834" y="1778254"/>
                  </a:lnTo>
                  <a:lnTo>
                    <a:pt x="62496" y="1812544"/>
                  </a:lnTo>
                  <a:lnTo>
                    <a:pt x="47078" y="1864614"/>
                  </a:lnTo>
                  <a:lnTo>
                    <a:pt x="44450" y="1872234"/>
                  </a:lnTo>
                  <a:lnTo>
                    <a:pt x="41097" y="1887474"/>
                  </a:lnTo>
                  <a:lnTo>
                    <a:pt x="43942" y="1901444"/>
                  </a:lnTo>
                  <a:lnTo>
                    <a:pt x="52590" y="1912874"/>
                  </a:lnTo>
                  <a:lnTo>
                    <a:pt x="66675" y="1920494"/>
                  </a:lnTo>
                  <a:lnTo>
                    <a:pt x="76669" y="1923034"/>
                  </a:lnTo>
                  <a:lnTo>
                    <a:pt x="96672" y="1926844"/>
                  </a:lnTo>
                  <a:lnTo>
                    <a:pt x="106680" y="1929384"/>
                  </a:lnTo>
                  <a:lnTo>
                    <a:pt x="102235" y="1925574"/>
                  </a:lnTo>
                  <a:lnTo>
                    <a:pt x="102235" y="1920494"/>
                  </a:lnTo>
                  <a:lnTo>
                    <a:pt x="135458" y="1872234"/>
                  </a:lnTo>
                  <a:lnTo>
                    <a:pt x="165608" y="1823974"/>
                  </a:lnTo>
                  <a:lnTo>
                    <a:pt x="168783" y="1818894"/>
                  </a:lnTo>
                  <a:lnTo>
                    <a:pt x="173228" y="1818894"/>
                  </a:lnTo>
                  <a:lnTo>
                    <a:pt x="172669" y="1865884"/>
                  </a:lnTo>
                  <a:lnTo>
                    <a:pt x="168783" y="1907794"/>
                  </a:lnTo>
                  <a:lnTo>
                    <a:pt x="168783" y="1916684"/>
                  </a:lnTo>
                  <a:lnTo>
                    <a:pt x="159893" y="1920494"/>
                  </a:lnTo>
                  <a:lnTo>
                    <a:pt x="155448" y="1925574"/>
                  </a:lnTo>
                  <a:lnTo>
                    <a:pt x="124752" y="1944624"/>
                  </a:lnTo>
                  <a:lnTo>
                    <a:pt x="92786" y="1963674"/>
                  </a:lnTo>
                  <a:lnTo>
                    <a:pt x="59982" y="1982724"/>
                  </a:lnTo>
                  <a:lnTo>
                    <a:pt x="26797" y="1999234"/>
                  </a:lnTo>
                  <a:lnTo>
                    <a:pt x="14287" y="2009394"/>
                  </a:lnTo>
                  <a:lnTo>
                    <a:pt x="10121" y="2019554"/>
                  </a:lnTo>
                  <a:lnTo>
                    <a:pt x="14287" y="2027174"/>
                  </a:lnTo>
                  <a:lnTo>
                    <a:pt x="26797" y="2034794"/>
                  </a:lnTo>
                  <a:lnTo>
                    <a:pt x="50050" y="2047494"/>
                  </a:lnTo>
                  <a:lnTo>
                    <a:pt x="73355" y="2056384"/>
                  </a:lnTo>
                  <a:lnTo>
                    <a:pt x="96672" y="2053844"/>
                  </a:lnTo>
                  <a:lnTo>
                    <a:pt x="120015" y="2034794"/>
                  </a:lnTo>
                  <a:lnTo>
                    <a:pt x="110007" y="2066544"/>
                  </a:lnTo>
                  <a:lnTo>
                    <a:pt x="80010" y="2154174"/>
                  </a:lnTo>
                  <a:lnTo>
                    <a:pt x="75907" y="2170684"/>
                  </a:lnTo>
                  <a:lnTo>
                    <a:pt x="77228" y="2184654"/>
                  </a:lnTo>
                  <a:lnTo>
                    <a:pt x="84378" y="2197354"/>
                  </a:lnTo>
                  <a:lnTo>
                    <a:pt x="97790" y="2206244"/>
                  </a:lnTo>
                  <a:lnTo>
                    <a:pt x="111721" y="2210054"/>
                  </a:lnTo>
                  <a:lnTo>
                    <a:pt x="126060" y="2206244"/>
                  </a:lnTo>
                  <a:lnTo>
                    <a:pt x="139560" y="2196084"/>
                  </a:lnTo>
                  <a:lnTo>
                    <a:pt x="151003" y="2180844"/>
                  </a:lnTo>
                  <a:lnTo>
                    <a:pt x="155028" y="2170684"/>
                  </a:lnTo>
                  <a:lnTo>
                    <a:pt x="164744" y="2154174"/>
                  </a:lnTo>
                  <a:lnTo>
                    <a:pt x="168783" y="2145284"/>
                  </a:lnTo>
                  <a:lnTo>
                    <a:pt x="173228" y="2149094"/>
                  </a:lnTo>
                  <a:lnTo>
                    <a:pt x="177673" y="2149094"/>
                  </a:lnTo>
                  <a:lnTo>
                    <a:pt x="178777" y="2188464"/>
                  </a:lnTo>
                  <a:lnTo>
                    <a:pt x="177673" y="2208784"/>
                  </a:lnTo>
                  <a:lnTo>
                    <a:pt x="173228" y="2229104"/>
                  </a:lnTo>
                  <a:lnTo>
                    <a:pt x="172948" y="2243074"/>
                  </a:lnTo>
                  <a:lnTo>
                    <a:pt x="202806" y="2273554"/>
                  </a:lnTo>
                  <a:lnTo>
                    <a:pt x="230886" y="2281174"/>
                  </a:lnTo>
                  <a:lnTo>
                    <a:pt x="230886" y="2241804"/>
                  </a:lnTo>
                  <a:lnTo>
                    <a:pt x="227609" y="2212594"/>
                  </a:lnTo>
                  <a:lnTo>
                    <a:pt x="224764" y="2182114"/>
                  </a:lnTo>
                  <a:lnTo>
                    <a:pt x="222758" y="2152904"/>
                  </a:lnTo>
                  <a:lnTo>
                    <a:pt x="222567" y="2145284"/>
                  </a:lnTo>
                  <a:lnTo>
                    <a:pt x="221996" y="2122424"/>
                  </a:lnTo>
                  <a:lnTo>
                    <a:pt x="233235" y="2083054"/>
                  </a:lnTo>
                  <a:lnTo>
                    <a:pt x="259143" y="2064004"/>
                  </a:lnTo>
                  <a:lnTo>
                    <a:pt x="266446" y="2061464"/>
                  </a:lnTo>
                  <a:lnTo>
                    <a:pt x="270891" y="2061464"/>
                  </a:lnTo>
                  <a:lnTo>
                    <a:pt x="288175" y="2051304"/>
                  </a:lnTo>
                  <a:lnTo>
                    <a:pt x="306336" y="2041144"/>
                  </a:lnTo>
                  <a:lnTo>
                    <a:pt x="319316" y="2034794"/>
                  </a:lnTo>
                  <a:lnTo>
                    <a:pt x="324510" y="2032254"/>
                  </a:lnTo>
                  <a:lnTo>
                    <a:pt x="341884" y="2022094"/>
                  </a:lnTo>
                  <a:lnTo>
                    <a:pt x="355193" y="2015744"/>
                  </a:lnTo>
                  <a:lnTo>
                    <a:pt x="381774" y="2000504"/>
                  </a:lnTo>
                  <a:lnTo>
                    <a:pt x="395097" y="1991614"/>
                  </a:lnTo>
                  <a:lnTo>
                    <a:pt x="373443" y="2030984"/>
                  </a:lnTo>
                  <a:lnTo>
                    <a:pt x="355142" y="2070354"/>
                  </a:lnTo>
                  <a:lnTo>
                    <a:pt x="340194" y="2112264"/>
                  </a:lnTo>
                  <a:lnTo>
                    <a:pt x="328549" y="2154174"/>
                  </a:lnTo>
                  <a:lnTo>
                    <a:pt x="327850" y="2171954"/>
                  </a:lnTo>
                  <a:lnTo>
                    <a:pt x="332968" y="2187194"/>
                  </a:lnTo>
                  <a:lnTo>
                    <a:pt x="344741" y="2198624"/>
                  </a:lnTo>
                  <a:lnTo>
                    <a:pt x="363982" y="2206244"/>
                  </a:lnTo>
                  <a:lnTo>
                    <a:pt x="366610" y="2193544"/>
                  </a:lnTo>
                  <a:lnTo>
                    <a:pt x="370230" y="2166874"/>
                  </a:lnTo>
                  <a:lnTo>
                    <a:pt x="372872" y="2154174"/>
                  </a:lnTo>
                  <a:lnTo>
                    <a:pt x="377317" y="2157984"/>
                  </a:lnTo>
                  <a:lnTo>
                    <a:pt x="381762" y="2163064"/>
                  </a:lnTo>
                  <a:lnTo>
                    <a:pt x="386207" y="2163064"/>
                  </a:lnTo>
                  <a:lnTo>
                    <a:pt x="396265" y="2169414"/>
                  </a:lnTo>
                  <a:lnTo>
                    <a:pt x="406755" y="2175764"/>
                  </a:lnTo>
                  <a:lnTo>
                    <a:pt x="418084" y="2177034"/>
                  </a:lnTo>
                  <a:lnTo>
                    <a:pt x="430657" y="2171954"/>
                  </a:lnTo>
                  <a:lnTo>
                    <a:pt x="433362" y="2165604"/>
                  </a:lnTo>
                  <a:lnTo>
                    <a:pt x="428980" y="2155444"/>
                  </a:lnTo>
                  <a:lnTo>
                    <a:pt x="427964" y="2154174"/>
                  </a:lnTo>
                  <a:lnTo>
                    <a:pt x="418769" y="2142744"/>
                  </a:lnTo>
                  <a:lnTo>
                    <a:pt x="403987" y="2131314"/>
                  </a:lnTo>
                  <a:lnTo>
                    <a:pt x="388835" y="2126234"/>
                  </a:lnTo>
                  <a:lnTo>
                    <a:pt x="382866" y="2119884"/>
                  </a:lnTo>
                  <a:lnTo>
                    <a:pt x="385229" y="2112264"/>
                  </a:lnTo>
                  <a:lnTo>
                    <a:pt x="395097" y="2100834"/>
                  </a:lnTo>
                  <a:lnTo>
                    <a:pt x="435102" y="2114804"/>
                  </a:lnTo>
                  <a:lnTo>
                    <a:pt x="432041" y="2100834"/>
                  </a:lnTo>
                  <a:lnTo>
                    <a:pt x="431482" y="2098294"/>
                  </a:lnTo>
                  <a:lnTo>
                    <a:pt x="422871" y="2089404"/>
                  </a:lnTo>
                  <a:lnTo>
                    <a:pt x="412597" y="2083054"/>
                  </a:lnTo>
                  <a:lnTo>
                    <a:pt x="403987" y="2074164"/>
                  </a:lnTo>
                  <a:lnTo>
                    <a:pt x="421601" y="2060194"/>
                  </a:lnTo>
                  <a:lnTo>
                    <a:pt x="435038" y="2057654"/>
                  </a:lnTo>
                  <a:lnTo>
                    <a:pt x="445135" y="2065274"/>
                  </a:lnTo>
                  <a:lnTo>
                    <a:pt x="452755" y="2083054"/>
                  </a:lnTo>
                  <a:lnTo>
                    <a:pt x="452755" y="2245614"/>
                  </a:lnTo>
                  <a:lnTo>
                    <a:pt x="448310" y="2245614"/>
                  </a:lnTo>
                  <a:lnTo>
                    <a:pt x="448310" y="2250694"/>
                  </a:lnTo>
                  <a:lnTo>
                    <a:pt x="435114" y="2241804"/>
                  </a:lnTo>
                  <a:lnTo>
                    <a:pt x="422300" y="2232914"/>
                  </a:lnTo>
                  <a:lnTo>
                    <a:pt x="410298" y="2226564"/>
                  </a:lnTo>
                  <a:lnTo>
                    <a:pt x="399542" y="2220214"/>
                  </a:lnTo>
                  <a:lnTo>
                    <a:pt x="399542" y="2232914"/>
                  </a:lnTo>
                  <a:lnTo>
                    <a:pt x="403987" y="2237994"/>
                  </a:lnTo>
                  <a:lnTo>
                    <a:pt x="414807" y="2250694"/>
                  </a:lnTo>
                  <a:lnTo>
                    <a:pt x="441426" y="2281174"/>
                  </a:lnTo>
                  <a:lnTo>
                    <a:pt x="482815" y="2300224"/>
                  </a:lnTo>
                  <a:lnTo>
                    <a:pt x="492760" y="2302764"/>
                  </a:lnTo>
                  <a:lnTo>
                    <a:pt x="494144" y="2296414"/>
                  </a:lnTo>
                  <a:lnTo>
                    <a:pt x="500253" y="2278634"/>
                  </a:lnTo>
                  <a:lnTo>
                    <a:pt x="501650" y="2268474"/>
                  </a:lnTo>
                  <a:lnTo>
                    <a:pt x="500443" y="2250694"/>
                  </a:lnTo>
                  <a:lnTo>
                    <a:pt x="493979" y="2152904"/>
                  </a:lnTo>
                  <a:lnTo>
                    <a:pt x="491642" y="2117344"/>
                  </a:lnTo>
                  <a:lnTo>
                    <a:pt x="488315" y="2065274"/>
                  </a:lnTo>
                  <a:lnTo>
                    <a:pt x="484212" y="2058924"/>
                  </a:lnTo>
                  <a:lnTo>
                    <a:pt x="483323" y="2057654"/>
                  </a:lnTo>
                  <a:lnTo>
                    <a:pt x="478866" y="2051304"/>
                  </a:lnTo>
                  <a:lnTo>
                    <a:pt x="472681" y="2043684"/>
                  </a:lnTo>
                  <a:lnTo>
                    <a:pt x="466090" y="2039874"/>
                  </a:lnTo>
                  <a:lnTo>
                    <a:pt x="457974" y="2034794"/>
                  </a:lnTo>
                  <a:lnTo>
                    <a:pt x="447814" y="2030984"/>
                  </a:lnTo>
                  <a:lnTo>
                    <a:pt x="426212" y="2025904"/>
                  </a:lnTo>
                  <a:lnTo>
                    <a:pt x="439674" y="2013204"/>
                  </a:lnTo>
                  <a:lnTo>
                    <a:pt x="454431" y="2000504"/>
                  </a:lnTo>
                  <a:lnTo>
                    <a:pt x="471716" y="1991614"/>
                  </a:lnTo>
                  <a:lnTo>
                    <a:pt x="492760" y="1991614"/>
                  </a:lnTo>
                  <a:lnTo>
                    <a:pt x="506069" y="1989074"/>
                  </a:lnTo>
                  <a:lnTo>
                    <a:pt x="519366" y="1985264"/>
                  </a:lnTo>
                  <a:lnTo>
                    <a:pt x="526008" y="1982724"/>
                  </a:lnTo>
                  <a:lnTo>
                    <a:pt x="532650" y="1980184"/>
                  </a:lnTo>
                  <a:lnTo>
                    <a:pt x="545973" y="1973834"/>
                  </a:lnTo>
                  <a:lnTo>
                    <a:pt x="553542" y="1968754"/>
                  </a:lnTo>
                  <a:lnTo>
                    <a:pt x="556526" y="1962404"/>
                  </a:lnTo>
                  <a:close/>
                </a:path>
                <a:path w="559434" h="3188335">
                  <a:moveTo>
                    <a:pt x="559003" y="291934"/>
                  </a:moveTo>
                  <a:lnTo>
                    <a:pt x="556018" y="277152"/>
                  </a:lnTo>
                  <a:lnTo>
                    <a:pt x="541782" y="259461"/>
                  </a:lnTo>
                  <a:lnTo>
                    <a:pt x="516623" y="234213"/>
                  </a:lnTo>
                  <a:lnTo>
                    <a:pt x="516102" y="233680"/>
                  </a:lnTo>
                  <a:lnTo>
                    <a:pt x="486283" y="214934"/>
                  </a:lnTo>
                  <a:lnTo>
                    <a:pt x="453123" y="201980"/>
                  </a:lnTo>
                  <a:lnTo>
                    <a:pt x="417449" y="193548"/>
                  </a:lnTo>
                  <a:lnTo>
                    <a:pt x="407301" y="192862"/>
                  </a:lnTo>
                  <a:lnTo>
                    <a:pt x="396328" y="191325"/>
                  </a:lnTo>
                  <a:lnTo>
                    <a:pt x="383692" y="189801"/>
                  </a:lnTo>
                  <a:lnTo>
                    <a:pt x="368554" y="189103"/>
                  </a:lnTo>
                  <a:lnTo>
                    <a:pt x="381952" y="162788"/>
                  </a:lnTo>
                  <a:lnTo>
                    <a:pt x="395770" y="136893"/>
                  </a:lnTo>
                  <a:lnTo>
                    <a:pt x="410425" y="111836"/>
                  </a:lnTo>
                  <a:lnTo>
                    <a:pt x="426339" y="88011"/>
                  </a:lnTo>
                  <a:lnTo>
                    <a:pt x="431952" y="72224"/>
                  </a:lnTo>
                  <a:lnTo>
                    <a:pt x="434670" y="57708"/>
                  </a:lnTo>
                  <a:lnTo>
                    <a:pt x="433209" y="44030"/>
                  </a:lnTo>
                  <a:lnTo>
                    <a:pt x="402996" y="7137"/>
                  </a:lnTo>
                  <a:lnTo>
                    <a:pt x="372999" y="0"/>
                  </a:lnTo>
                  <a:lnTo>
                    <a:pt x="345287" y="3848"/>
                  </a:lnTo>
                  <a:lnTo>
                    <a:pt x="320878" y="14287"/>
                  </a:lnTo>
                  <a:lnTo>
                    <a:pt x="298107" y="29692"/>
                  </a:lnTo>
                  <a:lnTo>
                    <a:pt x="275336" y="48387"/>
                  </a:lnTo>
                  <a:lnTo>
                    <a:pt x="270611" y="54762"/>
                  </a:lnTo>
                  <a:lnTo>
                    <a:pt x="264223" y="59905"/>
                  </a:lnTo>
                  <a:lnTo>
                    <a:pt x="257822" y="62585"/>
                  </a:lnTo>
                  <a:lnTo>
                    <a:pt x="253111" y="61595"/>
                  </a:lnTo>
                  <a:lnTo>
                    <a:pt x="237197" y="55537"/>
                  </a:lnTo>
                  <a:lnTo>
                    <a:pt x="222567" y="56070"/>
                  </a:lnTo>
                  <a:lnTo>
                    <a:pt x="208775" y="61569"/>
                  </a:lnTo>
                  <a:lnTo>
                    <a:pt x="195453" y="70358"/>
                  </a:lnTo>
                  <a:lnTo>
                    <a:pt x="191008" y="65913"/>
                  </a:lnTo>
                  <a:lnTo>
                    <a:pt x="159893" y="39624"/>
                  </a:lnTo>
                  <a:lnTo>
                    <a:pt x="156552" y="41833"/>
                  </a:lnTo>
                  <a:lnTo>
                    <a:pt x="153225" y="47332"/>
                  </a:lnTo>
                  <a:lnTo>
                    <a:pt x="146558" y="61595"/>
                  </a:lnTo>
                  <a:lnTo>
                    <a:pt x="141274" y="71501"/>
                  </a:lnTo>
                  <a:lnTo>
                    <a:pt x="134048" y="91262"/>
                  </a:lnTo>
                  <a:lnTo>
                    <a:pt x="128778" y="101092"/>
                  </a:lnTo>
                  <a:lnTo>
                    <a:pt x="120789" y="120154"/>
                  </a:lnTo>
                  <a:lnTo>
                    <a:pt x="137668" y="171577"/>
                  </a:lnTo>
                  <a:lnTo>
                    <a:pt x="177038" y="198729"/>
                  </a:lnTo>
                  <a:lnTo>
                    <a:pt x="191008" y="197866"/>
                  </a:lnTo>
                  <a:lnTo>
                    <a:pt x="203098" y="189103"/>
                  </a:lnTo>
                  <a:lnTo>
                    <a:pt x="208178" y="177012"/>
                  </a:lnTo>
                  <a:lnTo>
                    <a:pt x="209105" y="163258"/>
                  </a:lnTo>
                  <a:lnTo>
                    <a:pt x="208788" y="149479"/>
                  </a:lnTo>
                  <a:lnTo>
                    <a:pt x="208788" y="105537"/>
                  </a:lnTo>
                  <a:lnTo>
                    <a:pt x="248666" y="124802"/>
                  </a:lnTo>
                  <a:lnTo>
                    <a:pt x="285750" y="128231"/>
                  </a:lnTo>
                  <a:lnTo>
                    <a:pt x="298665" y="123164"/>
                  </a:lnTo>
                  <a:lnTo>
                    <a:pt x="303250" y="111480"/>
                  </a:lnTo>
                  <a:lnTo>
                    <a:pt x="302856" y="105537"/>
                  </a:lnTo>
                  <a:lnTo>
                    <a:pt x="302006" y="92329"/>
                  </a:lnTo>
                  <a:lnTo>
                    <a:pt x="301371" y="85763"/>
                  </a:lnTo>
                  <a:lnTo>
                    <a:pt x="300329" y="79121"/>
                  </a:lnTo>
                  <a:lnTo>
                    <a:pt x="300215" y="72224"/>
                  </a:lnTo>
                  <a:lnTo>
                    <a:pt x="300748" y="70358"/>
                  </a:lnTo>
                  <a:lnTo>
                    <a:pt x="302006" y="65913"/>
                  </a:lnTo>
                  <a:lnTo>
                    <a:pt x="302006" y="62585"/>
                  </a:lnTo>
                  <a:lnTo>
                    <a:pt x="302006" y="57150"/>
                  </a:lnTo>
                  <a:lnTo>
                    <a:pt x="310896" y="52832"/>
                  </a:lnTo>
                  <a:lnTo>
                    <a:pt x="319786" y="43942"/>
                  </a:lnTo>
                  <a:lnTo>
                    <a:pt x="328676" y="48387"/>
                  </a:lnTo>
                  <a:lnTo>
                    <a:pt x="328676" y="70358"/>
                  </a:lnTo>
                  <a:lnTo>
                    <a:pt x="324205" y="79171"/>
                  </a:lnTo>
                  <a:lnTo>
                    <a:pt x="319786" y="88011"/>
                  </a:lnTo>
                  <a:lnTo>
                    <a:pt x="319786" y="92329"/>
                  </a:lnTo>
                  <a:lnTo>
                    <a:pt x="296862" y="142290"/>
                  </a:lnTo>
                  <a:lnTo>
                    <a:pt x="266458" y="185229"/>
                  </a:lnTo>
                  <a:lnTo>
                    <a:pt x="226072" y="219138"/>
                  </a:lnTo>
                  <a:lnTo>
                    <a:pt x="173228" y="241935"/>
                  </a:lnTo>
                  <a:lnTo>
                    <a:pt x="164604" y="243687"/>
                  </a:lnTo>
                  <a:lnTo>
                    <a:pt x="157670" y="243001"/>
                  </a:lnTo>
                  <a:lnTo>
                    <a:pt x="150723" y="240677"/>
                  </a:lnTo>
                  <a:lnTo>
                    <a:pt x="142113" y="237490"/>
                  </a:lnTo>
                  <a:lnTo>
                    <a:pt x="130644" y="232435"/>
                  </a:lnTo>
                  <a:lnTo>
                    <a:pt x="117106" y="229831"/>
                  </a:lnTo>
                  <a:lnTo>
                    <a:pt x="102730" y="228866"/>
                  </a:lnTo>
                  <a:lnTo>
                    <a:pt x="88773" y="228727"/>
                  </a:lnTo>
                  <a:lnTo>
                    <a:pt x="85369" y="231609"/>
                  </a:lnTo>
                  <a:lnTo>
                    <a:pt x="81546" y="238594"/>
                  </a:lnTo>
                  <a:lnTo>
                    <a:pt x="76885" y="247218"/>
                  </a:lnTo>
                  <a:lnTo>
                    <a:pt x="70993" y="255016"/>
                  </a:lnTo>
                  <a:lnTo>
                    <a:pt x="70993" y="259461"/>
                  </a:lnTo>
                  <a:lnTo>
                    <a:pt x="66675" y="259461"/>
                  </a:lnTo>
                  <a:lnTo>
                    <a:pt x="66675" y="263906"/>
                  </a:lnTo>
                  <a:lnTo>
                    <a:pt x="0" y="408940"/>
                  </a:lnTo>
                  <a:lnTo>
                    <a:pt x="0" y="426593"/>
                  </a:lnTo>
                  <a:lnTo>
                    <a:pt x="4445" y="431038"/>
                  </a:lnTo>
                  <a:lnTo>
                    <a:pt x="17780" y="438238"/>
                  </a:lnTo>
                  <a:lnTo>
                    <a:pt x="31115" y="445858"/>
                  </a:lnTo>
                  <a:lnTo>
                    <a:pt x="44450" y="452640"/>
                  </a:lnTo>
                  <a:lnTo>
                    <a:pt x="57785" y="457327"/>
                  </a:lnTo>
                  <a:lnTo>
                    <a:pt x="62230" y="461772"/>
                  </a:lnTo>
                  <a:lnTo>
                    <a:pt x="70993" y="453009"/>
                  </a:lnTo>
                  <a:lnTo>
                    <a:pt x="70993" y="448564"/>
                  </a:lnTo>
                  <a:lnTo>
                    <a:pt x="84328" y="415683"/>
                  </a:lnTo>
                  <a:lnTo>
                    <a:pt x="97663" y="383197"/>
                  </a:lnTo>
                  <a:lnTo>
                    <a:pt x="110998" y="351523"/>
                  </a:lnTo>
                  <a:lnTo>
                    <a:pt x="124333" y="321056"/>
                  </a:lnTo>
                  <a:lnTo>
                    <a:pt x="129260" y="309346"/>
                  </a:lnTo>
                  <a:lnTo>
                    <a:pt x="159893" y="285877"/>
                  </a:lnTo>
                  <a:lnTo>
                    <a:pt x="226441" y="259461"/>
                  </a:lnTo>
                  <a:lnTo>
                    <a:pt x="264223" y="250126"/>
                  </a:lnTo>
                  <a:lnTo>
                    <a:pt x="282689" y="248970"/>
                  </a:lnTo>
                  <a:lnTo>
                    <a:pt x="302006" y="250698"/>
                  </a:lnTo>
                  <a:lnTo>
                    <a:pt x="309295" y="252450"/>
                  </a:lnTo>
                  <a:lnTo>
                    <a:pt x="317004" y="251764"/>
                  </a:lnTo>
                  <a:lnTo>
                    <a:pt x="323875" y="249440"/>
                  </a:lnTo>
                  <a:lnTo>
                    <a:pt x="324586" y="248970"/>
                  </a:lnTo>
                  <a:lnTo>
                    <a:pt x="328676" y="246253"/>
                  </a:lnTo>
                  <a:lnTo>
                    <a:pt x="335915" y="243687"/>
                  </a:lnTo>
                  <a:lnTo>
                    <a:pt x="356095" y="236537"/>
                  </a:lnTo>
                  <a:lnTo>
                    <a:pt x="388569" y="234213"/>
                  </a:lnTo>
                  <a:lnTo>
                    <a:pt x="421055" y="240093"/>
                  </a:lnTo>
                  <a:lnTo>
                    <a:pt x="448564" y="255016"/>
                  </a:lnTo>
                  <a:lnTo>
                    <a:pt x="444525" y="264858"/>
                  </a:lnTo>
                  <a:lnTo>
                    <a:pt x="439674" y="274281"/>
                  </a:lnTo>
                  <a:lnTo>
                    <a:pt x="434809" y="282867"/>
                  </a:lnTo>
                  <a:lnTo>
                    <a:pt x="430784" y="290195"/>
                  </a:lnTo>
                  <a:lnTo>
                    <a:pt x="425843" y="299364"/>
                  </a:lnTo>
                  <a:lnTo>
                    <a:pt x="424662" y="307301"/>
                  </a:lnTo>
                  <a:lnTo>
                    <a:pt x="427647" y="314401"/>
                  </a:lnTo>
                  <a:lnTo>
                    <a:pt x="435229" y="321056"/>
                  </a:lnTo>
                  <a:lnTo>
                    <a:pt x="459232" y="330923"/>
                  </a:lnTo>
                  <a:lnTo>
                    <a:pt x="484060" y="334213"/>
                  </a:lnTo>
                  <a:lnTo>
                    <a:pt x="508876" y="330923"/>
                  </a:lnTo>
                  <a:lnTo>
                    <a:pt x="532892" y="321056"/>
                  </a:lnTo>
                  <a:lnTo>
                    <a:pt x="551154" y="305879"/>
                  </a:lnTo>
                  <a:lnTo>
                    <a:pt x="559003" y="291934"/>
                  </a:lnTo>
                  <a:close/>
                </a:path>
              </a:pathLst>
            </a:custGeom>
            <a:solidFill>
              <a:srgbClr val="FFFFFF">
                <a:alpha val="5097"/>
              </a:srgbClr>
            </a:solidFill>
          </p:spPr>
          <p:txBody>
            <a:bodyPr wrap="square" lIns="0" tIns="0" rIns="0" bIns="0" rtlCol="0"/>
            <a:lstStyle/>
            <a:p>
              <a:endParaRPr>
                <a:latin typeface="Times New Roman" panose="02020603050405020304" pitchFamily="18" charset="0"/>
              </a:endParaRPr>
            </a:p>
          </p:txBody>
        </p:sp>
        <p:pic>
          <p:nvPicPr>
            <p:cNvPr id="10" name="object 10"/>
            <p:cNvPicPr/>
            <p:nvPr/>
          </p:nvPicPr>
          <p:blipFill>
            <a:blip r:embed="rId3" cstate="print"/>
            <a:stretch>
              <a:fillRect/>
            </a:stretch>
          </p:blipFill>
          <p:spPr>
            <a:xfrm>
              <a:off x="9954267" y="3176015"/>
              <a:ext cx="109180" cy="250989"/>
            </a:xfrm>
            <a:prstGeom prst="rect">
              <a:avLst/>
            </a:prstGeom>
          </p:spPr>
        </p:pic>
        <p:sp>
          <p:nvSpPr>
            <p:cNvPr id="11" name="object 11"/>
            <p:cNvSpPr/>
            <p:nvPr/>
          </p:nvSpPr>
          <p:spPr>
            <a:xfrm>
              <a:off x="10148585" y="3075431"/>
              <a:ext cx="132080" cy="381000"/>
            </a:xfrm>
            <a:custGeom>
              <a:avLst/>
              <a:gdLst/>
              <a:ahLst/>
              <a:cxnLst/>
              <a:rect l="l" t="t" r="r" b="b"/>
              <a:pathLst>
                <a:path w="132079" h="381000">
                  <a:moveTo>
                    <a:pt x="100470" y="247523"/>
                  </a:moveTo>
                  <a:lnTo>
                    <a:pt x="73485" y="247523"/>
                  </a:lnTo>
                  <a:lnTo>
                    <a:pt x="77414" y="251086"/>
                  </a:lnTo>
                  <a:lnTo>
                    <a:pt x="84155" y="279292"/>
                  </a:lnTo>
                  <a:lnTo>
                    <a:pt x="86931" y="295719"/>
                  </a:lnTo>
                  <a:lnTo>
                    <a:pt x="88588" y="312146"/>
                  </a:lnTo>
                  <a:lnTo>
                    <a:pt x="89138" y="328548"/>
                  </a:lnTo>
                  <a:lnTo>
                    <a:pt x="90257" y="345322"/>
                  </a:lnTo>
                  <a:lnTo>
                    <a:pt x="93614" y="357584"/>
                  </a:lnTo>
                  <a:lnTo>
                    <a:pt x="99210" y="367393"/>
                  </a:lnTo>
                  <a:lnTo>
                    <a:pt x="107045" y="376808"/>
                  </a:lnTo>
                  <a:lnTo>
                    <a:pt x="111428" y="380976"/>
                  </a:lnTo>
                  <a:lnTo>
                    <a:pt x="115252" y="380618"/>
                  </a:lnTo>
                  <a:lnTo>
                    <a:pt x="117957" y="376166"/>
                  </a:lnTo>
                  <a:lnTo>
                    <a:pt x="118983" y="368045"/>
                  </a:lnTo>
                  <a:lnTo>
                    <a:pt x="118937" y="354968"/>
                  </a:lnTo>
                  <a:lnTo>
                    <a:pt x="118618" y="342296"/>
                  </a:lnTo>
                  <a:lnTo>
                    <a:pt x="117750" y="330434"/>
                  </a:lnTo>
                  <a:lnTo>
                    <a:pt x="116062" y="319785"/>
                  </a:lnTo>
                  <a:lnTo>
                    <a:pt x="112201" y="293496"/>
                  </a:lnTo>
                  <a:lnTo>
                    <a:pt x="107854" y="268858"/>
                  </a:lnTo>
                  <a:lnTo>
                    <a:pt x="100470" y="247523"/>
                  </a:lnTo>
                  <a:close/>
                </a:path>
                <a:path w="132079" h="381000">
                  <a:moveTo>
                    <a:pt x="95107" y="0"/>
                  </a:moveTo>
                  <a:lnTo>
                    <a:pt x="92186" y="4317"/>
                  </a:lnTo>
                  <a:lnTo>
                    <a:pt x="92186" y="13207"/>
                  </a:lnTo>
                  <a:lnTo>
                    <a:pt x="95107" y="17525"/>
                  </a:lnTo>
                  <a:lnTo>
                    <a:pt x="100179" y="34605"/>
                  </a:lnTo>
                  <a:lnTo>
                    <a:pt x="101869" y="52530"/>
                  </a:lnTo>
                  <a:lnTo>
                    <a:pt x="100179" y="70479"/>
                  </a:lnTo>
                  <a:lnTo>
                    <a:pt x="95107" y="87629"/>
                  </a:lnTo>
                  <a:lnTo>
                    <a:pt x="84464" y="107346"/>
                  </a:lnTo>
                  <a:lnTo>
                    <a:pt x="74644" y="127063"/>
                  </a:lnTo>
                  <a:lnTo>
                    <a:pt x="65371" y="146780"/>
                  </a:lnTo>
                  <a:lnTo>
                    <a:pt x="56372" y="166496"/>
                  </a:lnTo>
                  <a:lnTo>
                    <a:pt x="43398" y="188710"/>
                  </a:lnTo>
                  <a:lnTo>
                    <a:pt x="30972" y="209708"/>
                  </a:lnTo>
                  <a:lnTo>
                    <a:pt x="18545" y="229897"/>
                  </a:lnTo>
                  <a:lnTo>
                    <a:pt x="5572" y="249681"/>
                  </a:lnTo>
                  <a:lnTo>
                    <a:pt x="982" y="262082"/>
                  </a:lnTo>
                  <a:lnTo>
                    <a:pt x="0" y="273256"/>
                  </a:lnTo>
                  <a:lnTo>
                    <a:pt x="1803" y="283596"/>
                  </a:lnTo>
                  <a:lnTo>
                    <a:pt x="5572" y="293496"/>
                  </a:lnTo>
                  <a:lnTo>
                    <a:pt x="23479" y="319785"/>
                  </a:lnTo>
                  <a:lnTo>
                    <a:pt x="34194" y="304075"/>
                  </a:lnTo>
                  <a:lnTo>
                    <a:pt x="44053" y="289163"/>
                  </a:lnTo>
                  <a:lnTo>
                    <a:pt x="53339" y="274226"/>
                  </a:lnTo>
                  <a:lnTo>
                    <a:pt x="62341" y="258444"/>
                  </a:lnTo>
                  <a:lnTo>
                    <a:pt x="68460" y="250531"/>
                  </a:lnTo>
                  <a:lnTo>
                    <a:pt x="73485" y="247523"/>
                  </a:lnTo>
                  <a:lnTo>
                    <a:pt x="100470" y="247523"/>
                  </a:lnTo>
                  <a:lnTo>
                    <a:pt x="100113" y="246491"/>
                  </a:lnTo>
                  <a:lnTo>
                    <a:pt x="86217" y="227837"/>
                  </a:lnTo>
                  <a:lnTo>
                    <a:pt x="83169" y="227837"/>
                  </a:lnTo>
                  <a:lnTo>
                    <a:pt x="83169" y="210312"/>
                  </a:lnTo>
                  <a:lnTo>
                    <a:pt x="94341" y="184767"/>
                  </a:lnTo>
                  <a:lnTo>
                    <a:pt x="105203" y="160448"/>
                  </a:lnTo>
                  <a:lnTo>
                    <a:pt x="115494" y="136963"/>
                  </a:lnTo>
                  <a:lnTo>
                    <a:pt x="124952" y="113918"/>
                  </a:lnTo>
                  <a:lnTo>
                    <a:pt x="131163" y="92207"/>
                  </a:lnTo>
                  <a:lnTo>
                    <a:pt x="132064" y="68437"/>
                  </a:lnTo>
                  <a:lnTo>
                    <a:pt x="127916" y="45499"/>
                  </a:lnTo>
                  <a:lnTo>
                    <a:pt x="118983" y="26288"/>
                  </a:lnTo>
                  <a:lnTo>
                    <a:pt x="114002" y="19716"/>
                  </a:lnTo>
                  <a:lnTo>
                    <a:pt x="108188" y="13144"/>
                  </a:lnTo>
                  <a:lnTo>
                    <a:pt x="101802" y="6572"/>
                  </a:lnTo>
                  <a:lnTo>
                    <a:pt x="95107" y="0"/>
                  </a:lnTo>
                  <a:close/>
                </a:path>
              </a:pathLst>
            </a:custGeom>
            <a:solidFill>
              <a:srgbClr val="FFFFFF">
                <a:alpha val="5097"/>
              </a:srgbClr>
            </a:solidFill>
          </p:spPr>
          <p:txBody>
            <a:bodyPr wrap="square" lIns="0" tIns="0" rIns="0" bIns="0" rtlCol="0"/>
            <a:lstStyle/>
            <a:p>
              <a:endParaRPr>
                <a:latin typeface="Times New Roman" panose="02020603050405020304" pitchFamily="18" charset="0"/>
              </a:endParaRPr>
            </a:p>
          </p:txBody>
        </p:sp>
        <p:pic>
          <p:nvPicPr>
            <p:cNvPr id="12" name="object 12"/>
            <p:cNvPicPr/>
            <p:nvPr/>
          </p:nvPicPr>
          <p:blipFill>
            <a:blip r:embed="rId4" cstate="print"/>
            <a:stretch>
              <a:fillRect/>
            </a:stretch>
          </p:blipFill>
          <p:spPr>
            <a:xfrm>
              <a:off x="10035539" y="3075431"/>
              <a:ext cx="72800" cy="78178"/>
            </a:xfrm>
            <a:prstGeom prst="rect">
              <a:avLst/>
            </a:prstGeom>
          </p:spPr>
        </p:pic>
        <p:sp>
          <p:nvSpPr>
            <p:cNvPr id="13" name="object 13"/>
            <p:cNvSpPr/>
            <p:nvPr/>
          </p:nvSpPr>
          <p:spPr>
            <a:xfrm>
              <a:off x="10972800" y="2038095"/>
              <a:ext cx="565150" cy="2265680"/>
            </a:xfrm>
            <a:custGeom>
              <a:avLst/>
              <a:gdLst/>
              <a:ahLst/>
              <a:cxnLst/>
              <a:rect l="l" t="t" r="r" b="b"/>
              <a:pathLst>
                <a:path w="565150" h="2265679">
                  <a:moveTo>
                    <a:pt x="269468" y="1824418"/>
                  </a:moveTo>
                  <a:lnTo>
                    <a:pt x="259676" y="1801088"/>
                  </a:lnTo>
                  <a:lnTo>
                    <a:pt x="239928" y="1786001"/>
                  </a:lnTo>
                  <a:lnTo>
                    <a:pt x="211074" y="1782445"/>
                  </a:lnTo>
                  <a:lnTo>
                    <a:pt x="185280" y="1783956"/>
                  </a:lnTo>
                  <a:lnTo>
                    <a:pt x="160312" y="1787931"/>
                  </a:lnTo>
                  <a:lnTo>
                    <a:pt x="135331" y="1793544"/>
                  </a:lnTo>
                  <a:lnTo>
                    <a:pt x="109474" y="1799971"/>
                  </a:lnTo>
                  <a:lnTo>
                    <a:pt x="114681" y="1820214"/>
                  </a:lnTo>
                  <a:lnTo>
                    <a:pt x="134366" y="1833435"/>
                  </a:lnTo>
                  <a:lnTo>
                    <a:pt x="164795" y="1837626"/>
                  </a:lnTo>
                  <a:lnTo>
                    <a:pt x="202311" y="1830705"/>
                  </a:lnTo>
                  <a:lnTo>
                    <a:pt x="202996" y="1862899"/>
                  </a:lnTo>
                  <a:lnTo>
                    <a:pt x="204533" y="1893849"/>
                  </a:lnTo>
                  <a:lnTo>
                    <a:pt x="206057" y="1923961"/>
                  </a:lnTo>
                  <a:lnTo>
                    <a:pt x="206756" y="1953641"/>
                  </a:lnTo>
                  <a:lnTo>
                    <a:pt x="202311" y="1950402"/>
                  </a:lnTo>
                  <a:lnTo>
                    <a:pt x="202311" y="1984375"/>
                  </a:lnTo>
                  <a:lnTo>
                    <a:pt x="199529" y="2012734"/>
                  </a:lnTo>
                  <a:lnTo>
                    <a:pt x="190131" y="2033244"/>
                  </a:lnTo>
                  <a:lnTo>
                    <a:pt x="172466" y="2048002"/>
                  </a:lnTo>
                  <a:lnTo>
                    <a:pt x="144907" y="2059051"/>
                  </a:lnTo>
                  <a:lnTo>
                    <a:pt x="148158" y="2036686"/>
                  </a:lnTo>
                  <a:lnTo>
                    <a:pt x="154774" y="1993544"/>
                  </a:lnTo>
                  <a:lnTo>
                    <a:pt x="158115" y="1971167"/>
                  </a:lnTo>
                  <a:lnTo>
                    <a:pt x="170586" y="1974481"/>
                  </a:lnTo>
                  <a:lnTo>
                    <a:pt x="181825" y="1977771"/>
                  </a:lnTo>
                  <a:lnTo>
                    <a:pt x="192252" y="1981073"/>
                  </a:lnTo>
                  <a:lnTo>
                    <a:pt x="202311" y="1984375"/>
                  </a:lnTo>
                  <a:lnTo>
                    <a:pt x="202311" y="1950402"/>
                  </a:lnTo>
                  <a:lnTo>
                    <a:pt x="191960" y="1942858"/>
                  </a:lnTo>
                  <a:lnTo>
                    <a:pt x="181305" y="1930044"/>
                  </a:lnTo>
                  <a:lnTo>
                    <a:pt x="175615" y="1914766"/>
                  </a:lnTo>
                  <a:lnTo>
                    <a:pt x="175768" y="1896618"/>
                  </a:lnTo>
                  <a:lnTo>
                    <a:pt x="175768" y="1892173"/>
                  </a:lnTo>
                  <a:lnTo>
                    <a:pt x="172593" y="1877352"/>
                  </a:lnTo>
                  <a:lnTo>
                    <a:pt x="163614" y="1865807"/>
                  </a:lnTo>
                  <a:lnTo>
                    <a:pt x="149669" y="1857590"/>
                  </a:lnTo>
                  <a:lnTo>
                    <a:pt x="131572" y="1852676"/>
                  </a:lnTo>
                  <a:lnTo>
                    <a:pt x="115531" y="1853057"/>
                  </a:lnTo>
                  <a:lnTo>
                    <a:pt x="105676" y="1859203"/>
                  </a:lnTo>
                  <a:lnTo>
                    <a:pt x="99936" y="1868665"/>
                  </a:lnTo>
                  <a:lnTo>
                    <a:pt x="96266" y="1878965"/>
                  </a:lnTo>
                  <a:lnTo>
                    <a:pt x="85661" y="1921065"/>
                  </a:lnTo>
                  <a:lnTo>
                    <a:pt x="74206" y="1961896"/>
                  </a:lnTo>
                  <a:lnTo>
                    <a:pt x="62738" y="2001875"/>
                  </a:lnTo>
                  <a:lnTo>
                    <a:pt x="52070" y="2041398"/>
                  </a:lnTo>
                  <a:lnTo>
                    <a:pt x="49707" y="2051240"/>
                  </a:lnTo>
                  <a:lnTo>
                    <a:pt x="49847" y="2060663"/>
                  </a:lnTo>
                  <a:lnTo>
                    <a:pt x="53314" y="2069249"/>
                  </a:lnTo>
                  <a:lnTo>
                    <a:pt x="60960" y="2076577"/>
                  </a:lnTo>
                  <a:lnTo>
                    <a:pt x="70116" y="2083092"/>
                  </a:lnTo>
                  <a:lnTo>
                    <a:pt x="78054" y="2089188"/>
                  </a:lnTo>
                  <a:lnTo>
                    <a:pt x="85153" y="2094484"/>
                  </a:lnTo>
                  <a:lnTo>
                    <a:pt x="91821" y="2098548"/>
                  </a:lnTo>
                  <a:lnTo>
                    <a:pt x="74498" y="2117483"/>
                  </a:lnTo>
                  <a:lnTo>
                    <a:pt x="55956" y="2128177"/>
                  </a:lnTo>
                  <a:lnTo>
                    <a:pt x="36576" y="2130628"/>
                  </a:lnTo>
                  <a:lnTo>
                    <a:pt x="16764" y="2124837"/>
                  </a:lnTo>
                  <a:lnTo>
                    <a:pt x="19786" y="2145639"/>
                  </a:lnTo>
                  <a:lnTo>
                    <a:pt x="52070" y="2190750"/>
                  </a:lnTo>
                  <a:lnTo>
                    <a:pt x="71983" y="2198992"/>
                  </a:lnTo>
                  <a:lnTo>
                    <a:pt x="81902" y="2197557"/>
                  </a:lnTo>
                  <a:lnTo>
                    <a:pt x="91821" y="2190750"/>
                  </a:lnTo>
                  <a:lnTo>
                    <a:pt x="138772" y="2157260"/>
                  </a:lnTo>
                  <a:lnTo>
                    <a:pt x="163258" y="2139505"/>
                  </a:lnTo>
                  <a:lnTo>
                    <a:pt x="175272" y="2130628"/>
                  </a:lnTo>
                  <a:lnTo>
                    <a:pt x="188976" y="2120519"/>
                  </a:lnTo>
                  <a:lnTo>
                    <a:pt x="188887" y="2130628"/>
                  </a:lnTo>
                  <a:lnTo>
                    <a:pt x="188429" y="2139721"/>
                  </a:lnTo>
                  <a:lnTo>
                    <a:pt x="187147" y="2148255"/>
                  </a:lnTo>
                  <a:lnTo>
                    <a:pt x="184658" y="2155571"/>
                  </a:lnTo>
                  <a:lnTo>
                    <a:pt x="181851" y="2173122"/>
                  </a:lnTo>
                  <a:lnTo>
                    <a:pt x="185699" y="2186927"/>
                  </a:lnTo>
                  <a:lnTo>
                    <a:pt x="194551" y="2198243"/>
                  </a:lnTo>
                  <a:lnTo>
                    <a:pt x="206756" y="2208276"/>
                  </a:lnTo>
                  <a:lnTo>
                    <a:pt x="211467" y="2214041"/>
                  </a:lnTo>
                  <a:lnTo>
                    <a:pt x="218287" y="2218169"/>
                  </a:lnTo>
                  <a:lnTo>
                    <a:pt x="225945" y="2220658"/>
                  </a:lnTo>
                  <a:lnTo>
                    <a:pt x="233172" y="2221484"/>
                  </a:lnTo>
                  <a:lnTo>
                    <a:pt x="239001" y="2216734"/>
                  </a:lnTo>
                  <a:lnTo>
                    <a:pt x="249072" y="2168817"/>
                  </a:lnTo>
                  <a:lnTo>
                    <a:pt x="252323" y="2120519"/>
                  </a:lnTo>
                  <a:lnTo>
                    <a:pt x="252628" y="2116099"/>
                  </a:lnTo>
                  <a:lnTo>
                    <a:pt x="255270" y="2089785"/>
                  </a:lnTo>
                  <a:lnTo>
                    <a:pt x="255955" y="2080653"/>
                  </a:lnTo>
                  <a:lnTo>
                    <a:pt x="257492" y="2072754"/>
                  </a:lnTo>
                  <a:lnTo>
                    <a:pt x="259016" y="2065693"/>
                  </a:lnTo>
                  <a:lnTo>
                    <a:pt x="259715" y="2059051"/>
                  </a:lnTo>
                  <a:lnTo>
                    <a:pt x="262953" y="2049157"/>
                  </a:lnTo>
                  <a:lnTo>
                    <a:pt x="265760" y="2039264"/>
                  </a:lnTo>
                  <a:lnTo>
                    <a:pt x="267728" y="2029396"/>
                  </a:lnTo>
                  <a:lnTo>
                    <a:pt x="268478" y="2019554"/>
                  </a:lnTo>
                  <a:lnTo>
                    <a:pt x="267792" y="2010422"/>
                  </a:lnTo>
                  <a:lnTo>
                    <a:pt x="266319" y="2002523"/>
                  </a:lnTo>
                  <a:lnTo>
                    <a:pt x="264833" y="1995462"/>
                  </a:lnTo>
                  <a:lnTo>
                    <a:pt x="264160" y="1988820"/>
                  </a:lnTo>
                  <a:lnTo>
                    <a:pt x="264693" y="1920748"/>
                  </a:lnTo>
                  <a:lnTo>
                    <a:pt x="268478" y="1852676"/>
                  </a:lnTo>
                  <a:lnTo>
                    <a:pt x="269240" y="1830705"/>
                  </a:lnTo>
                  <a:lnTo>
                    <a:pt x="269468" y="1824418"/>
                  </a:lnTo>
                  <a:close/>
                </a:path>
                <a:path w="565150" h="2265679">
                  <a:moveTo>
                    <a:pt x="510349" y="2014689"/>
                  </a:moveTo>
                  <a:lnTo>
                    <a:pt x="504482" y="1995360"/>
                  </a:lnTo>
                  <a:lnTo>
                    <a:pt x="486918" y="1975612"/>
                  </a:lnTo>
                  <a:lnTo>
                    <a:pt x="478510" y="1968906"/>
                  </a:lnTo>
                  <a:lnTo>
                    <a:pt x="477012" y="1966849"/>
                  </a:lnTo>
                  <a:lnTo>
                    <a:pt x="473024" y="1961375"/>
                  </a:lnTo>
                  <a:lnTo>
                    <a:pt x="470039" y="1952205"/>
                  </a:lnTo>
                  <a:lnTo>
                    <a:pt x="469138" y="1940560"/>
                  </a:lnTo>
                  <a:lnTo>
                    <a:pt x="471144" y="1914144"/>
                  </a:lnTo>
                  <a:lnTo>
                    <a:pt x="471703" y="1906917"/>
                  </a:lnTo>
                  <a:lnTo>
                    <a:pt x="472973" y="1873821"/>
                  </a:lnTo>
                  <a:lnTo>
                    <a:pt x="473049" y="1870202"/>
                  </a:lnTo>
                  <a:lnTo>
                    <a:pt x="473443" y="1842439"/>
                  </a:lnTo>
                  <a:lnTo>
                    <a:pt x="473570" y="1810181"/>
                  </a:lnTo>
                  <a:lnTo>
                    <a:pt x="473494" y="1802853"/>
                  </a:lnTo>
                  <a:lnTo>
                    <a:pt x="471957" y="1776082"/>
                  </a:lnTo>
                  <a:lnTo>
                    <a:pt x="469468" y="1771751"/>
                  </a:lnTo>
                  <a:lnTo>
                    <a:pt x="460717" y="1756524"/>
                  </a:lnTo>
                  <a:lnTo>
                    <a:pt x="440283" y="1744383"/>
                  </a:lnTo>
                  <a:lnTo>
                    <a:pt x="411099" y="1738376"/>
                  </a:lnTo>
                  <a:lnTo>
                    <a:pt x="385851" y="1741398"/>
                  </a:lnTo>
                  <a:lnTo>
                    <a:pt x="342049" y="1760613"/>
                  </a:lnTo>
                  <a:lnTo>
                    <a:pt x="308483" y="1786763"/>
                  </a:lnTo>
                  <a:lnTo>
                    <a:pt x="312928" y="1786763"/>
                  </a:lnTo>
                  <a:lnTo>
                    <a:pt x="312928" y="1795526"/>
                  </a:lnTo>
                  <a:lnTo>
                    <a:pt x="321818" y="1804289"/>
                  </a:lnTo>
                  <a:lnTo>
                    <a:pt x="326390" y="1804289"/>
                  </a:lnTo>
                  <a:lnTo>
                    <a:pt x="335622" y="1802853"/>
                  </a:lnTo>
                  <a:lnTo>
                    <a:pt x="343611" y="1799361"/>
                  </a:lnTo>
                  <a:lnTo>
                    <a:pt x="350761" y="1795030"/>
                  </a:lnTo>
                  <a:lnTo>
                    <a:pt x="357505" y="1791081"/>
                  </a:lnTo>
                  <a:lnTo>
                    <a:pt x="367576" y="1787131"/>
                  </a:lnTo>
                  <a:lnTo>
                    <a:pt x="387680" y="1777517"/>
                  </a:lnTo>
                  <a:lnTo>
                    <a:pt x="397764" y="1773555"/>
                  </a:lnTo>
                  <a:lnTo>
                    <a:pt x="404977" y="1771751"/>
                  </a:lnTo>
                  <a:lnTo>
                    <a:pt x="412203" y="1772437"/>
                  </a:lnTo>
                  <a:lnTo>
                    <a:pt x="417766" y="1774761"/>
                  </a:lnTo>
                  <a:lnTo>
                    <a:pt x="419989" y="1777873"/>
                  </a:lnTo>
                  <a:lnTo>
                    <a:pt x="429564" y="1801012"/>
                  </a:lnTo>
                  <a:lnTo>
                    <a:pt x="432854" y="1824088"/>
                  </a:lnTo>
                  <a:lnTo>
                    <a:pt x="431927" y="1847151"/>
                  </a:lnTo>
                  <a:lnTo>
                    <a:pt x="428879" y="1870202"/>
                  </a:lnTo>
                  <a:lnTo>
                    <a:pt x="428879" y="2076704"/>
                  </a:lnTo>
                  <a:lnTo>
                    <a:pt x="426237" y="2109660"/>
                  </a:lnTo>
                  <a:lnTo>
                    <a:pt x="422617" y="2175573"/>
                  </a:lnTo>
                  <a:lnTo>
                    <a:pt x="419989" y="2208530"/>
                  </a:lnTo>
                  <a:lnTo>
                    <a:pt x="381520" y="2172309"/>
                  </a:lnTo>
                  <a:lnTo>
                    <a:pt x="353060" y="2129409"/>
                  </a:lnTo>
                  <a:lnTo>
                    <a:pt x="343331" y="2089823"/>
                  </a:lnTo>
                  <a:lnTo>
                    <a:pt x="345287" y="2049805"/>
                  </a:lnTo>
                  <a:lnTo>
                    <a:pt x="355612" y="2008949"/>
                  </a:lnTo>
                  <a:lnTo>
                    <a:pt x="370967" y="1966849"/>
                  </a:lnTo>
                  <a:lnTo>
                    <a:pt x="378536" y="1984324"/>
                  </a:lnTo>
                  <a:lnTo>
                    <a:pt x="388200" y="1997671"/>
                  </a:lnTo>
                  <a:lnTo>
                    <a:pt x="400392" y="2007704"/>
                  </a:lnTo>
                  <a:lnTo>
                    <a:pt x="415544" y="2015236"/>
                  </a:lnTo>
                  <a:lnTo>
                    <a:pt x="423113" y="2017369"/>
                  </a:lnTo>
                  <a:lnTo>
                    <a:pt x="426097" y="2022386"/>
                  </a:lnTo>
                  <a:lnTo>
                    <a:pt x="393192" y="2050415"/>
                  </a:lnTo>
                  <a:lnTo>
                    <a:pt x="388747" y="2054733"/>
                  </a:lnTo>
                  <a:lnTo>
                    <a:pt x="379857" y="2059178"/>
                  </a:lnTo>
                  <a:lnTo>
                    <a:pt x="375412" y="2063496"/>
                  </a:lnTo>
                  <a:lnTo>
                    <a:pt x="375412" y="2067941"/>
                  </a:lnTo>
                  <a:lnTo>
                    <a:pt x="379857" y="2072386"/>
                  </a:lnTo>
                  <a:lnTo>
                    <a:pt x="387235" y="2071700"/>
                  </a:lnTo>
                  <a:lnTo>
                    <a:pt x="403707" y="2068639"/>
                  </a:lnTo>
                  <a:lnTo>
                    <a:pt x="411099" y="2067941"/>
                  </a:lnTo>
                  <a:lnTo>
                    <a:pt x="415544" y="2067941"/>
                  </a:lnTo>
                  <a:lnTo>
                    <a:pt x="428879" y="2076704"/>
                  </a:lnTo>
                  <a:lnTo>
                    <a:pt x="428879" y="1870202"/>
                  </a:lnTo>
                  <a:lnTo>
                    <a:pt x="423316" y="1876107"/>
                  </a:lnTo>
                  <a:lnTo>
                    <a:pt x="414413" y="1881200"/>
                  </a:lnTo>
                  <a:lnTo>
                    <a:pt x="403821" y="1886280"/>
                  </a:lnTo>
                  <a:lnTo>
                    <a:pt x="393192" y="1892173"/>
                  </a:lnTo>
                  <a:lnTo>
                    <a:pt x="386448" y="1895627"/>
                  </a:lnTo>
                  <a:lnTo>
                    <a:pt x="379298" y="1899881"/>
                  </a:lnTo>
                  <a:lnTo>
                    <a:pt x="371309" y="1905774"/>
                  </a:lnTo>
                  <a:lnTo>
                    <a:pt x="362077" y="1914144"/>
                  </a:lnTo>
                  <a:lnTo>
                    <a:pt x="368744" y="1888591"/>
                  </a:lnTo>
                  <a:lnTo>
                    <a:pt x="375412" y="1864702"/>
                  </a:lnTo>
                  <a:lnTo>
                    <a:pt x="382079" y="1842439"/>
                  </a:lnTo>
                  <a:lnTo>
                    <a:pt x="388747" y="1821815"/>
                  </a:lnTo>
                  <a:lnTo>
                    <a:pt x="390334" y="1810181"/>
                  </a:lnTo>
                  <a:lnTo>
                    <a:pt x="388175" y="1800999"/>
                  </a:lnTo>
                  <a:lnTo>
                    <a:pt x="381863" y="1793481"/>
                  </a:lnTo>
                  <a:lnTo>
                    <a:pt x="370967" y="1786763"/>
                  </a:lnTo>
                  <a:lnTo>
                    <a:pt x="360959" y="1816328"/>
                  </a:lnTo>
                  <a:lnTo>
                    <a:pt x="342709" y="1873821"/>
                  </a:lnTo>
                  <a:lnTo>
                    <a:pt x="322554" y="1953018"/>
                  </a:lnTo>
                  <a:lnTo>
                    <a:pt x="298843" y="2055444"/>
                  </a:lnTo>
                  <a:lnTo>
                    <a:pt x="286131" y="2107438"/>
                  </a:lnTo>
                  <a:lnTo>
                    <a:pt x="283489" y="2123922"/>
                  </a:lnTo>
                  <a:lnTo>
                    <a:pt x="279869" y="2156879"/>
                  </a:lnTo>
                  <a:lnTo>
                    <a:pt x="277241" y="2173351"/>
                  </a:lnTo>
                  <a:lnTo>
                    <a:pt x="276961" y="2184235"/>
                  </a:lnTo>
                  <a:lnTo>
                    <a:pt x="281698" y="2190966"/>
                  </a:lnTo>
                  <a:lnTo>
                    <a:pt x="289788" y="2194382"/>
                  </a:lnTo>
                  <a:lnTo>
                    <a:pt x="299593" y="2195322"/>
                  </a:lnTo>
                  <a:lnTo>
                    <a:pt x="312928" y="2195322"/>
                  </a:lnTo>
                  <a:lnTo>
                    <a:pt x="312928" y="2186559"/>
                  </a:lnTo>
                  <a:lnTo>
                    <a:pt x="317373" y="2177796"/>
                  </a:lnTo>
                  <a:lnTo>
                    <a:pt x="317436" y="2165324"/>
                  </a:lnTo>
                  <a:lnTo>
                    <a:pt x="317919" y="2153653"/>
                  </a:lnTo>
                  <a:lnTo>
                    <a:pt x="319239" y="2141956"/>
                  </a:lnTo>
                  <a:lnTo>
                    <a:pt x="321818" y="2129409"/>
                  </a:lnTo>
                  <a:lnTo>
                    <a:pt x="326390" y="2129409"/>
                  </a:lnTo>
                  <a:lnTo>
                    <a:pt x="326390" y="2133854"/>
                  </a:lnTo>
                  <a:lnTo>
                    <a:pt x="330835" y="2138299"/>
                  </a:lnTo>
                  <a:lnTo>
                    <a:pt x="371475" y="2197570"/>
                  </a:lnTo>
                  <a:lnTo>
                    <a:pt x="415544" y="2256917"/>
                  </a:lnTo>
                  <a:lnTo>
                    <a:pt x="455676" y="2265680"/>
                  </a:lnTo>
                  <a:lnTo>
                    <a:pt x="459003" y="2262809"/>
                  </a:lnTo>
                  <a:lnTo>
                    <a:pt x="462356" y="2255812"/>
                  </a:lnTo>
                  <a:lnTo>
                    <a:pt x="465721" y="2247150"/>
                  </a:lnTo>
                  <a:lnTo>
                    <a:pt x="469138" y="2239264"/>
                  </a:lnTo>
                  <a:lnTo>
                    <a:pt x="473583" y="2234946"/>
                  </a:lnTo>
                  <a:lnTo>
                    <a:pt x="469138" y="2230501"/>
                  </a:lnTo>
                  <a:lnTo>
                    <a:pt x="469138" y="2221738"/>
                  </a:lnTo>
                  <a:lnTo>
                    <a:pt x="469353" y="2208530"/>
                  </a:lnTo>
                  <a:lnTo>
                    <a:pt x="469760" y="2185479"/>
                  </a:lnTo>
                  <a:lnTo>
                    <a:pt x="470801" y="2149221"/>
                  </a:lnTo>
                  <a:lnTo>
                    <a:pt x="471004" y="2112975"/>
                  </a:lnTo>
                  <a:lnTo>
                    <a:pt x="469138" y="2076704"/>
                  </a:lnTo>
                  <a:lnTo>
                    <a:pt x="470001" y="2067941"/>
                  </a:lnTo>
                  <a:lnTo>
                    <a:pt x="470039" y="2067636"/>
                  </a:lnTo>
                  <a:lnTo>
                    <a:pt x="473024" y="2060232"/>
                  </a:lnTo>
                  <a:lnTo>
                    <a:pt x="478510" y="2054491"/>
                  </a:lnTo>
                  <a:lnTo>
                    <a:pt x="486918" y="2050415"/>
                  </a:lnTo>
                  <a:lnTo>
                    <a:pt x="504482" y="2033181"/>
                  </a:lnTo>
                  <a:lnTo>
                    <a:pt x="510349" y="2014689"/>
                  </a:lnTo>
                  <a:close/>
                </a:path>
                <a:path w="565150" h="2265679">
                  <a:moveTo>
                    <a:pt x="565111" y="504190"/>
                  </a:moveTo>
                  <a:lnTo>
                    <a:pt x="560806" y="495300"/>
                  </a:lnTo>
                  <a:lnTo>
                    <a:pt x="550672" y="487680"/>
                  </a:lnTo>
                  <a:lnTo>
                    <a:pt x="540600" y="485140"/>
                  </a:lnTo>
                  <a:lnTo>
                    <a:pt x="530110" y="481330"/>
                  </a:lnTo>
                  <a:lnTo>
                    <a:pt x="518782" y="478790"/>
                  </a:lnTo>
                  <a:lnTo>
                    <a:pt x="506222" y="474980"/>
                  </a:lnTo>
                  <a:lnTo>
                    <a:pt x="473710" y="476250"/>
                  </a:lnTo>
                  <a:lnTo>
                    <a:pt x="442429" y="482600"/>
                  </a:lnTo>
                  <a:lnTo>
                    <a:pt x="411949" y="491490"/>
                  </a:lnTo>
                  <a:lnTo>
                    <a:pt x="381889" y="505472"/>
                  </a:lnTo>
                  <a:lnTo>
                    <a:pt x="377444" y="510540"/>
                  </a:lnTo>
                  <a:lnTo>
                    <a:pt x="364109" y="510540"/>
                  </a:lnTo>
                  <a:lnTo>
                    <a:pt x="365417" y="491490"/>
                  </a:lnTo>
                  <a:lnTo>
                    <a:pt x="374662" y="473722"/>
                  </a:lnTo>
                  <a:lnTo>
                    <a:pt x="377405" y="471182"/>
                  </a:lnTo>
                  <a:lnTo>
                    <a:pt x="389724" y="459740"/>
                  </a:lnTo>
                  <a:lnTo>
                    <a:pt x="408559" y="453390"/>
                  </a:lnTo>
                  <a:lnTo>
                    <a:pt x="461899" y="448322"/>
                  </a:lnTo>
                  <a:lnTo>
                    <a:pt x="471754" y="448322"/>
                  </a:lnTo>
                  <a:lnTo>
                    <a:pt x="480783" y="444500"/>
                  </a:lnTo>
                  <a:lnTo>
                    <a:pt x="488149" y="436880"/>
                  </a:lnTo>
                  <a:lnTo>
                    <a:pt x="493014" y="426732"/>
                  </a:lnTo>
                  <a:lnTo>
                    <a:pt x="493344" y="421640"/>
                  </a:lnTo>
                  <a:lnTo>
                    <a:pt x="493852" y="414032"/>
                  </a:lnTo>
                  <a:lnTo>
                    <a:pt x="477735" y="391172"/>
                  </a:lnTo>
                  <a:lnTo>
                    <a:pt x="470789" y="387350"/>
                  </a:lnTo>
                  <a:lnTo>
                    <a:pt x="466344" y="382282"/>
                  </a:lnTo>
                  <a:lnTo>
                    <a:pt x="457454" y="382282"/>
                  </a:lnTo>
                  <a:lnTo>
                    <a:pt x="448564" y="378472"/>
                  </a:lnTo>
                  <a:lnTo>
                    <a:pt x="457454" y="369582"/>
                  </a:lnTo>
                  <a:lnTo>
                    <a:pt x="461899" y="369582"/>
                  </a:lnTo>
                  <a:lnTo>
                    <a:pt x="476059" y="360680"/>
                  </a:lnTo>
                  <a:lnTo>
                    <a:pt x="485228" y="350532"/>
                  </a:lnTo>
                  <a:lnTo>
                    <a:pt x="489394" y="336550"/>
                  </a:lnTo>
                  <a:lnTo>
                    <a:pt x="488569" y="320040"/>
                  </a:lnTo>
                  <a:lnTo>
                    <a:pt x="453009" y="285750"/>
                  </a:lnTo>
                  <a:lnTo>
                    <a:pt x="436295" y="280682"/>
                  </a:lnTo>
                  <a:lnTo>
                    <a:pt x="425424" y="277368"/>
                  </a:lnTo>
                  <a:lnTo>
                    <a:pt x="425424" y="320040"/>
                  </a:lnTo>
                  <a:lnTo>
                    <a:pt x="421894" y="328930"/>
                  </a:lnTo>
                  <a:lnTo>
                    <a:pt x="359664" y="391172"/>
                  </a:lnTo>
                  <a:lnTo>
                    <a:pt x="355219" y="391172"/>
                  </a:lnTo>
                  <a:lnTo>
                    <a:pt x="355219" y="387350"/>
                  </a:lnTo>
                  <a:lnTo>
                    <a:pt x="350901" y="387350"/>
                  </a:lnTo>
                  <a:lnTo>
                    <a:pt x="359562" y="347980"/>
                  </a:lnTo>
                  <a:lnTo>
                    <a:pt x="359664" y="316230"/>
                  </a:lnTo>
                  <a:lnTo>
                    <a:pt x="359664" y="307340"/>
                  </a:lnTo>
                  <a:lnTo>
                    <a:pt x="408559" y="307340"/>
                  </a:lnTo>
                  <a:lnTo>
                    <a:pt x="417512" y="308622"/>
                  </a:lnTo>
                  <a:lnTo>
                    <a:pt x="423557" y="313690"/>
                  </a:lnTo>
                  <a:lnTo>
                    <a:pt x="425424" y="320040"/>
                  </a:lnTo>
                  <a:lnTo>
                    <a:pt x="425424" y="277368"/>
                  </a:lnTo>
                  <a:lnTo>
                    <a:pt x="419595" y="275590"/>
                  </a:lnTo>
                  <a:lnTo>
                    <a:pt x="385787" y="273050"/>
                  </a:lnTo>
                  <a:lnTo>
                    <a:pt x="351167" y="275590"/>
                  </a:lnTo>
                  <a:lnTo>
                    <a:pt x="337629" y="277520"/>
                  </a:lnTo>
                  <a:lnTo>
                    <a:pt x="337629" y="347980"/>
                  </a:lnTo>
                  <a:lnTo>
                    <a:pt x="331444" y="373380"/>
                  </a:lnTo>
                  <a:lnTo>
                    <a:pt x="319430" y="391172"/>
                  </a:lnTo>
                  <a:lnTo>
                    <a:pt x="302006" y="400050"/>
                  </a:lnTo>
                  <a:lnTo>
                    <a:pt x="301307" y="387350"/>
                  </a:lnTo>
                  <a:lnTo>
                    <a:pt x="299770" y="373380"/>
                  </a:lnTo>
                  <a:lnTo>
                    <a:pt x="298246" y="358140"/>
                  </a:lnTo>
                  <a:lnTo>
                    <a:pt x="297954" y="351790"/>
                  </a:lnTo>
                  <a:lnTo>
                    <a:pt x="297611" y="344182"/>
                  </a:lnTo>
                  <a:lnTo>
                    <a:pt x="297561" y="337832"/>
                  </a:lnTo>
                  <a:lnTo>
                    <a:pt x="302006" y="334022"/>
                  </a:lnTo>
                  <a:lnTo>
                    <a:pt x="306451" y="334022"/>
                  </a:lnTo>
                  <a:lnTo>
                    <a:pt x="311835" y="328930"/>
                  </a:lnTo>
                  <a:lnTo>
                    <a:pt x="313182" y="327672"/>
                  </a:lnTo>
                  <a:lnTo>
                    <a:pt x="320332" y="323850"/>
                  </a:lnTo>
                  <a:lnTo>
                    <a:pt x="328320" y="320040"/>
                  </a:lnTo>
                  <a:lnTo>
                    <a:pt x="337566" y="316230"/>
                  </a:lnTo>
                  <a:lnTo>
                    <a:pt x="337629" y="347980"/>
                  </a:lnTo>
                  <a:lnTo>
                    <a:pt x="337629" y="277520"/>
                  </a:lnTo>
                  <a:lnTo>
                    <a:pt x="315341" y="280682"/>
                  </a:lnTo>
                  <a:lnTo>
                    <a:pt x="321310" y="267982"/>
                  </a:lnTo>
                  <a:lnTo>
                    <a:pt x="331584" y="245122"/>
                  </a:lnTo>
                  <a:lnTo>
                    <a:pt x="337566" y="232422"/>
                  </a:lnTo>
                  <a:lnTo>
                    <a:pt x="341096" y="223532"/>
                  </a:lnTo>
                  <a:lnTo>
                    <a:pt x="345884" y="218440"/>
                  </a:lnTo>
                  <a:lnTo>
                    <a:pt x="353136" y="215900"/>
                  </a:lnTo>
                  <a:lnTo>
                    <a:pt x="364109" y="214630"/>
                  </a:lnTo>
                  <a:lnTo>
                    <a:pt x="457454" y="187972"/>
                  </a:lnTo>
                  <a:lnTo>
                    <a:pt x="466344" y="187972"/>
                  </a:lnTo>
                  <a:lnTo>
                    <a:pt x="470789" y="179082"/>
                  </a:lnTo>
                  <a:lnTo>
                    <a:pt x="470789" y="175272"/>
                  </a:lnTo>
                  <a:lnTo>
                    <a:pt x="469252" y="168922"/>
                  </a:lnTo>
                  <a:lnTo>
                    <a:pt x="465226" y="162572"/>
                  </a:lnTo>
                  <a:lnTo>
                    <a:pt x="459536" y="157480"/>
                  </a:lnTo>
                  <a:lnTo>
                    <a:pt x="453009" y="152400"/>
                  </a:lnTo>
                  <a:lnTo>
                    <a:pt x="448208" y="149872"/>
                  </a:lnTo>
                  <a:lnTo>
                    <a:pt x="433628" y="149872"/>
                  </a:lnTo>
                  <a:lnTo>
                    <a:pt x="426339" y="152400"/>
                  </a:lnTo>
                  <a:lnTo>
                    <a:pt x="408965" y="157480"/>
                  </a:lnTo>
                  <a:lnTo>
                    <a:pt x="390779" y="162572"/>
                  </a:lnTo>
                  <a:lnTo>
                    <a:pt x="372579" y="168922"/>
                  </a:lnTo>
                  <a:lnTo>
                    <a:pt x="355219" y="175272"/>
                  </a:lnTo>
                  <a:lnTo>
                    <a:pt x="363474" y="138430"/>
                  </a:lnTo>
                  <a:lnTo>
                    <a:pt x="371322" y="104140"/>
                  </a:lnTo>
                  <a:lnTo>
                    <a:pt x="383336" y="71132"/>
                  </a:lnTo>
                  <a:lnTo>
                    <a:pt x="404114" y="41922"/>
                  </a:lnTo>
                  <a:lnTo>
                    <a:pt x="410146" y="34290"/>
                  </a:lnTo>
                  <a:lnTo>
                    <a:pt x="409105" y="22872"/>
                  </a:lnTo>
                  <a:lnTo>
                    <a:pt x="402234" y="11430"/>
                  </a:lnTo>
                  <a:lnTo>
                    <a:pt x="390779" y="2540"/>
                  </a:lnTo>
                  <a:lnTo>
                    <a:pt x="380428" y="0"/>
                  </a:lnTo>
                  <a:lnTo>
                    <a:pt x="374662" y="3822"/>
                  </a:lnTo>
                  <a:lnTo>
                    <a:pt x="371398" y="11430"/>
                  </a:lnTo>
                  <a:lnTo>
                    <a:pt x="368554" y="20332"/>
                  </a:lnTo>
                  <a:lnTo>
                    <a:pt x="341985" y="88900"/>
                  </a:lnTo>
                  <a:lnTo>
                    <a:pt x="328663" y="125730"/>
                  </a:lnTo>
                  <a:lnTo>
                    <a:pt x="311099" y="173990"/>
                  </a:lnTo>
                  <a:lnTo>
                    <a:pt x="284226" y="187972"/>
                  </a:lnTo>
                  <a:lnTo>
                    <a:pt x="268249" y="190500"/>
                  </a:lnTo>
                  <a:lnTo>
                    <a:pt x="237959" y="194322"/>
                  </a:lnTo>
                  <a:lnTo>
                    <a:pt x="221996" y="196850"/>
                  </a:lnTo>
                  <a:lnTo>
                    <a:pt x="217551" y="196850"/>
                  </a:lnTo>
                  <a:lnTo>
                    <a:pt x="217551" y="201930"/>
                  </a:lnTo>
                  <a:lnTo>
                    <a:pt x="224904" y="208280"/>
                  </a:lnTo>
                  <a:lnTo>
                    <a:pt x="259359" y="226072"/>
                  </a:lnTo>
                  <a:lnTo>
                    <a:pt x="270891" y="227330"/>
                  </a:lnTo>
                  <a:lnTo>
                    <a:pt x="293116" y="227330"/>
                  </a:lnTo>
                  <a:lnTo>
                    <a:pt x="288671" y="239280"/>
                  </a:lnTo>
                  <a:lnTo>
                    <a:pt x="288671" y="403872"/>
                  </a:lnTo>
                  <a:lnTo>
                    <a:pt x="274281" y="408940"/>
                  </a:lnTo>
                  <a:lnTo>
                    <a:pt x="263664" y="406400"/>
                  </a:lnTo>
                  <a:lnTo>
                    <a:pt x="255536" y="398780"/>
                  </a:lnTo>
                  <a:lnTo>
                    <a:pt x="248666" y="382282"/>
                  </a:lnTo>
                  <a:lnTo>
                    <a:pt x="244767" y="373380"/>
                  </a:lnTo>
                  <a:lnTo>
                    <a:pt x="247548" y="367030"/>
                  </a:lnTo>
                  <a:lnTo>
                    <a:pt x="258660" y="360680"/>
                  </a:lnTo>
                  <a:lnTo>
                    <a:pt x="279781" y="351790"/>
                  </a:lnTo>
                  <a:lnTo>
                    <a:pt x="280543" y="364490"/>
                  </a:lnTo>
                  <a:lnTo>
                    <a:pt x="282549" y="378472"/>
                  </a:lnTo>
                  <a:lnTo>
                    <a:pt x="285394" y="391172"/>
                  </a:lnTo>
                  <a:lnTo>
                    <a:pt x="288671" y="403872"/>
                  </a:lnTo>
                  <a:lnTo>
                    <a:pt x="288671" y="239280"/>
                  </a:lnTo>
                  <a:lnTo>
                    <a:pt x="286029" y="246380"/>
                  </a:lnTo>
                  <a:lnTo>
                    <a:pt x="276440" y="264172"/>
                  </a:lnTo>
                  <a:lnTo>
                    <a:pt x="271856" y="281940"/>
                  </a:lnTo>
                  <a:lnTo>
                    <a:pt x="279781" y="303530"/>
                  </a:lnTo>
                  <a:lnTo>
                    <a:pt x="239776" y="328930"/>
                  </a:lnTo>
                  <a:lnTo>
                    <a:pt x="213106" y="316230"/>
                  </a:lnTo>
                  <a:lnTo>
                    <a:pt x="226504" y="284480"/>
                  </a:lnTo>
                  <a:lnTo>
                    <a:pt x="227012" y="259080"/>
                  </a:lnTo>
                  <a:lnTo>
                    <a:pt x="215023" y="234950"/>
                  </a:lnTo>
                  <a:lnTo>
                    <a:pt x="191008" y="205740"/>
                  </a:lnTo>
                  <a:lnTo>
                    <a:pt x="186563" y="201930"/>
                  </a:lnTo>
                  <a:lnTo>
                    <a:pt x="182118" y="193040"/>
                  </a:lnTo>
                  <a:lnTo>
                    <a:pt x="173228" y="187972"/>
                  </a:lnTo>
                  <a:lnTo>
                    <a:pt x="165582" y="180340"/>
                  </a:lnTo>
                  <a:lnTo>
                    <a:pt x="162115" y="172732"/>
                  </a:lnTo>
                  <a:lnTo>
                    <a:pt x="161975" y="162572"/>
                  </a:lnTo>
                  <a:lnTo>
                    <a:pt x="164338" y="152400"/>
                  </a:lnTo>
                  <a:lnTo>
                    <a:pt x="177177" y="137172"/>
                  </a:lnTo>
                  <a:lnTo>
                    <a:pt x="190436" y="121932"/>
                  </a:lnTo>
                  <a:lnTo>
                    <a:pt x="206159" y="109232"/>
                  </a:lnTo>
                  <a:lnTo>
                    <a:pt x="226441" y="100330"/>
                  </a:lnTo>
                  <a:lnTo>
                    <a:pt x="239077" y="92722"/>
                  </a:lnTo>
                  <a:lnTo>
                    <a:pt x="244221" y="85090"/>
                  </a:lnTo>
                  <a:lnTo>
                    <a:pt x="242684" y="76200"/>
                  </a:lnTo>
                  <a:lnTo>
                    <a:pt x="235331" y="64782"/>
                  </a:lnTo>
                  <a:lnTo>
                    <a:pt x="223748" y="53340"/>
                  </a:lnTo>
                  <a:lnTo>
                    <a:pt x="209270" y="48272"/>
                  </a:lnTo>
                  <a:lnTo>
                    <a:pt x="192303" y="49530"/>
                  </a:lnTo>
                  <a:lnTo>
                    <a:pt x="151485" y="68580"/>
                  </a:lnTo>
                  <a:lnTo>
                    <a:pt x="116344" y="104140"/>
                  </a:lnTo>
                  <a:lnTo>
                    <a:pt x="89738" y="152400"/>
                  </a:lnTo>
                  <a:lnTo>
                    <a:pt x="86537" y="173990"/>
                  </a:lnTo>
                  <a:lnTo>
                    <a:pt x="93345" y="195580"/>
                  </a:lnTo>
                  <a:lnTo>
                    <a:pt x="110998" y="218440"/>
                  </a:lnTo>
                  <a:lnTo>
                    <a:pt x="110998" y="227330"/>
                  </a:lnTo>
                  <a:lnTo>
                    <a:pt x="119888" y="232422"/>
                  </a:lnTo>
                  <a:lnTo>
                    <a:pt x="115443" y="236232"/>
                  </a:lnTo>
                  <a:lnTo>
                    <a:pt x="108699" y="256540"/>
                  </a:lnTo>
                  <a:lnTo>
                    <a:pt x="101549" y="275590"/>
                  </a:lnTo>
                  <a:lnTo>
                    <a:pt x="93560" y="294640"/>
                  </a:lnTo>
                  <a:lnTo>
                    <a:pt x="84328" y="311150"/>
                  </a:lnTo>
                  <a:lnTo>
                    <a:pt x="66268" y="344182"/>
                  </a:lnTo>
                  <a:lnTo>
                    <a:pt x="46101" y="374650"/>
                  </a:lnTo>
                  <a:lnTo>
                    <a:pt x="25069" y="405130"/>
                  </a:lnTo>
                  <a:lnTo>
                    <a:pt x="4445" y="435622"/>
                  </a:lnTo>
                  <a:lnTo>
                    <a:pt x="4445" y="439432"/>
                  </a:lnTo>
                  <a:lnTo>
                    <a:pt x="0" y="444500"/>
                  </a:lnTo>
                  <a:lnTo>
                    <a:pt x="0" y="448322"/>
                  </a:lnTo>
                  <a:lnTo>
                    <a:pt x="18745" y="500380"/>
                  </a:lnTo>
                  <a:lnTo>
                    <a:pt x="59982" y="529590"/>
                  </a:lnTo>
                  <a:lnTo>
                    <a:pt x="73558" y="527050"/>
                  </a:lnTo>
                  <a:lnTo>
                    <a:pt x="88773" y="514350"/>
                  </a:lnTo>
                  <a:lnTo>
                    <a:pt x="82791" y="541032"/>
                  </a:lnTo>
                  <a:lnTo>
                    <a:pt x="77673" y="567690"/>
                  </a:lnTo>
                  <a:lnTo>
                    <a:pt x="72567" y="591832"/>
                  </a:lnTo>
                  <a:lnTo>
                    <a:pt x="66675" y="615950"/>
                  </a:lnTo>
                  <a:lnTo>
                    <a:pt x="66789" y="640080"/>
                  </a:lnTo>
                  <a:lnTo>
                    <a:pt x="74383" y="656590"/>
                  </a:lnTo>
                  <a:lnTo>
                    <a:pt x="90309" y="668032"/>
                  </a:lnTo>
                  <a:lnTo>
                    <a:pt x="115443" y="673100"/>
                  </a:lnTo>
                  <a:lnTo>
                    <a:pt x="115443" y="664222"/>
                  </a:lnTo>
                  <a:lnTo>
                    <a:pt x="119888" y="660400"/>
                  </a:lnTo>
                  <a:lnTo>
                    <a:pt x="127317" y="610882"/>
                  </a:lnTo>
                  <a:lnTo>
                    <a:pt x="135991" y="560082"/>
                  </a:lnTo>
                  <a:lnTo>
                    <a:pt x="144564" y="514350"/>
                  </a:lnTo>
                  <a:lnTo>
                    <a:pt x="145503" y="509282"/>
                  </a:lnTo>
                  <a:lnTo>
                    <a:pt x="155448" y="457200"/>
                  </a:lnTo>
                  <a:lnTo>
                    <a:pt x="154749" y="449580"/>
                  </a:lnTo>
                  <a:lnTo>
                    <a:pt x="151688" y="434340"/>
                  </a:lnTo>
                  <a:lnTo>
                    <a:pt x="151003" y="426732"/>
                  </a:lnTo>
                  <a:lnTo>
                    <a:pt x="146558" y="417830"/>
                  </a:lnTo>
                  <a:lnTo>
                    <a:pt x="146558" y="408940"/>
                  </a:lnTo>
                  <a:lnTo>
                    <a:pt x="151003" y="403872"/>
                  </a:lnTo>
                  <a:lnTo>
                    <a:pt x="191008" y="337832"/>
                  </a:lnTo>
                  <a:lnTo>
                    <a:pt x="200291" y="358140"/>
                  </a:lnTo>
                  <a:lnTo>
                    <a:pt x="208724" y="378472"/>
                  </a:lnTo>
                  <a:lnTo>
                    <a:pt x="217144" y="400050"/>
                  </a:lnTo>
                  <a:lnTo>
                    <a:pt x="226441" y="421640"/>
                  </a:lnTo>
                  <a:lnTo>
                    <a:pt x="216458" y="419100"/>
                  </a:lnTo>
                  <a:lnTo>
                    <a:pt x="206502" y="417830"/>
                  </a:lnTo>
                  <a:lnTo>
                    <a:pt x="168783" y="417830"/>
                  </a:lnTo>
                  <a:lnTo>
                    <a:pt x="168783" y="421640"/>
                  </a:lnTo>
                  <a:lnTo>
                    <a:pt x="166484" y="438150"/>
                  </a:lnTo>
                  <a:lnTo>
                    <a:pt x="182118" y="483882"/>
                  </a:lnTo>
                  <a:lnTo>
                    <a:pt x="204825" y="496582"/>
                  </a:lnTo>
                  <a:lnTo>
                    <a:pt x="217639" y="495300"/>
                  </a:lnTo>
                  <a:lnTo>
                    <a:pt x="230886" y="492772"/>
                  </a:lnTo>
                  <a:lnTo>
                    <a:pt x="241579" y="488950"/>
                  </a:lnTo>
                  <a:lnTo>
                    <a:pt x="264629" y="482600"/>
                  </a:lnTo>
                  <a:lnTo>
                    <a:pt x="275336" y="480072"/>
                  </a:lnTo>
                  <a:lnTo>
                    <a:pt x="285330" y="477532"/>
                  </a:lnTo>
                  <a:lnTo>
                    <a:pt x="305333" y="473722"/>
                  </a:lnTo>
                  <a:lnTo>
                    <a:pt x="315341" y="471182"/>
                  </a:lnTo>
                  <a:lnTo>
                    <a:pt x="315302" y="485140"/>
                  </a:lnTo>
                  <a:lnTo>
                    <a:pt x="314426" y="518172"/>
                  </a:lnTo>
                  <a:lnTo>
                    <a:pt x="321437" y="539750"/>
                  </a:lnTo>
                  <a:lnTo>
                    <a:pt x="340906" y="549922"/>
                  </a:lnTo>
                  <a:lnTo>
                    <a:pt x="377444" y="554990"/>
                  </a:lnTo>
                  <a:lnTo>
                    <a:pt x="381889" y="554990"/>
                  </a:lnTo>
                  <a:lnTo>
                    <a:pt x="390779" y="558800"/>
                  </a:lnTo>
                  <a:lnTo>
                    <a:pt x="417449" y="612140"/>
                  </a:lnTo>
                  <a:lnTo>
                    <a:pt x="408559" y="612140"/>
                  </a:lnTo>
                  <a:lnTo>
                    <a:pt x="370166" y="605790"/>
                  </a:lnTo>
                  <a:lnTo>
                    <a:pt x="301777" y="572782"/>
                  </a:lnTo>
                  <a:lnTo>
                    <a:pt x="270891" y="546100"/>
                  </a:lnTo>
                  <a:lnTo>
                    <a:pt x="266446" y="537222"/>
                  </a:lnTo>
                  <a:lnTo>
                    <a:pt x="257556" y="528332"/>
                  </a:lnTo>
                  <a:lnTo>
                    <a:pt x="235331" y="528332"/>
                  </a:lnTo>
                  <a:lnTo>
                    <a:pt x="235331" y="554990"/>
                  </a:lnTo>
                  <a:lnTo>
                    <a:pt x="239776" y="558800"/>
                  </a:lnTo>
                  <a:lnTo>
                    <a:pt x="244221" y="563880"/>
                  </a:lnTo>
                  <a:lnTo>
                    <a:pt x="256857" y="572782"/>
                  </a:lnTo>
                  <a:lnTo>
                    <a:pt x="280466" y="593090"/>
                  </a:lnTo>
                  <a:lnTo>
                    <a:pt x="293116" y="603250"/>
                  </a:lnTo>
                  <a:lnTo>
                    <a:pt x="332054" y="626122"/>
                  </a:lnTo>
                  <a:lnTo>
                    <a:pt x="374726" y="643890"/>
                  </a:lnTo>
                  <a:lnTo>
                    <a:pt x="419887" y="657872"/>
                  </a:lnTo>
                  <a:lnTo>
                    <a:pt x="466344" y="669290"/>
                  </a:lnTo>
                  <a:lnTo>
                    <a:pt x="483006" y="669290"/>
                  </a:lnTo>
                  <a:lnTo>
                    <a:pt x="490093" y="668032"/>
                  </a:lnTo>
                  <a:lnTo>
                    <a:pt x="493014" y="664222"/>
                  </a:lnTo>
                  <a:lnTo>
                    <a:pt x="495439" y="656590"/>
                  </a:lnTo>
                  <a:lnTo>
                    <a:pt x="496252" y="647700"/>
                  </a:lnTo>
                  <a:lnTo>
                    <a:pt x="495439" y="637540"/>
                  </a:lnTo>
                  <a:lnTo>
                    <a:pt x="493014" y="629932"/>
                  </a:lnTo>
                  <a:lnTo>
                    <a:pt x="480771" y="612140"/>
                  </a:lnTo>
                  <a:lnTo>
                    <a:pt x="476402" y="605790"/>
                  </a:lnTo>
                  <a:lnTo>
                    <a:pt x="460222" y="582930"/>
                  </a:lnTo>
                  <a:lnTo>
                    <a:pt x="444881" y="560082"/>
                  </a:lnTo>
                  <a:lnTo>
                    <a:pt x="430784" y="537222"/>
                  </a:lnTo>
                  <a:lnTo>
                    <a:pt x="454253" y="528332"/>
                  </a:lnTo>
                  <a:lnTo>
                    <a:pt x="478548" y="523240"/>
                  </a:lnTo>
                  <a:lnTo>
                    <a:pt x="504482" y="524522"/>
                  </a:lnTo>
                  <a:lnTo>
                    <a:pt x="532892" y="532130"/>
                  </a:lnTo>
                  <a:lnTo>
                    <a:pt x="540181" y="534682"/>
                  </a:lnTo>
                  <a:lnTo>
                    <a:pt x="547890" y="534682"/>
                  </a:lnTo>
                  <a:lnTo>
                    <a:pt x="554761" y="530872"/>
                  </a:lnTo>
                  <a:lnTo>
                    <a:pt x="559562" y="523240"/>
                  </a:lnTo>
                  <a:lnTo>
                    <a:pt x="564413" y="514350"/>
                  </a:lnTo>
                  <a:lnTo>
                    <a:pt x="564680" y="510540"/>
                  </a:lnTo>
                  <a:lnTo>
                    <a:pt x="565111" y="504190"/>
                  </a:lnTo>
                  <a:close/>
                </a:path>
              </a:pathLst>
            </a:custGeom>
            <a:solidFill>
              <a:srgbClr val="FFFFFF">
                <a:alpha val="5097"/>
              </a:srgbClr>
            </a:solidFill>
          </p:spPr>
          <p:txBody>
            <a:bodyPr wrap="square" lIns="0" tIns="0" rIns="0" bIns="0" rtlCol="0"/>
            <a:lstStyle/>
            <a:p>
              <a:endParaRPr>
                <a:latin typeface="Times New Roman" panose="02020603050405020304" pitchFamily="18" charset="0"/>
              </a:endParaRPr>
            </a:p>
          </p:txBody>
        </p:sp>
        <p:pic>
          <p:nvPicPr>
            <p:cNvPr id="14" name="object 14"/>
            <p:cNvPicPr/>
            <p:nvPr/>
          </p:nvPicPr>
          <p:blipFill>
            <a:blip r:embed="rId5" cstate="print"/>
            <a:stretch>
              <a:fillRect/>
            </a:stretch>
          </p:blipFill>
          <p:spPr>
            <a:xfrm>
              <a:off x="11129771" y="2561843"/>
              <a:ext cx="67123" cy="188975"/>
            </a:xfrm>
            <a:prstGeom prst="rect">
              <a:avLst/>
            </a:prstGeom>
          </p:spPr>
        </p:pic>
        <p:sp>
          <p:nvSpPr>
            <p:cNvPr id="15" name="object 15"/>
            <p:cNvSpPr/>
            <p:nvPr/>
          </p:nvSpPr>
          <p:spPr>
            <a:xfrm>
              <a:off x="11210559" y="3075431"/>
              <a:ext cx="242570" cy="325120"/>
            </a:xfrm>
            <a:custGeom>
              <a:avLst/>
              <a:gdLst/>
              <a:ahLst/>
              <a:cxnLst/>
              <a:rect l="l" t="t" r="r" b="b"/>
              <a:pathLst>
                <a:path w="242570" h="325120">
                  <a:moveTo>
                    <a:pt x="193659" y="0"/>
                  </a:moveTo>
                  <a:lnTo>
                    <a:pt x="184630" y="2268"/>
                  </a:lnTo>
                  <a:lnTo>
                    <a:pt x="178101" y="8239"/>
                  </a:lnTo>
                  <a:lnTo>
                    <a:pt x="174906" y="16662"/>
                  </a:lnTo>
                  <a:lnTo>
                    <a:pt x="175879" y="26288"/>
                  </a:lnTo>
                  <a:lnTo>
                    <a:pt x="175879" y="30733"/>
                  </a:lnTo>
                  <a:lnTo>
                    <a:pt x="171434" y="39496"/>
                  </a:lnTo>
                  <a:lnTo>
                    <a:pt x="171434" y="43941"/>
                  </a:lnTo>
                  <a:lnTo>
                    <a:pt x="144224" y="79009"/>
                  </a:lnTo>
                  <a:lnTo>
                    <a:pt x="129607" y="97002"/>
                  </a:lnTo>
                  <a:lnTo>
                    <a:pt x="113776" y="114172"/>
                  </a:lnTo>
                  <a:lnTo>
                    <a:pt x="90441" y="136475"/>
                  </a:lnTo>
                  <a:lnTo>
                    <a:pt x="43820" y="179556"/>
                  </a:lnTo>
                  <a:lnTo>
                    <a:pt x="20558" y="201929"/>
                  </a:lnTo>
                  <a:lnTo>
                    <a:pt x="5486" y="217088"/>
                  </a:lnTo>
                  <a:lnTo>
                    <a:pt x="0" y="230997"/>
                  </a:lnTo>
                  <a:lnTo>
                    <a:pt x="3681" y="245739"/>
                  </a:lnTo>
                  <a:lnTo>
                    <a:pt x="16113" y="263397"/>
                  </a:lnTo>
                  <a:lnTo>
                    <a:pt x="22153" y="268934"/>
                  </a:lnTo>
                  <a:lnTo>
                    <a:pt x="27765" y="271589"/>
                  </a:lnTo>
                  <a:lnTo>
                    <a:pt x="34186" y="270148"/>
                  </a:lnTo>
                  <a:lnTo>
                    <a:pt x="42656" y="263397"/>
                  </a:lnTo>
                  <a:lnTo>
                    <a:pt x="60019" y="247614"/>
                  </a:lnTo>
                  <a:lnTo>
                    <a:pt x="96412" y="217713"/>
                  </a:lnTo>
                  <a:lnTo>
                    <a:pt x="113776" y="201929"/>
                  </a:lnTo>
                  <a:lnTo>
                    <a:pt x="122870" y="197744"/>
                  </a:lnTo>
                  <a:lnTo>
                    <a:pt x="130333" y="198072"/>
                  </a:lnTo>
                  <a:lnTo>
                    <a:pt x="136153" y="202519"/>
                  </a:lnTo>
                  <a:lnTo>
                    <a:pt x="140319" y="210692"/>
                  </a:lnTo>
                  <a:lnTo>
                    <a:pt x="147681" y="231106"/>
                  </a:lnTo>
                  <a:lnTo>
                    <a:pt x="164072" y="273647"/>
                  </a:lnTo>
                  <a:lnTo>
                    <a:pt x="171434" y="294131"/>
                  </a:lnTo>
                  <a:lnTo>
                    <a:pt x="175807" y="308754"/>
                  </a:lnTo>
                  <a:lnTo>
                    <a:pt x="183086" y="319293"/>
                  </a:lnTo>
                  <a:lnTo>
                    <a:pt x="194508" y="324903"/>
                  </a:lnTo>
                  <a:lnTo>
                    <a:pt x="211312" y="324738"/>
                  </a:lnTo>
                  <a:lnTo>
                    <a:pt x="207373" y="282783"/>
                  </a:lnTo>
                  <a:lnTo>
                    <a:pt x="196373" y="242458"/>
                  </a:lnTo>
                  <a:lnTo>
                    <a:pt x="179540" y="203777"/>
                  </a:lnTo>
                  <a:lnTo>
                    <a:pt x="158099" y="166750"/>
                  </a:lnTo>
                  <a:lnTo>
                    <a:pt x="175442" y="147032"/>
                  </a:lnTo>
                  <a:lnTo>
                    <a:pt x="211748" y="107547"/>
                  </a:lnTo>
                  <a:lnTo>
                    <a:pt x="229092" y="87756"/>
                  </a:lnTo>
                  <a:lnTo>
                    <a:pt x="239093" y="70554"/>
                  </a:lnTo>
                  <a:lnTo>
                    <a:pt x="242427" y="48815"/>
                  </a:lnTo>
                  <a:lnTo>
                    <a:pt x="239093" y="27910"/>
                  </a:lnTo>
                  <a:lnTo>
                    <a:pt x="229092" y="13207"/>
                  </a:lnTo>
                  <a:lnTo>
                    <a:pt x="221662" y="7447"/>
                  </a:lnTo>
                  <a:lnTo>
                    <a:pt x="212994" y="3317"/>
                  </a:lnTo>
                  <a:lnTo>
                    <a:pt x="203517" y="831"/>
                  </a:lnTo>
                  <a:lnTo>
                    <a:pt x="193659" y="0"/>
                  </a:lnTo>
                  <a:close/>
                </a:path>
              </a:pathLst>
            </a:custGeom>
            <a:solidFill>
              <a:srgbClr val="FFFFFF">
                <a:alpha val="5097"/>
              </a:srgbClr>
            </a:solidFill>
          </p:spPr>
          <p:txBody>
            <a:bodyPr wrap="square" lIns="0" tIns="0" rIns="0" bIns="0" rtlCol="0"/>
            <a:lstStyle/>
            <a:p>
              <a:endParaRPr>
                <a:latin typeface="Times New Roman" panose="02020603050405020304" pitchFamily="18" charset="0"/>
              </a:endParaRPr>
            </a:p>
          </p:txBody>
        </p:sp>
        <p:pic>
          <p:nvPicPr>
            <p:cNvPr id="16" name="object 16"/>
            <p:cNvPicPr/>
            <p:nvPr/>
          </p:nvPicPr>
          <p:blipFill>
            <a:blip r:embed="rId6" cstate="print"/>
            <a:stretch>
              <a:fillRect/>
            </a:stretch>
          </p:blipFill>
          <p:spPr>
            <a:xfrm>
              <a:off x="11081289" y="3078479"/>
              <a:ext cx="188690" cy="321004"/>
            </a:xfrm>
            <a:prstGeom prst="rect">
              <a:avLst/>
            </a:prstGeom>
          </p:spPr>
        </p:pic>
        <p:sp>
          <p:nvSpPr>
            <p:cNvPr id="17" name="object 17"/>
            <p:cNvSpPr/>
            <p:nvPr/>
          </p:nvSpPr>
          <p:spPr>
            <a:xfrm>
              <a:off x="10914888" y="4687582"/>
              <a:ext cx="639445" cy="631190"/>
            </a:xfrm>
            <a:custGeom>
              <a:avLst/>
              <a:gdLst/>
              <a:ahLst/>
              <a:cxnLst/>
              <a:rect l="l" t="t" r="r" b="b"/>
              <a:pathLst>
                <a:path w="639445" h="631189">
                  <a:moveTo>
                    <a:pt x="237985" y="309448"/>
                  </a:moveTo>
                  <a:lnTo>
                    <a:pt x="236702" y="283400"/>
                  </a:lnTo>
                  <a:lnTo>
                    <a:pt x="231876" y="257340"/>
                  </a:lnTo>
                  <a:lnTo>
                    <a:pt x="226441" y="230111"/>
                  </a:lnTo>
                  <a:lnTo>
                    <a:pt x="217004" y="247815"/>
                  </a:lnTo>
                  <a:lnTo>
                    <a:pt x="207581" y="263753"/>
                  </a:lnTo>
                  <a:lnTo>
                    <a:pt x="198145" y="278536"/>
                  </a:lnTo>
                  <a:lnTo>
                    <a:pt x="188722" y="292722"/>
                  </a:lnTo>
                  <a:lnTo>
                    <a:pt x="176149" y="292722"/>
                  </a:lnTo>
                  <a:lnTo>
                    <a:pt x="175171" y="283375"/>
                  </a:lnTo>
                  <a:lnTo>
                    <a:pt x="170891" y="264566"/>
                  </a:lnTo>
                  <a:lnTo>
                    <a:pt x="173228" y="211975"/>
                  </a:lnTo>
                  <a:lnTo>
                    <a:pt x="177749" y="168224"/>
                  </a:lnTo>
                  <a:lnTo>
                    <a:pt x="189331" y="125641"/>
                  </a:lnTo>
                  <a:lnTo>
                    <a:pt x="213868" y="85966"/>
                  </a:lnTo>
                  <a:lnTo>
                    <a:pt x="226441" y="73393"/>
                  </a:lnTo>
                  <a:lnTo>
                    <a:pt x="220218" y="73393"/>
                  </a:lnTo>
                  <a:lnTo>
                    <a:pt x="209550" y="33731"/>
                  </a:lnTo>
                  <a:lnTo>
                    <a:pt x="197167" y="20713"/>
                  </a:lnTo>
                  <a:lnTo>
                    <a:pt x="187147" y="21691"/>
                  </a:lnTo>
                  <a:lnTo>
                    <a:pt x="174764" y="25044"/>
                  </a:lnTo>
                  <a:lnTo>
                    <a:pt x="163576" y="29578"/>
                  </a:lnTo>
                  <a:lnTo>
                    <a:pt x="145783" y="35344"/>
                  </a:lnTo>
                  <a:lnTo>
                    <a:pt x="129755" y="42875"/>
                  </a:lnTo>
                  <a:lnTo>
                    <a:pt x="114922" y="51574"/>
                  </a:lnTo>
                  <a:lnTo>
                    <a:pt x="100711" y="60820"/>
                  </a:lnTo>
                  <a:lnTo>
                    <a:pt x="80797" y="64693"/>
                  </a:lnTo>
                  <a:lnTo>
                    <a:pt x="59766" y="67932"/>
                  </a:lnTo>
                  <a:lnTo>
                    <a:pt x="38747" y="72326"/>
                  </a:lnTo>
                  <a:lnTo>
                    <a:pt x="18923" y="79616"/>
                  </a:lnTo>
                  <a:lnTo>
                    <a:pt x="12573" y="79616"/>
                  </a:lnTo>
                  <a:lnTo>
                    <a:pt x="0" y="92189"/>
                  </a:lnTo>
                  <a:lnTo>
                    <a:pt x="1079" y="97917"/>
                  </a:lnTo>
                  <a:lnTo>
                    <a:pt x="3949" y="104775"/>
                  </a:lnTo>
                  <a:lnTo>
                    <a:pt x="7975" y="111633"/>
                  </a:lnTo>
                  <a:lnTo>
                    <a:pt x="12573" y="117335"/>
                  </a:lnTo>
                  <a:lnTo>
                    <a:pt x="26733" y="118211"/>
                  </a:lnTo>
                  <a:lnTo>
                    <a:pt x="40894" y="119672"/>
                  </a:lnTo>
                  <a:lnTo>
                    <a:pt x="55041" y="119964"/>
                  </a:lnTo>
                  <a:lnTo>
                    <a:pt x="69215" y="117335"/>
                  </a:lnTo>
                  <a:lnTo>
                    <a:pt x="88074" y="111620"/>
                  </a:lnTo>
                  <a:lnTo>
                    <a:pt x="125793" y="97904"/>
                  </a:lnTo>
                  <a:lnTo>
                    <a:pt x="144653" y="92189"/>
                  </a:lnTo>
                  <a:lnTo>
                    <a:pt x="126580" y="160362"/>
                  </a:lnTo>
                  <a:lnTo>
                    <a:pt x="119037" y="191782"/>
                  </a:lnTo>
                  <a:lnTo>
                    <a:pt x="113284" y="223761"/>
                  </a:lnTo>
                  <a:lnTo>
                    <a:pt x="109118" y="240169"/>
                  </a:lnTo>
                  <a:lnTo>
                    <a:pt x="103784" y="251269"/>
                  </a:lnTo>
                  <a:lnTo>
                    <a:pt x="93738" y="256451"/>
                  </a:lnTo>
                  <a:lnTo>
                    <a:pt x="75438" y="255130"/>
                  </a:lnTo>
                  <a:lnTo>
                    <a:pt x="62801" y="256514"/>
                  </a:lnTo>
                  <a:lnTo>
                    <a:pt x="54267" y="261442"/>
                  </a:lnTo>
                  <a:lnTo>
                    <a:pt x="51625" y="271043"/>
                  </a:lnTo>
                  <a:lnTo>
                    <a:pt x="56642" y="286499"/>
                  </a:lnTo>
                  <a:lnTo>
                    <a:pt x="73660" y="315671"/>
                  </a:lnTo>
                  <a:lnTo>
                    <a:pt x="79451" y="346024"/>
                  </a:lnTo>
                  <a:lnTo>
                    <a:pt x="76974" y="376389"/>
                  </a:lnTo>
                  <a:lnTo>
                    <a:pt x="69215" y="405625"/>
                  </a:lnTo>
                  <a:lnTo>
                    <a:pt x="31496" y="537197"/>
                  </a:lnTo>
                  <a:lnTo>
                    <a:pt x="28740" y="564032"/>
                  </a:lnTo>
                  <a:lnTo>
                    <a:pt x="56248" y="605929"/>
                  </a:lnTo>
                  <a:lnTo>
                    <a:pt x="92303" y="622376"/>
                  </a:lnTo>
                  <a:lnTo>
                    <a:pt x="118059" y="627481"/>
                  </a:lnTo>
                  <a:lnTo>
                    <a:pt x="132080" y="631177"/>
                  </a:lnTo>
                  <a:lnTo>
                    <a:pt x="139534" y="604062"/>
                  </a:lnTo>
                  <a:lnTo>
                    <a:pt x="149758" y="554482"/>
                  </a:lnTo>
                  <a:lnTo>
                    <a:pt x="157226" y="530847"/>
                  </a:lnTo>
                  <a:lnTo>
                    <a:pt x="176149" y="482904"/>
                  </a:lnTo>
                  <a:lnTo>
                    <a:pt x="213918" y="384619"/>
                  </a:lnTo>
                  <a:lnTo>
                    <a:pt x="232791" y="336664"/>
                  </a:lnTo>
                  <a:lnTo>
                    <a:pt x="237985" y="309448"/>
                  </a:lnTo>
                  <a:close/>
                </a:path>
                <a:path w="639445" h="631189">
                  <a:moveTo>
                    <a:pt x="638848" y="104330"/>
                  </a:moveTo>
                  <a:lnTo>
                    <a:pt x="638822" y="103530"/>
                  </a:lnTo>
                  <a:lnTo>
                    <a:pt x="637794" y="85217"/>
                  </a:lnTo>
                  <a:lnTo>
                    <a:pt x="625475" y="69075"/>
                  </a:lnTo>
                  <a:lnTo>
                    <a:pt x="605345" y="49098"/>
                  </a:lnTo>
                  <a:lnTo>
                    <a:pt x="601383" y="45161"/>
                  </a:lnTo>
                  <a:lnTo>
                    <a:pt x="575564" y="23012"/>
                  </a:lnTo>
                  <a:lnTo>
                    <a:pt x="546214" y="6718"/>
                  </a:lnTo>
                  <a:lnTo>
                    <a:pt x="511556" y="368"/>
                  </a:lnTo>
                  <a:lnTo>
                    <a:pt x="465137" y="0"/>
                  </a:lnTo>
                  <a:lnTo>
                    <a:pt x="420522" y="6654"/>
                  </a:lnTo>
                  <a:lnTo>
                    <a:pt x="377101" y="17983"/>
                  </a:lnTo>
                  <a:lnTo>
                    <a:pt x="334264" y="31610"/>
                  </a:lnTo>
                  <a:lnTo>
                    <a:pt x="316268" y="37566"/>
                  </a:lnTo>
                  <a:lnTo>
                    <a:pt x="308965" y="46456"/>
                  </a:lnTo>
                  <a:lnTo>
                    <a:pt x="311162" y="58851"/>
                  </a:lnTo>
                  <a:lnTo>
                    <a:pt x="321691" y="75298"/>
                  </a:lnTo>
                  <a:lnTo>
                    <a:pt x="332232" y="83350"/>
                  </a:lnTo>
                  <a:lnTo>
                    <a:pt x="344576" y="87845"/>
                  </a:lnTo>
                  <a:lnTo>
                    <a:pt x="358114" y="87630"/>
                  </a:lnTo>
                  <a:lnTo>
                    <a:pt x="372237" y="81521"/>
                  </a:lnTo>
                  <a:lnTo>
                    <a:pt x="402793" y="65265"/>
                  </a:lnTo>
                  <a:lnTo>
                    <a:pt x="436333" y="54254"/>
                  </a:lnTo>
                  <a:lnTo>
                    <a:pt x="471068" y="49098"/>
                  </a:lnTo>
                  <a:lnTo>
                    <a:pt x="505206" y="50406"/>
                  </a:lnTo>
                  <a:lnTo>
                    <a:pt x="533488" y="56756"/>
                  </a:lnTo>
                  <a:lnTo>
                    <a:pt x="551078" y="73050"/>
                  </a:lnTo>
                  <a:lnTo>
                    <a:pt x="556818" y="95199"/>
                  </a:lnTo>
                  <a:lnTo>
                    <a:pt x="549529" y="119113"/>
                  </a:lnTo>
                  <a:lnTo>
                    <a:pt x="511505" y="175310"/>
                  </a:lnTo>
                  <a:lnTo>
                    <a:pt x="473583" y="231508"/>
                  </a:lnTo>
                  <a:lnTo>
                    <a:pt x="463067" y="239776"/>
                  </a:lnTo>
                  <a:lnTo>
                    <a:pt x="451370" y="246291"/>
                  </a:lnTo>
                  <a:lnTo>
                    <a:pt x="429260" y="256400"/>
                  </a:lnTo>
                  <a:lnTo>
                    <a:pt x="429260" y="250177"/>
                  </a:lnTo>
                  <a:lnTo>
                    <a:pt x="422910" y="250177"/>
                  </a:lnTo>
                  <a:lnTo>
                    <a:pt x="422910" y="243954"/>
                  </a:lnTo>
                  <a:lnTo>
                    <a:pt x="432473" y="222567"/>
                  </a:lnTo>
                  <a:lnTo>
                    <a:pt x="437921" y="199440"/>
                  </a:lnTo>
                  <a:lnTo>
                    <a:pt x="446938" y="179844"/>
                  </a:lnTo>
                  <a:lnTo>
                    <a:pt x="467233" y="169024"/>
                  </a:lnTo>
                  <a:lnTo>
                    <a:pt x="468109" y="156578"/>
                  </a:lnTo>
                  <a:lnTo>
                    <a:pt x="468223" y="154952"/>
                  </a:lnTo>
                  <a:lnTo>
                    <a:pt x="472579" y="126847"/>
                  </a:lnTo>
                  <a:lnTo>
                    <a:pt x="473417" y="115062"/>
                  </a:lnTo>
                  <a:lnTo>
                    <a:pt x="467233" y="81521"/>
                  </a:lnTo>
                  <a:lnTo>
                    <a:pt x="460883" y="81521"/>
                  </a:lnTo>
                  <a:lnTo>
                    <a:pt x="454533" y="87871"/>
                  </a:lnTo>
                  <a:lnTo>
                    <a:pt x="448183" y="94094"/>
                  </a:lnTo>
                  <a:lnTo>
                    <a:pt x="439712" y="104330"/>
                  </a:lnTo>
                  <a:lnTo>
                    <a:pt x="432409" y="115163"/>
                  </a:lnTo>
                  <a:lnTo>
                    <a:pt x="425081" y="124841"/>
                  </a:lnTo>
                  <a:lnTo>
                    <a:pt x="416560" y="131559"/>
                  </a:lnTo>
                  <a:lnTo>
                    <a:pt x="410210" y="134175"/>
                  </a:lnTo>
                  <a:lnTo>
                    <a:pt x="410210" y="175247"/>
                  </a:lnTo>
                  <a:lnTo>
                    <a:pt x="395998" y="228942"/>
                  </a:lnTo>
                  <a:lnTo>
                    <a:pt x="366331" y="255333"/>
                  </a:lnTo>
                  <a:lnTo>
                    <a:pt x="359664" y="256400"/>
                  </a:lnTo>
                  <a:lnTo>
                    <a:pt x="353999" y="247065"/>
                  </a:lnTo>
                  <a:lnTo>
                    <a:pt x="347751" y="237718"/>
                  </a:lnTo>
                  <a:lnTo>
                    <a:pt x="342696" y="228346"/>
                  </a:lnTo>
                  <a:lnTo>
                    <a:pt x="340614" y="218935"/>
                  </a:lnTo>
                  <a:lnTo>
                    <a:pt x="339115" y="209804"/>
                  </a:lnTo>
                  <a:lnTo>
                    <a:pt x="342988" y="201828"/>
                  </a:lnTo>
                  <a:lnTo>
                    <a:pt x="350431" y="196189"/>
                  </a:lnTo>
                  <a:lnTo>
                    <a:pt x="359664" y="194043"/>
                  </a:lnTo>
                  <a:lnTo>
                    <a:pt x="370103" y="185712"/>
                  </a:lnTo>
                  <a:lnTo>
                    <a:pt x="381762" y="179158"/>
                  </a:lnTo>
                  <a:lnTo>
                    <a:pt x="403860" y="169024"/>
                  </a:lnTo>
                  <a:lnTo>
                    <a:pt x="410210" y="175247"/>
                  </a:lnTo>
                  <a:lnTo>
                    <a:pt x="410210" y="134175"/>
                  </a:lnTo>
                  <a:lnTo>
                    <a:pt x="396405" y="139827"/>
                  </a:lnTo>
                  <a:lnTo>
                    <a:pt x="373888" y="146367"/>
                  </a:lnTo>
                  <a:lnTo>
                    <a:pt x="348970" y="151752"/>
                  </a:lnTo>
                  <a:lnTo>
                    <a:pt x="321691" y="156578"/>
                  </a:lnTo>
                  <a:lnTo>
                    <a:pt x="320687" y="143484"/>
                  </a:lnTo>
                  <a:lnTo>
                    <a:pt x="316331" y="119646"/>
                  </a:lnTo>
                  <a:lnTo>
                    <a:pt x="315341" y="106540"/>
                  </a:lnTo>
                  <a:lnTo>
                    <a:pt x="309384" y="96608"/>
                  </a:lnTo>
                  <a:lnTo>
                    <a:pt x="301066" y="87833"/>
                  </a:lnTo>
                  <a:lnTo>
                    <a:pt x="290385" y="83743"/>
                  </a:lnTo>
                  <a:lnTo>
                    <a:pt x="277368" y="87871"/>
                  </a:lnTo>
                  <a:lnTo>
                    <a:pt x="268135" y="94589"/>
                  </a:lnTo>
                  <a:lnTo>
                    <a:pt x="260692" y="104228"/>
                  </a:lnTo>
                  <a:lnTo>
                    <a:pt x="256819" y="115062"/>
                  </a:lnTo>
                  <a:lnTo>
                    <a:pt x="258318" y="125336"/>
                  </a:lnTo>
                  <a:lnTo>
                    <a:pt x="271805" y="194043"/>
                  </a:lnTo>
                  <a:lnTo>
                    <a:pt x="289941" y="262750"/>
                  </a:lnTo>
                  <a:lnTo>
                    <a:pt x="317677" y="309537"/>
                  </a:lnTo>
                  <a:lnTo>
                    <a:pt x="340728" y="310134"/>
                  </a:lnTo>
                  <a:lnTo>
                    <a:pt x="378587" y="300215"/>
                  </a:lnTo>
                  <a:lnTo>
                    <a:pt x="378485" y="314147"/>
                  </a:lnTo>
                  <a:lnTo>
                    <a:pt x="377786" y="327507"/>
                  </a:lnTo>
                  <a:lnTo>
                    <a:pt x="375907" y="339712"/>
                  </a:lnTo>
                  <a:lnTo>
                    <a:pt x="372237" y="350126"/>
                  </a:lnTo>
                  <a:lnTo>
                    <a:pt x="372237" y="356349"/>
                  </a:lnTo>
                  <a:lnTo>
                    <a:pt x="365887" y="368922"/>
                  </a:lnTo>
                  <a:lnTo>
                    <a:pt x="359664" y="368922"/>
                  </a:lnTo>
                  <a:lnTo>
                    <a:pt x="292379" y="396989"/>
                  </a:lnTo>
                  <a:lnTo>
                    <a:pt x="257251" y="411035"/>
                  </a:lnTo>
                  <a:lnTo>
                    <a:pt x="220345" y="425056"/>
                  </a:lnTo>
                  <a:lnTo>
                    <a:pt x="206019" y="433590"/>
                  </a:lnTo>
                  <a:lnTo>
                    <a:pt x="200596" y="441502"/>
                  </a:lnTo>
                  <a:lnTo>
                    <a:pt x="203441" y="450570"/>
                  </a:lnTo>
                  <a:lnTo>
                    <a:pt x="213995" y="462521"/>
                  </a:lnTo>
                  <a:lnTo>
                    <a:pt x="223507" y="466128"/>
                  </a:lnTo>
                  <a:lnTo>
                    <a:pt x="233019" y="467969"/>
                  </a:lnTo>
                  <a:lnTo>
                    <a:pt x="242506" y="468655"/>
                  </a:lnTo>
                  <a:lnTo>
                    <a:pt x="251968" y="468744"/>
                  </a:lnTo>
                  <a:lnTo>
                    <a:pt x="270992" y="459511"/>
                  </a:lnTo>
                  <a:lnTo>
                    <a:pt x="289979" y="450862"/>
                  </a:lnTo>
                  <a:lnTo>
                    <a:pt x="308952" y="443369"/>
                  </a:lnTo>
                  <a:lnTo>
                    <a:pt x="327914" y="437629"/>
                  </a:lnTo>
                  <a:lnTo>
                    <a:pt x="337426" y="432993"/>
                  </a:lnTo>
                  <a:lnTo>
                    <a:pt x="346938" y="428967"/>
                  </a:lnTo>
                  <a:lnTo>
                    <a:pt x="356425" y="426135"/>
                  </a:lnTo>
                  <a:lnTo>
                    <a:pt x="365887" y="425056"/>
                  </a:lnTo>
                  <a:lnTo>
                    <a:pt x="365887" y="431279"/>
                  </a:lnTo>
                  <a:lnTo>
                    <a:pt x="352666" y="441667"/>
                  </a:lnTo>
                  <a:lnTo>
                    <a:pt x="328549" y="464718"/>
                  </a:lnTo>
                  <a:lnTo>
                    <a:pt x="315341" y="475094"/>
                  </a:lnTo>
                  <a:lnTo>
                    <a:pt x="286435" y="501332"/>
                  </a:lnTo>
                  <a:lnTo>
                    <a:pt x="274154" y="521131"/>
                  </a:lnTo>
                  <a:lnTo>
                    <a:pt x="276110" y="544461"/>
                  </a:lnTo>
                  <a:lnTo>
                    <a:pt x="289941" y="581266"/>
                  </a:lnTo>
                  <a:lnTo>
                    <a:pt x="296291" y="587489"/>
                  </a:lnTo>
                  <a:lnTo>
                    <a:pt x="296291" y="593712"/>
                  </a:lnTo>
                  <a:lnTo>
                    <a:pt x="302641" y="593712"/>
                  </a:lnTo>
                  <a:lnTo>
                    <a:pt x="313334" y="610031"/>
                  </a:lnTo>
                  <a:lnTo>
                    <a:pt x="326390" y="621055"/>
                  </a:lnTo>
                  <a:lnTo>
                    <a:pt x="341820" y="626224"/>
                  </a:lnTo>
                  <a:lnTo>
                    <a:pt x="359664" y="624954"/>
                  </a:lnTo>
                  <a:lnTo>
                    <a:pt x="517779" y="606158"/>
                  </a:lnTo>
                  <a:lnTo>
                    <a:pt x="535317" y="598271"/>
                  </a:lnTo>
                  <a:lnTo>
                    <a:pt x="548665" y="585101"/>
                  </a:lnTo>
                  <a:lnTo>
                    <a:pt x="556069" y="568426"/>
                  </a:lnTo>
                  <a:lnTo>
                    <a:pt x="555752" y="550024"/>
                  </a:lnTo>
                  <a:lnTo>
                    <a:pt x="546595" y="529031"/>
                  </a:lnTo>
                  <a:lnTo>
                    <a:pt x="529678" y="513295"/>
                  </a:lnTo>
                  <a:lnTo>
                    <a:pt x="506806" y="503415"/>
                  </a:lnTo>
                  <a:lnTo>
                    <a:pt x="479806" y="499986"/>
                  </a:lnTo>
                  <a:lnTo>
                    <a:pt x="429260" y="499986"/>
                  </a:lnTo>
                  <a:lnTo>
                    <a:pt x="441883" y="476097"/>
                  </a:lnTo>
                  <a:lnTo>
                    <a:pt x="459295" y="458635"/>
                  </a:lnTo>
                  <a:lnTo>
                    <a:pt x="479082" y="444677"/>
                  </a:lnTo>
                  <a:lnTo>
                    <a:pt x="498856" y="431279"/>
                  </a:lnTo>
                  <a:lnTo>
                    <a:pt x="508254" y="426516"/>
                  </a:lnTo>
                  <a:lnTo>
                    <a:pt x="510654" y="425056"/>
                  </a:lnTo>
                  <a:lnTo>
                    <a:pt x="535241" y="384479"/>
                  </a:lnTo>
                  <a:lnTo>
                    <a:pt x="534047" y="372960"/>
                  </a:lnTo>
                  <a:lnTo>
                    <a:pt x="498856" y="350126"/>
                  </a:lnTo>
                  <a:lnTo>
                    <a:pt x="488353" y="347599"/>
                  </a:lnTo>
                  <a:lnTo>
                    <a:pt x="476694" y="348576"/>
                  </a:lnTo>
                  <a:lnTo>
                    <a:pt x="465023" y="351878"/>
                  </a:lnTo>
                  <a:lnTo>
                    <a:pt x="454533" y="356349"/>
                  </a:lnTo>
                  <a:lnTo>
                    <a:pt x="429006" y="359270"/>
                  </a:lnTo>
                  <a:lnTo>
                    <a:pt x="416534" y="356336"/>
                  </a:lnTo>
                  <a:lnTo>
                    <a:pt x="413575" y="344055"/>
                  </a:lnTo>
                  <a:lnTo>
                    <a:pt x="417588" y="310134"/>
                  </a:lnTo>
                  <a:lnTo>
                    <a:pt x="429260" y="287642"/>
                  </a:lnTo>
                  <a:lnTo>
                    <a:pt x="435978" y="288721"/>
                  </a:lnTo>
                  <a:lnTo>
                    <a:pt x="445071" y="291553"/>
                  </a:lnTo>
                  <a:lnTo>
                    <a:pt x="454152" y="295579"/>
                  </a:lnTo>
                  <a:lnTo>
                    <a:pt x="460883" y="300215"/>
                  </a:lnTo>
                  <a:lnTo>
                    <a:pt x="474002" y="309753"/>
                  </a:lnTo>
                  <a:lnTo>
                    <a:pt x="485368" y="311099"/>
                  </a:lnTo>
                  <a:lnTo>
                    <a:pt x="495579" y="305422"/>
                  </a:lnTo>
                  <a:lnTo>
                    <a:pt x="505206" y="293865"/>
                  </a:lnTo>
                  <a:lnTo>
                    <a:pt x="509930" y="287642"/>
                  </a:lnTo>
                  <a:lnTo>
                    <a:pt x="533692" y="256400"/>
                  </a:lnTo>
                  <a:lnTo>
                    <a:pt x="619125" y="144005"/>
                  </a:lnTo>
                  <a:lnTo>
                    <a:pt x="631647" y="124447"/>
                  </a:lnTo>
                  <a:lnTo>
                    <a:pt x="638848" y="104330"/>
                  </a:lnTo>
                  <a:close/>
                </a:path>
              </a:pathLst>
            </a:custGeom>
            <a:solidFill>
              <a:srgbClr val="FFFFFF">
                <a:alpha val="5097"/>
              </a:srgbClr>
            </a:solidFill>
          </p:spPr>
          <p:txBody>
            <a:bodyPr wrap="square" lIns="0" tIns="0" rIns="0" bIns="0" rtlCol="0"/>
            <a:lstStyle/>
            <a:p>
              <a:endParaRPr>
                <a:latin typeface="Times New Roman" panose="02020603050405020304" pitchFamily="18" charset="0"/>
              </a:endParaRPr>
            </a:p>
          </p:txBody>
        </p:sp>
      </p:grpSp>
      <p:sp>
        <p:nvSpPr>
          <p:cNvPr id="18" name="object 18"/>
          <p:cNvSpPr/>
          <p:nvPr/>
        </p:nvSpPr>
        <p:spPr>
          <a:xfrm>
            <a:off x="90055" y="4534280"/>
            <a:ext cx="104139" cy="604520"/>
          </a:xfrm>
          <a:custGeom>
            <a:avLst/>
            <a:gdLst/>
            <a:ahLst/>
            <a:cxnLst/>
            <a:rect l="l" t="t" r="r" b="b"/>
            <a:pathLst>
              <a:path w="104139" h="604520">
                <a:moveTo>
                  <a:pt x="31675" y="524764"/>
                </a:moveTo>
                <a:lnTo>
                  <a:pt x="22637" y="524764"/>
                </a:lnTo>
                <a:lnTo>
                  <a:pt x="18724" y="525780"/>
                </a:lnTo>
                <a:lnTo>
                  <a:pt x="15233" y="527939"/>
                </a:lnTo>
                <a:lnTo>
                  <a:pt x="11741" y="529971"/>
                </a:lnTo>
                <a:lnTo>
                  <a:pt x="1711" y="555879"/>
                </a:lnTo>
                <a:lnTo>
                  <a:pt x="1711" y="604012"/>
                </a:lnTo>
                <a:lnTo>
                  <a:pt x="102069" y="604012"/>
                </a:lnTo>
                <a:lnTo>
                  <a:pt x="102069" y="583692"/>
                </a:lnTo>
                <a:lnTo>
                  <a:pt x="18416" y="583692"/>
                </a:lnTo>
                <a:lnTo>
                  <a:pt x="18530" y="556768"/>
                </a:lnTo>
                <a:lnTo>
                  <a:pt x="19169" y="551307"/>
                </a:lnTo>
                <a:lnTo>
                  <a:pt x="20345" y="548767"/>
                </a:lnTo>
                <a:lnTo>
                  <a:pt x="22284" y="547116"/>
                </a:lnTo>
                <a:lnTo>
                  <a:pt x="24223" y="545338"/>
                </a:lnTo>
                <a:lnTo>
                  <a:pt x="26746" y="544576"/>
                </a:lnTo>
                <a:lnTo>
                  <a:pt x="62165" y="544576"/>
                </a:lnTo>
                <a:lnTo>
                  <a:pt x="64350" y="543052"/>
                </a:lnTo>
                <a:lnTo>
                  <a:pt x="66459" y="541528"/>
                </a:lnTo>
                <a:lnTo>
                  <a:pt x="69011" y="540766"/>
                </a:lnTo>
                <a:lnTo>
                  <a:pt x="100885" y="540766"/>
                </a:lnTo>
                <a:lnTo>
                  <a:pt x="100799" y="540004"/>
                </a:lnTo>
                <a:lnTo>
                  <a:pt x="100403" y="538861"/>
                </a:lnTo>
                <a:lnTo>
                  <a:pt x="48742" y="538861"/>
                </a:lnTo>
                <a:lnTo>
                  <a:pt x="46786" y="534543"/>
                </a:lnTo>
                <a:lnTo>
                  <a:pt x="43840" y="531114"/>
                </a:lnTo>
                <a:lnTo>
                  <a:pt x="35987" y="526034"/>
                </a:lnTo>
                <a:lnTo>
                  <a:pt x="31675" y="524764"/>
                </a:lnTo>
                <a:close/>
              </a:path>
              <a:path w="104139" h="604520">
                <a:moveTo>
                  <a:pt x="62165" y="544576"/>
                </a:moveTo>
                <a:lnTo>
                  <a:pt x="33089" y="544576"/>
                </a:lnTo>
                <a:lnTo>
                  <a:pt x="35703" y="545465"/>
                </a:lnTo>
                <a:lnTo>
                  <a:pt x="39674" y="549529"/>
                </a:lnTo>
                <a:lnTo>
                  <a:pt x="40868" y="552196"/>
                </a:lnTo>
                <a:lnTo>
                  <a:pt x="41516" y="557657"/>
                </a:lnTo>
                <a:lnTo>
                  <a:pt x="41630" y="583692"/>
                </a:lnTo>
                <a:lnTo>
                  <a:pt x="58331" y="583692"/>
                </a:lnTo>
                <a:lnTo>
                  <a:pt x="58441" y="556768"/>
                </a:lnTo>
                <a:lnTo>
                  <a:pt x="58813" y="552069"/>
                </a:lnTo>
                <a:lnTo>
                  <a:pt x="59766" y="549402"/>
                </a:lnTo>
                <a:lnTo>
                  <a:pt x="60731" y="546608"/>
                </a:lnTo>
                <a:lnTo>
                  <a:pt x="62165" y="544576"/>
                </a:lnTo>
                <a:close/>
              </a:path>
              <a:path w="104139" h="604520">
                <a:moveTo>
                  <a:pt x="100885" y="540766"/>
                </a:moveTo>
                <a:lnTo>
                  <a:pt x="75577" y="540766"/>
                </a:lnTo>
                <a:lnTo>
                  <a:pt x="78422" y="541782"/>
                </a:lnTo>
                <a:lnTo>
                  <a:pt x="82664" y="545592"/>
                </a:lnTo>
                <a:lnTo>
                  <a:pt x="83997" y="548005"/>
                </a:lnTo>
                <a:lnTo>
                  <a:pt x="84599" y="551307"/>
                </a:lnTo>
                <a:lnTo>
                  <a:pt x="84963" y="552958"/>
                </a:lnTo>
                <a:lnTo>
                  <a:pt x="85089" y="555879"/>
                </a:lnTo>
                <a:lnTo>
                  <a:pt x="85166" y="583692"/>
                </a:lnTo>
                <a:lnTo>
                  <a:pt x="102069" y="583692"/>
                </a:lnTo>
                <a:lnTo>
                  <a:pt x="101952" y="555879"/>
                </a:lnTo>
                <a:lnTo>
                  <a:pt x="101752" y="548767"/>
                </a:lnTo>
                <a:lnTo>
                  <a:pt x="100885" y="540766"/>
                </a:lnTo>
                <a:close/>
              </a:path>
              <a:path w="104139" h="604520">
                <a:moveTo>
                  <a:pt x="77546" y="519938"/>
                </a:moveTo>
                <a:lnTo>
                  <a:pt x="67183" y="519938"/>
                </a:lnTo>
                <a:lnTo>
                  <a:pt x="62141" y="521462"/>
                </a:lnTo>
                <a:lnTo>
                  <a:pt x="53555" y="528066"/>
                </a:lnTo>
                <a:lnTo>
                  <a:pt x="50520" y="532765"/>
                </a:lnTo>
                <a:lnTo>
                  <a:pt x="48742" y="538861"/>
                </a:lnTo>
                <a:lnTo>
                  <a:pt x="100403" y="538861"/>
                </a:lnTo>
                <a:lnTo>
                  <a:pt x="99212" y="535432"/>
                </a:lnTo>
                <a:lnTo>
                  <a:pt x="94056" y="528066"/>
                </a:lnTo>
                <a:lnTo>
                  <a:pt x="90614" y="525145"/>
                </a:lnTo>
                <a:lnTo>
                  <a:pt x="86296" y="523113"/>
                </a:lnTo>
                <a:lnTo>
                  <a:pt x="81978" y="520954"/>
                </a:lnTo>
                <a:lnTo>
                  <a:pt x="77546" y="519938"/>
                </a:lnTo>
                <a:close/>
              </a:path>
              <a:path w="104139" h="604520">
                <a:moveTo>
                  <a:pt x="18690" y="418338"/>
                </a:moveTo>
                <a:lnTo>
                  <a:pt x="1711" y="418338"/>
                </a:lnTo>
                <a:lnTo>
                  <a:pt x="1711" y="492760"/>
                </a:lnTo>
                <a:lnTo>
                  <a:pt x="102069" y="492760"/>
                </a:lnTo>
                <a:lnTo>
                  <a:pt x="102069" y="472440"/>
                </a:lnTo>
                <a:lnTo>
                  <a:pt x="18690" y="472440"/>
                </a:lnTo>
                <a:lnTo>
                  <a:pt x="18690" y="418338"/>
                </a:lnTo>
                <a:close/>
              </a:path>
              <a:path w="104139" h="604520">
                <a:moveTo>
                  <a:pt x="57848" y="422148"/>
                </a:moveTo>
                <a:lnTo>
                  <a:pt x="40944" y="422148"/>
                </a:lnTo>
                <a:lnTo>
                  <a:pt x="40944" y="472440"/>
                </a:lnTo>
                <a:lnTo>
                  <a:pt x="57848" y="472440"/>
                </a:lnTo>
                <a:lnTo>
                  <a:pt x="57848" y="422148"/>
                </a:lnTo>
                <a:close/>
              </a:path>
              <a:path w="104139" h="604520">
                <a:moveTo>
                  <a:pt x="102069" y="416433"/>
                </a:moveTo>
                <a:lnTo>
                  <a:pt x="85166" y="416433"/>
                </a:lnTo>
                <a:lnTo>
                  <a:pt x="85166" y="472440"/>
                </a:lnTo>
                <a:lnTo>
                  <a:pt x="102069" y="472440"/>
                </a:lnTo>
                <a:lnTo>
                  <a:pt x="102069" y="416433"/>
                </a:lnTo>
                <a:close/>
              </a:path>
              <a:path w="104139" h="604520">
                <a:moveTo>
                  <a:pt x="102069" y="369443"/>
                </a:moveTo>
                <a:lnTo>
                  <a:pt x="1711" y="369443"/>
                </a:lnTo>
                <a:lnTo>
                  <a:pt x="1711" y="389763"/>
                </a:lnTo>
                <a:lnTo>
                  <a:pt x="102069" y="389763"/>
                </a:lnTo>
                <a:lnTo>
                  <a:pt x="102069" y="369443"/>
                </a:lnTo>
                <a:close/>
              </a:path>
              <a:path w="104139" h="604520">
                <a:moveTo>
                  <a:pt x="73545" y="282448"/>
                </a:moveTo>
                <a:lnTo>
                  <a:pt x="1711" y="282448"/>
                </a:lnTo>
                <a:lnTo>
                  <a:pt x="1711" y="302641"/>
                </a:lnTo>
                <a:lnTo>
                  <a:pt x="74663" y="302641"/>
                </a:lnTo>
                <a:lnTo>
                  <a:pt x="80022" y="303530"/>
                </a:lnTo>
                <a:lnTo>
                  <a:pt x="85178" y="307340"/>
                </a:lnTo>
                <a:lnTo>
                  <a:pt x="86461" y="310515"/>
                </a:lnTo>
                <a:lnTo>
                  <a:pt x="86461" y="319532"/>
                </a:lnTo>
                <a:lnTo>
                  <a:pt x="84658" y="322834"/>
                </a:lnTo>
                <a:lnTo>
                  <a:pt x="81064" y="324993"/>
                </a:lnTo>
                <a:lnTo>
                  <a:pt x="78689" y="326517"/>
                </a:lnTo>
                <a:lnTo>
                  <a:pt x="74625" y="327279"/>
                </a:lnTo>
                <a:lnTo>
                  <a:pt x="68872" y="327533"/>
                </a:lnTo>
                <a:lnTo>
                  <a:pt x="71069" y="346710"/>
                </a:lnTo>
                <a:lnTo>
                  <a:pt x="103784" y="325628"/>
                </a:lnTo>
                <a:lnTo>
                  <a:pt x="103784" y="307213"/>
                </a:lnTo>
                <a:lnTo>
                  <a:pt x="79933" y="283210"/>
                </a:lnTo>
                <a:lnTo>
                  <a:pt x="73545" y="282448"/>
                </a:lnTo>
                <a:close/>
              </a:path>
              <a:path w="104139" h="604520">
                <a:moveTo>
                  <a:pt x="102069" y="230759"/>
                </a:moveTo>
                <a:lnTo>
                  <a:pt x="1711" y="230759"/>
                </a:lnTo>
                <a:lnTo>
                  <a:pt x="1711" y="251079"/>
                </a:lnTo>
                <a:lnTo>
                  <a:pt x="102069" y="251079"/>
                </a:lnTo>
                <a:lnTo>
                  <a:pt x="102069" y="230759"/>
                </a:lnTo>
                <a:close/>
              </a:path>
              <a:path w="104139" h="604520">
                <a:moveTo>
                  <a:pt x="102069" y="120396"/>
                </a:moveTo>
                <a:lnTo>
                  <a:pt x="1711" y="120396"/>
                </a:lnTo>
                <a:lnTo>
                  <a:pt x="1711" y="139192"/>
                </a:lnTo>
                <a:lnTo>
                  <a:pt x="68732" y="139192"/>
                </a:lnTo>
                <a:lnTo>
                  <a:pt x="1711" y="180213"/>
                </a:lnTo>
                <a:lnTo>
                  <a:pt x="1711" y="199898"/>
                </a:lnTo>
                <a:lnTo>
                  <a:pt x="102069" y="199898"/>
                </a:lnTo>
                <a:lnTo>
                  <a:pt x="102069" y="181102"/>
                </a:lnTo>
                <a:lnTo>
                  <a:pt x="36626" y="181102"/>
                </a:lnTo>
                <a:lnTo>
                  <a:pt x="102069" y="140716"/>
                </a:lnTo>
                <a:lnTo>
                  <a:pt x="102069" y="120396"/>
                </a:lnTo>
                <a:close/>
              </a:path>
              <a:path w="104139" h="604520">
                <a:moveTo>
                  <a:pt x="29507" y="1397"/>
                </a:moveTo>
                <a:lnTo>
                  <a:pt x="490" y="35236"/>
                </a:lnTo>
                <a:lnTo>
                  <a:pt x="0" y="53721"/>
                </a:lnTo>
                <a:lnTo>
                  <a:pt x="1666" y="61722"/>
                </a:lnTo>
                <a:lnTo>
                  <a:pt x="29998" y="90229"/>
                </a:lnTo>
                <a:lnTo>
                  <a:pt x="51549" y="93980"/>
                </a:lnTo>
                <a:lnTo>
                  <a:pt x="58635" y="93600"/>
                </a:lnTo>
                <a:lnTo>
                  <a:pt x="93520" y="75938"/>
                </a:lnTo>
                <a:lnTo>
                  <a:pt x="95475" y="73025"/>
                </a:lnTo>
                <a:lnTo>
                  <a:pt x="50723" y="73025"/>
                </a:lnTo>
                <a:lnTo>
                  <a:pt x="42871" y="72526"/>
                </a:lnTo>
                <a:lnTo>
                  <a:pt x="17321" y="52959"/>
                </a:lnTo>
                <a:lnTo>
                  <a:pt x="17321" y="38227"/>
                </a:lnTo>
                <a:lnTo>
                  <a:pt x="18747" y="33401"/>
                </a:lnTo>
                <a:lnTo>
                  <a:pt x="24452" y="25527"/>
                </a:lnTo>
                <a:lnTo>
                  <a:pt x="28343" y="22860"/>
                </a:lnTo>
                <a:lnTo>
                  <a:pt x="33272" y="21463"/>
                </a:lnTo>
                <a:lnTo>
                  <a:pt x="29507" y="1397"/>
                </a:lnTo>
                <a:close/>
              </a:path>
              <a:path w="104139" h="604520">
                <a:moveTo>
                  <a:pt x="99891" y="20574"/>
                </a:moveTo>
                <a:lnTo>
                  <a:pt x="77914" y="20574"/>
                </a:lnTo>
                <a:lnTo>
                  <a:pt x="80276" y="23622"/>
                </a:lnTo>
                <a:lnTo>
                  <a:pt x="82296" y="27305"/>
                </a:lnTo>
                <a:lnTo>
                  <a:pt x="83972" y="31496"/>
                </a:lnTo>
                <a:lnTo>
                  <a:pt x="85636" y="35814"/>
                </a:lnTo>
                <a:lnTo>
                  <a:pt x="86461" y="40005"/>
                </a:lnTo>
                <a:lnTo>
                  <a:pt x="86407" y="52959"/>
                </a:lnTo>
                <a:lnTo>
                  <a:pt x="50723" y="73025"/>
                </a:lnTo>
                <a:lnTo>
                  <a:pt x="95475" y="73025"/>
                </a:lnTo>
                <a:lnTo>
                  <a:pt x="103784" y="34671"/>
                </a:lnTo>
                <a:lnTo>
                  <a:pt x="102222" y="26543"/>
                </a:lnTo>
                <a:lnTo>
                  <a:pt x="99891" y="20574"/>
                </a:lnTo>
                <a:close/>
              </a:path>
              <a:path w="104139" h="604520">
                <a:moveTo>
                  <a:pt x="88252" y="0"/>
                </a:moveTo>
                <a:lnTo>
                  <a:pt x="48260" y="0"/>
                </a:lnTo>
                <a:lnTo>
                  <a:pt x="48260" y="43688"/>
                </a:lnTo>
                <a:lnTo>
                  <a:pt x="65176" y="43688"/>
                </a:lnTo>
                <a:lnTo>
                  <a:pt x="65176" y="20574"/>
                </a:lnTo>
                <a:lnTo>
                  <a:pt x="99891" y="20574"/>
                </a:lnTo>
                <a:lnTo>
                  <a:pt x="95973" y="10414"/>
                </a:lnTo>
                <a:lnTo>
                  <a:pt x="92354" y="4318"/>
                </a:lnTo>
                <a:lnTo>
                  <a:pt x="88252" y="0"/>
                </a:lnTo>
                <a:close/>
              </a:path>
            </a:pathLst>
          </a:custGeom>
          <a:solidFill>
            <a:srgbClr val="FFFFFF">
              <a:alpha val="5097"/>
            </a:srgbClr>
          </a:solidFill>
        </p:spPr>
        <p:txBody>
          <a:bodyPr wrap="square" lIns="0" tIns="0" rIns="0" bIns="0" rtlCol="0"/>
          <a:lstStyle/>
          <a:p>
            <a:endParaRPr lang="zh-CN" altLang="en-US">
              <a:latin typeface="Times New Roman" panose="02020603050405020304" pitchFamily="18" charset="0"/>
            </a:endParaRPr>
          </a:p>
        </p:txBody>
      </p:sp>
      <p:sp>
        <p:nvSpPr>
          <p:cNvPr id="19" name="object 19"/>
          <p:cNvSpPr/>
          <p:nvPr/>
        </p:nvSpPr>
        <p:spPr>
          <a:xfrm>
            <a:off x="90071" y="3637026"/>
            <a:ext cx="104139" cy="788670"/>
          </a:xfrm>
          <a:custGeom>
            <a:avLst/>
            <a:gdLst/>
            <a:ahLst/>
            <a:cxnLst/>
            <a:rect l="l" t="t" r="r" b="b"/>
            <a:pathLst>
              <a:path w="104139" h="788670">
                <a:moveTo>
                  <a:pt x="102054" y="768350"/>
                </a:moveTo>
                <a:lnTo>
                  <a:pt x="1696" y="768350"/>
                </a:lnTo>
                <a:lnTo>
                  <a:pt x="1696" y="788669"/>
                </a:lnTo>
                <a:lnTo>
                  <a:pt x="102054" y="788669"/>
                </a:lnTo>
                <a:lnTo>
                  <a:pt x="102054" y="768350"/>
                </a:lnTo>
                <a:close/>
              </a:path>
              <a:path w="104139" h="788670">
                <a:moveTo>
                  <a:pt x="102054" y="657987"/>
                </a:moveTo>
                <a:lnTo>
                  <a:pt x="1696" y="657987"/>
                </a:lnTo>
                <a:lnTo>
                  <a:pt x="1696" y="676782"/>
                </a:lnTo>
                <a:lnTo>
                  <a:pt x="68717" y="676782"/>
                </a:lnTo>
                <a:lnTo>
                  <a:pt x="1696" y="717804"/>
                </a:lnTo>
                <a:lnTo>
                  <a:pt x="1696" y="737488"/>
                </a:lnTo>
                <a:lnTo>
                  <a:pt x="102054" y="737488"/>
                </a:lnTo>
                <a:lnTo>
                  <a:pt x="102054" y="718693"/>
                </a:lnTo>
                <a:lnTo>
                  <a:pt x="36611" y="718693"/>
                </a:lnTo>
                <a:lnTo>
                  <a:pt x="102054" y="678307"/>
                </a:lnTo>
                <a:lnTo>
                  <a:pt x="102054" y="657987"/>
                </a:lnTo>
                <a:close/>
              </a:path>
              <a:path w="104139" h="788670">
                <a:moveTo>
                  <a:pt x="100970" y="570230"/>
                </a:moveTo>
                <a:lnTo>
                  <a:pt x="76591" y="570230"/>
                </a:lnTo>
                <a:lnTo>
                  <a:pt x="79816" y="572007"/>
                </a:lnTo>
                <a:lnTo>
                  <a:pt x="85341" y="578612"/>
                </a:lnTo>
                <a:lnTo>
                  <a:pt x="86725" y="583438"/>
                </a:lnTo>
                <a:lnTo>
                  <a:pt x="86725" y="596138"/>
                </a:lnTo>
                <a:lnTo>
                  <a:pt x="85176" y="601091"/>
                </a:lnTo>
                <a:lnTo>
                  <a:pt x="82064" y="604647"/>
                </a:lnTo>
                <a:lnTo>
                  <a:pt x="78965" y="608330"/>
                </a:lnTo>
                <a:lnTo>
                  <a:pt x="74101" y="610743"/>
                </a:lnTo>
                <a:lnTo>
                  <a:pt x="67485" y="611886"/>
                </a:lnTo>
                <a:lnTo>
                  <a:pt x="69402" y="631571"/>
                </a:lnTo>
                <a:lnTo>
                  <a:pt x="101644" y="607028"/>
                </a:lnTo>
                <a:lnTo>
                  <a:pt x="103845" y="581532"/>
                </a:lnTo>
                <a:lnTo>
                  <a:pt x="102613" y="574167"/>
                </a:lnTo>
                <a:lnTo>
                  <a:pt x="100970" y="570230"/>
                </a:lnTo>
                <a:close/>
              </a:path>
              <a:path w="104139" h="788670">
                <a:moveTo>
                  <a:pt x="30382" y="552957"/>
                </a:moveTo>
                <a:lnTo>
                  <a:pt x="502" y="582529"/>
                </a:lnTo>
                <a:lnTo>
                  <a:pt x="0" y="599146"/>
                </a:lnTo>
                <a:lnTo>
                  <a:pt x="1149" y="605663"/>
                </a:lnTo>
                <a:lnTo>
                  <a:pt x="5803" y="616585"/>
                </a:lnTo>
                <a:lnTo>
                  <a:pt x="9193" y="620776"/>
                </a:lnTo>
                <a:lnTo>
                  <a:pt x="18093" y="626618"/>
                </a:lnTo>
                <a:lnTo>
                  <a:pt x="22873" y="628015"/>
                </a:lnTo>
                <a:lnTo>
                  <a:pt x="35926" y="628015"/>
                </a:lnTo>
                <a:lnTo>
                  <a:pt x="42656" y="624967"/>
                </a:lnTo>
                <a:lnTo>
                  <a:pt x="48181" y="618744"/>
                </a:lnTo>
                <a:lnTo>
                  <a:pt x="52105" y="614426"/>
                </a:lnTo>
                <a:lnTo>
                  <a:pt x="54646" y="608584"/>
                </a:lnTo>
                <a:lnTo>
                  <a:pt x="24015" y="608584"/>
                </a:lnTo>
                <a:lnTo>
                  <a:pt x="21937" y="607568"/>
                </a:lnTo>
                <a:lnTo>
                  <a:pt x="20387" y="605409"/>
                </a:lnTo>
                <a:lnTo>
                  <a:pt x="17967" y="602107"/>
                </a:lnTo>
                <a:lnTo>
                  <a:pt x="16757" y="597407"/>
                </a:lnTo>
                <a:lnTo>
                  <a:pt x="16757" y="585851"/>
                </a:lnTo>
                <a:lnTo>
                  <a:pt x="17887" y="581660"/>
                </a:lnTo>
                <a:lnTo>
                  <a:pt x="20249" y="578612"/>
                </a:lnTo>
                <a:lnTo>
                  <a:pt x="22406" y="575944"/>
                </a:lnTo>
                <a:lnTo>
                  <a:pt x="26114" y="574040"/>
                </a:lnTo>
                <a:lnTo>
                  <a:pt x="31272" y="573151"/>
                </a:lnTo>
                <a:lnTo>
                  <a:pt x="30382" y="552957"/>
                </a:lnTo>
                <a:close/>
              </a:path>
              <a:path w="104139" h="788670">
                <a:moveTo>
                  <a:pt x="78572" y="550037"/>
                </a:moveTo>
                <a:lnTo>
                  <a:pt x="66481" y="550037"/>
                </a:lnTo>
                <a:lnTo>
                  <a:pt x="61160" y="551307"/>
                </a:lnTo>
                <a:lnTo>
                  <a:pt x="37094" y="596900"/>
                </a:lnTo>
                <a:lnTo>
                  <a:pt x="34854" y="603123"/>
                </a:lnTo>
                <a:lnTo>
                  <a:pt x="32709" y="605663"/>
                </a:lnTo>
                <a:lnTo>
                  <a:pt x="31020" y="607568"/>
                </a:lnTo>
                <a:lnTo>
                  <a:pt x="28990" y="608584"/>
                </a:lnTo>
                <a:lnTo>
                  <a:pt x="54646" y="608584"/>
                </a:lnTo>
                <a:lnTo>
                  <a:pt x="55420" y="606806"/>
                </a:lnTo>
                <a:lnTo>
                  <a:pt x="58112" y="595884"/>
                </a:lnTo>
                <a:lnTo>
                  <a:pt x="60208" y="587501"/>
                </a:lnTo>
                <a:lnTo>
                  <a:pt x="70520" y="570230"/>
                </a:lnTo>
                <a:lnTo>
                  <a:pt x="100970" y="570230"/>
                </a:lnTo>
                <a:lnTo>
                  <a:pt x="97736" y="562482"/>
                </a:lnTo>
                <a:lnTo>
                  <a:pt x="94002" y="558038"/>
                </a:lnTo>
                <a:lnTo>
                  <a:pt x="88986" y="554863"/>
                </a:lnTo>
                <a:lnTo>
                  <a:pt x="83969" y="551561"/>
                </a:lnTo>
                <a:lnTo>
                  <a:pt x="78572" y="550037"/>
                </a:lnTo>
                <a:close/>
              </a:path>
              <a:path w="104139" h="788670">
                <a:moveTo>
                  <a:pt x="18675" y="450342"/>
                </a:moveTo>
                <a:lnTo>
                  <a:pt x="1696" y="450342"/>
                </a:lnTo>
                <a:lnTo>
                  <a:pt x="1696" y="530098"/>
                </a:lnTo>
                <a:lnTo>
                  <a:pt x="18675" y="530098"/>
                </a:lnTo>
                <a:lnTo>
                  <a:pt x="18675" y="500253"/>
                </a:lnTo>
                <a:lnTo>
                  <a:pt x="102054" y="500253"/>
                </a:lnTo>
                <a:lnTo>
                  <a:pt x="102054" y="480060"/>
                </a:lnTo>
                <a:lnTo>
                  <a:pt x="18675" y="480060"/>
                </a:lnTo>
                <a:lnTo>
                  <a:pt x="18675" y="450342"/>
                </a:lnTo>
                <a:close/>
              </a:path>
              <a:path w="104139" h="788670">
                <a:moveTo>
                  <a:pt x="102054" y="408686"/>
                </a:moveTo>
                <a:lnTo>
                  <a:pt x="1696" y="408686"/>
                </a:lnTo>
                <a:lnTo>
                  <a:pt x="1696" y="429006"/>
                </a:lnTo>
                <a:lnTo>
                  <a:pt x="102054" y="429006"/>
                </a:lnTo>
                <a:lnTo>
                  <a:pt x="102054" y="408686"/>
                </a:lnTo>
                <a:close/>
              </a:path>
              <a:path w="104139" h="788670">
                <a:moveTo>
                  <a:pt x="18675" y="305562"/>
                </a:moveTo>
                <a:lnTo>
                  <a:pt x="1696" y="305562"/>
                </a:lnTo>
                <a:lnTo>
                  <a:pt x="1696" y="385318"/>
                </a:lnTo>
                <a:lnTo>
                  <a:pt x="18675" y="385318"/>
                </a:lnTo>
                <a:lnTo>
                  <a:pt x="18675" y="355473"/>
                </a:lnTo>
                <a:lnTo>
                  <a:pt x="102054" y="355473"/>
                </a:lnTo>
                <a:lnTo>
                  <a:pt x="102054" y="335280"/>
                </a:lnTo>
                <a:lnTo>
                  <a:pt x="18675" y="335280"/>
                </a:lnTo>
                <a:lnTo>
                  <a:pt x="18675" y="305562"/>
                </a:lnTo>
                <a:close/>
              </a:path>
              <a:path w="104139" h="788670">
                <a:moveTo>
                  <a:pt x="54416" y="203707"/>
                </a:moveTo>
                <a:lnTo>
                  <a:pt x="1696" y="203707"/>
                </a:lnTo>
                <a:lnTo>
                  <a:pt x="1696" y="224028"/>
                </a:lnTo>
                <a:lnTo>
                  <a:pt x="65161" y="224028"/>
                </a:lnTo>
                <a:lnTo>
                  <a:pt x="70837" y="224281"/>
                </a:lnTo>
                <a:lnTo>
                  <a:pt x="74266" y="224917"/>
                </a:lnTo>
                <a:lnTo>
                  <a:pt x="77683" y="225425"/>
                </a:lnTo>
                <a:lnTo>
                  <a:pt x="80578" y="227203"/>
                </a:lnTo>
                <a:lnTo>
                  <a:pt x="85277" y="233044"/>
                </a:lnTo>
                <a:lnTo>
                  <a:pt x="86446" y="237362"/>
                </a:lnTo>
                <a:lnTo>
                  <a:pt x="86446" y="248793"/>
                </a:lnTo>
                <a:lnTo>
                  <a:pt x="64678" y="263525"/>
                </a:lnTo>
                <a:lnTo>
                  <a:pt x="1696" y="263525"/>
                </a:lnTo>
                <a:lnTo>
                  <a:pt x="1696" y="283718"/>
                </a:lnTo>
                <a:lnTo>
                  <a:pt x="55229" y="283718"/>
                </a:lnTo>
                <a:lnTo>
                  <a:pt x="63137" y="283596"/>
                </a:lnTo>
                <a:lnTo>
                  <a:pt x="102664" y="259334"/>
                </a:lnTo>
                <a:lnTo>
                  <a:pt x="103769" y="252094"/>
                </a:lnTo>
                <a:lnTo>
                  <a:pt x="103769" y="234569"/>
                </a:lnTo>
                <a:lnTo>
                  <a:pt x="102753" y="228092"/>
                </a:lnTo>
                <a:lnTo>
                  <a:pt x="100721" y="223266"/>
                </a:lnTo>
                <a:lnTo>
                  <a:pt x="98689" y="218312"/>
                </a:lnTo>
                <a:lnTo>
                  <a:pt x="95971" y="214375"/>
                </a:lnTo>
                <a:lnTo>
                  <a:pt x="92542" y="211455"/>
                </a:lnTo>
                <a:lnTo>
                  <a:pt x="89125" y="208406"/>
                </a:lnTo>
                <a:lnTo>
                  <a:pt x="62786" y="203805"/>
                </a:lnTo>
                <a:lnTo>
                  <a:pt x="54416" y="203707"/>
                </a:lnTo>
                <a:close/>
              </a:path>
              <a:path w="104139" h="788670">
                <a:moveTo>
                  <a:pt x="18675" y="98298"/>
                </a:moveTo>
                <a:lnTo>
                  <a:pt x="1696" y="98298"/>
                </a:lnTo>
                <a:lnTo>
                  <a:pt x="1696" y="178054"/>
                </a:lnTo>
                <a:lnTo>
                  <a:pt x="18675" y="178054"/>
                </a:lnTo>
                <a:lnTo>
                  <a:pt x="18675" y="148209"/>
                </a:lnTo>
                <a:lnTo>
                  <a:pt x="102054" y="148209"/>
                </a:lnTo>
                <a:lnTo>
                  <a:pt x="102054" y="128016"/>
                </a:lnTo>
                <a:lnTo>
                  <a:pt x="18675" y="128016"/>
                </a:lnTo>
                <a:lnTo>
                  <a:pt x="18675" y="98298"/>
                </a:lnTo>
                <a:close/>
              </a:path>
              <a:path w="104139" h="788670">
                <a:moveTo>
                  <a:pt x="18675" y="1905"/>
                </a:moveTo>
                <a:lnTo>
                  <a:pt x="1696" y="1905"/>
                </a:lnTo>
                <a:lnTo>
                  <a:pt x="1696" y="76326"/>
                </a:lnTo>
                <a:lnTo>
                  <a:pt x="102054" y="76326"/>
                </a:lnTo>
                <a:lnTo>
                  <a:pt x="102054" y="56006"/>
                </a:lnTo>
                <a:lnTo>
                  <a:pt x="18675" y="56006"/>
                </a:lnTo>
                <a:lnTo>
                  <a:pt x="18675" y="1905"/>
                </a:lnTo>
                <a:close/>
              </a:path>
              <a:path w="104139" h="788670">
                <a:moveTo>
                  <a:pt x="57833" y="5715"/>
                </a:moveTo>
                <a:lnTo>
                  <a:pt x="40929" y="5715"/>
                </a:lnTo>
                <a:lnTo>
                  <a:pt x="40929" y="56006"/>
                </a:lnTo>
                <a:lnTo>
                  <a:pt x="57833" y="56006"/>
                </a:lnTo>
                <a:lnTo>
                  <a:pt x="57833" y="5715"/>
                </a:lnTo>
                <a:close/>
              </a:path>
              <a:path w="104139" h="788670">
                <a:moveTo>
                  <a:pt x="102054" y="0"/>
                </a:moveTo>
                <a:lnTo>
                  <a:pt x="85150" y="0"/>
                </a:lnTo>
                <a:lnTo>
                  <a:pt x="85150" y="56006"/>
                </a:lnTo>
                <a:lnTo>
                  <a:pt x="102054" y="56006"/>
                </a:lnTo>
                <a:lnTo>
                  <a:pt x="102054" y="0"/>
                </a:lnTo>
                <a:close/>
              </a:path>
            </a:pathLst>
          </a:custGeom>
          <a:solidFill>
            <a:srgbClr val="FFFFFF">
              <a:alpha val="5097"/>
            </a:srgbClr>
          </a:solidFill>
        </p:spPr>
        <p:txBody>
          <a:bodyPr wrap="square" lIns="0" tIns="0" rIns="0" bIns="0" rtlCol="0"/>
          <a:lstStyle/>
          <a:p>
            <a:endParaRPr lang="zh-CN" altLang="en-US">
              <a:latin typeface="Times New Roman" panose="02020603050405020304" pitchFamily="18" charset="0"/>
            </a:endParaRPr>
          </a:p>
        </p:txBody>
      </p:sp>
      <p:pic>
        <p:nvPicPr>
          <p:cNvPr id="20" name="object 20"/>
          <p:cNvPicPr/>
          <p:nvPr/>
        </p:nvPicPr>
        <p:blipFill>
          <a:blip r:embed="rId7" cstate="print"/>
          <a:stretch>
            <a:fillRect/>
          </a:stretch>
        </p:blipFill>
        <p:spPr>
          <a:xfrm>
            <a:off x="90055" y="3339591"/>
            <a:ext cx="103784" cy="191897"/>
          </a:xfrm>
          <a:prstGeom prst="rect">
            <a:avLst/>
          </a:prstGeom>
        </p:spPr>
      </p:pic>
      <p:sp>
        <p:nvSpPr>
          <p:cNvPr id="21" name="object 21"/>
          <p:cNvSpPr/>
          <p:nvPr/>
        </p:nvSpPr>
        <p:spPr>
          <a:xfrm>
            <a:off x="90055" y="2160777"/>
            <a:ext cx="104139" cy="1078230"/>
          </a:xfrm>
          <a:custGeom>
            <a:avLst/>
            <a:gdLst/>
            <a:ahLst/>
            <a:cxnLst/>
            <a:rect l="l" t="t" r="r" b="b"/>
            <a:pathLst>
              <a:path w="104139" h="1078230">
                <a:moveTo>
                  <a:pt x="18690" y="998474"/>
                </a:moveTo>
                <a:lnTo>
                  <a:pt x="1711" y="998474"/>
                </a:lnTo>
                <a:lnTo>
                  <a:pt x="1711" y="1078230"/>
                </a:lnTo>
                <a:lnTo>
                  <a:pt x="18690" y="1078230"/>
                </a:lnTo>
                <a:lnTo>
                  <a:pt x="18690" y="1048385"/>
                </a:lnTo>
                <a:lnTo>
                  <a:pt x="102069" y="1048385"/>
                </a:lnTo>
                <a:lnTo>
                  <a:pt x="102069" y="1028192"/>
                </a:lnTo>
                <a:lnTo>
                  <a:pt x="18690" y="1028192"/>
                </a:lnTo>
                <a:lnTo>
                  <a:pt x="18690" y="998474"/>
                </a:lnTo>
                <a:close/>
              </a:path>
              <a:path w="104139" h="1078230">
                <a:moveTo>
                  <a:pt x="18690" y="902081"/>
                </a:moveTo>
                <a:lnTo>
                  <a:pt x="1711" y="902081"/>
                </a:lnTo>
                <a:lnTo>
                  <a:pt x="1711" y="976502"/>
                </a:lnTo>
                <a:lnTo>
                  <a:pt x="102069" y="976502"/>
                </a:lnTo>
                <a:lnTo>
                  <a:pt x="102069" y="956183"/>
                </a:lnTo>
                <a:lnTo>
                  <a:pt x="18690" y="956183"/>
                </a:lnTo>
                <a:lnTo>
                  <a:pt x="18690" y="902081"/>
                </a:lnTo>
                <a:close/>
              </a:path>
              <a:path w="104139" h="1078230">
                <a:moveTo>
                  <a:pt x="57848" y="905891"/>
                </a:moveTo>
                <a:lnTo>
                  <a:pt x="40944" y="905891"/>
                </a:lnTo>
                <a:lnTo>
                  <a:pt x="40944" y="956183"/>
                </a:lnTo>
                <a:lnTo>
                  <a:pt x="57848" y="956183"/>
                </a:lnTo>
                <a:lnTo>
                  <a:pt x="57848" y="905891"/>
                </a:lnTo>
                <a:close/>
              </a:path>
              <a:path w="104139" h="1078230">
                <a:moveTo>
                  <a:pt x="102069" y="900176"/>
                </a:moveTo>
                <a:lnTo>
                  <a:pt x="85166" y="900176"/>
                </a:lnTo>
                <a:lnTo>
                  <a:pt x="85166" y="956183"/>
                </a:lnTo>
                <a:lnTo>
                  <a:pt x="102069" y="956183"/>
                </a:lnTo>
                <a:lnTo>
                  <a:pt x="102069" y="900176"/>
                </a:lnTo>
                <a:close/>
              </a:path>
              <a:path w="104139" h="1078230">
                <a:moveTo>
                  <a:pt x="29370" y="789305"/>
                </a:moveTo>
                <a:lnTo>
                  <a:pt x="720" y="820547"/>
                </a:lnTo>
                <a:lnTo>
                  <a:pt x="0" y="829437"/>
                </a:lnTo>
                <a:lnTo>
                  <a:pt x="866" y="839487"/>
                </a:lnTo>
                <a:lnTo>
                  <a:pt x="30525" y="873188"/>
                </a:lnTo>
                <a:lnTo>
                  <a:pt x="52781" y="876426"/>
                </a:lnTo>
                <a:lnTo>
                  <a:pt x="64010" y="875617"/>
                </a:lnTo>
                <a:lnTo>
                  <a:pt x="96706" y="855599"/>
                </a:lnTo>
                <a:lnTo>
                  <a:pt x="51282" y="855599"/>
                </a:lnTo>
                <a:lnTo>
                  <a:pt x="42931" y="855150"/>
                </a:lnTo>
                <a:lnTo>
                  <a:pt x="17321" y="825119"/>
                </a:lnTo>
                <a:lnTo>
                  <a:pt x="18827" y="820547"/>
                </a:lnTo>
                <a:lnTo>
                  <a:pt x="21840" y="816737"/>
                </a:lnTo>
                <a:lnTo>
                  <a:pt x="24851" y="813054"/>
                </a:lnTo>
                <a:lnTo>
                  <a:pt x="28959" y="810513"/>
                </a:lnTo>
                <a:lnTo>
                  <a:pt x="34163" y="809371"/>
                </a:lnTo>
                <a:lnTo>
                  <a:pt x="29370" y="789305"/>
                </a:lnTo>
                <a:close/>
              </a:path>
              <a:path w="104139" h="1078230">
                <a:moveTo>
                  <a:pt x="71399" y="789051"/>
                </a:moveTo>
                <a:lnTo>
                  <a:pt x="65176" y="808609"/>
                </a:lnTo>
                <a:lnTo>
                  <a:pt x="72529" y="810387"/>
                </a:lnTo>
                <a:lnTo>
                  <a:pt x="77914" y="813181"/>
                </a:lnTo>
                <a:lnTo>
                  <a:pt x="81330" y="816991"/>
                </a:lnTo>
                <a:lnTo>
                  <a:pt x="84759" y="820927"/>
                </a:lnTo>
                <a:lnTo>
                  <a:pt x="86461" y="825500"/>
                </a:lnTo>
                <a:lnTo>
                  <a:pt x="86461" y="838200"/>
                </a:lnTo>
                <a:lnTo>
                  <a:pt x="51282" y="855599"/>
                </a:lnTo>
                <a:lnTo>
                  <a:pt x="96706" y="855599"/>
                </a:lnTo>
                <a:lnTo>
                  <a:pt x="100372" y="848915"/>
                </a:lnTo>
                <a:lnTo>
                  <a:pt x="102931" y="840257"/>
                </a:lnTo>
                <a:lnTo>
                  <a:pt x="103784" y="830707"/>
                </a:lnTo>
                <a:lnTo>
                  <a:pt x="103286" y="822967"/>
                </a:lnTo>
                <a:lnTo>
                  <a:pt x="79090" y="791642"/>
                </a:lnTo>
                <a:lnTo>
                  <a:pt x="71399" y="789051"/>
                </a:lnTo>
                <a:close/>
              </a:path>
              <a:path w="104139" h="1078230">
                <a:moveTo>
                  <a:pt x="102069" y="741299"/>
                </a:moveTo>
                <a:lnTo>
                  <a:pt x="1711" y="741299"/>
                </a:lnTo>
                <a:lnTo>
                  <a:pt x="1711" y="761619"/>
                </a:lnTo>
                <a:lnTo>
                  <a:pt x="102069" y="761619"/>
                </a:lnTo>
                <a:lnTo>
                  <a:pt x="102069" y="741299"/>
                </a:lnTo>
                <a:close/>
              </a:path>
              <a:path w="104139" h="1078230">
                <a:moveTo>
                  <a:pt x="58191" y="701548"/>
                </a:moveTo>
                <a:lnTo>
                  <a:pt x="41211" y="701548"/>
                </a:lnTo>
                <a:lnTo>
                  <a:pt x="41211" y="741299"/>
                </a:lnTo>
                <a:lnTo>
                  <a:pt x="58191" y="741299"/>
                </a:lnTo>
                <a:lnTo>
                  <a:pt x="58191" y="701548"/>
                </a:lnTo>
                <a:close/>
              </a:path>
              <a:path w="104139" h="1078230">
                <a:moveTo>
                  <a:pt x="102069" y="681355"/>
                </a:moveTo>
                <a:lnTo>
                  <a:pt x="1711" y="681355"/>
                </a:lnTo>
                <a:lnTo>
                  <a:pt x="1711" y="701548"/>
                </a:lnTo>
                <a:lnTo>
                  <a:pt x="102069" y="701548"/>
                </a:lnTo>
                <a:lnTo>
                  <a:pt x="102069" y="681355"/>
                </a:lnTo>
                <a:close/>
              </a:path>
              <a:path w="104139" h="1078230">
                <a:moveTo>
                  <a:pt x="102069" y="569087"/>
                </a:moveTo>
                <a:lnTo>
                  <a:pt x="1711" y="569087"/>
                </a:lnTo>
                <a:lnTo>
                  <a:pt x="1711" y="587883"/>
                </a:lnTo>
                <a:lnTo>
                  <a:pt x="68732" y="587883"/>
                </a:lnTo>
                <a:lnTo>
                  <a:pt x="1711" y="628904"/>
                </a:lnTo>
                <a:lnTo>
                  <a:pt x="1711" y="648588"/>
                </a:lnTo>
                <a:lnTo>
                  <a:pt x="102069" y="648588"/>
                </a:lnTo>
                <a:lnTo>
                  <a:pt x="102069" y="629793"/>
                </a:lnTo>
                <a:lnTo>
                  <a:pt x="36626" y="629793"/>
                </a:lnTo>
                <a:lnTo>
                  <a:pt x="102069" y="589407"/>
                </a:lnTo>
                <a:lnTo>
                  <a:pt x="102069" y="569087"/>
                </a:lnTo>
                <a:close/>
              </a:path>
              <a:path w="104139" h="1078230">
                <a:moveTo>
                  <a:pt x="52031" y="444373"/>
                </a:moveTo>
                <a:lnTo>
                  <a:pt x="13761" y="457708"/>
                </a:lnTo>
                <a:lnTo>
                  <a:pt x="0" y="501396"/>
                </a:lnTo>
                <a:lnTo>
                  <a:pt x="1324" y="508508"/>
                </a:lnTo>
                <a:lnTo>
                  <a:pt x="26769" y="537083"/>
                </a:lnTo>
                <a:lnTo>
                  <a:pt x="52514" y="541655"/>
                </a:lnTo>
                <a:lnTo>
                  <a:pt x="63846" y="540841"/>
                </a:lnTo>
                <a:lnTo>
                  <a:pt x="96350" y="520826"/>
                </a:lnTo>
                <a:lnTo>
                  <a:pt x="51828" y="520826"/>
                </a:lnTo>
                <a:lnTo>
                  <a:pt x="43714" y="520350"/>
                </a:lnTo>
                <a:lnTo>
                  <a:pt x="17321" y="484632"/>
                </a:lnTo>
                <a:lnTo>
                  <a:pt x="20151" y="477900"/>
                </a:lnTo>
                <a:lnTo>
                  <a:pt x="51549" y="465327"/>
                </a:lnTo>
                <a:lnTo>
                  <a:pt x="96377" y="465327"/>
                </a:lnTo>
                <a:lnTo>
                  <a:pt x="96063" y="464722"/>
                </a:lnTo>
                <a:lnTo>
                  <a:pt x="90055" y="457581"/>
                </a:lnTo>
                <a:lnTo>
                  <a:pt x="82535" y="451820"/>
                </a:lnTo>
                <a:lnTo>
                  <a:pt x="73691" y="447690"/>
                </a:lnTo>
                <a:lnTo>
                  <a:pt x="63523" y="445204"/>
                </a:lnTo>
                <a:lnTo>
                  <a:pt x="52031" y="444373"/>
                </a:lnTo>
                <a:close/>
              </a:path>
              <a:path w="104139" h="1078230">
                <a:moveTo>
                  <a:pt x="96377" y="465327"/>
                </a:moveTo>
                <a:lnTo>
                  <a:pt x="51549" y="465327"/>
                </a:lnTo>
                <a:lnTo>
                  <a:pt x="59736" y="465806"/>
                </a:lnTo>
                <a:lnTo>
                  <a:pt x="66828" y="467248"/>
                </a:lnTo>
                <a:lnTo>
                  <a:pt x="86351" y="501269"/>
                </a:lnTo>
                <a:lnTo>
                  <a:pt x="83540" y="507746"/>
                </a:lnTo>
                <a:lnTo>
                  <a:pt x="51828" y="520826"/>
                </a:lnTo>
                <a:lnTo>
                  <a:pt x="96350" y="520826"/>
                </a:lnTo>
                <a:lnTo>
                  <a:pt x="100385" y="512952"/>
                </a:lnTo>
                <a:lnTo>
                  <a:pt x="102931" y="503533"/>
                </a:lnTo>
                <a:lnTo>
                  <a:pt x="103784" y="492887"/>
                </a:lnTo>
                <a:lnTo>
                  <a:pt x="102926" y="482387"/>
                </a:lnTo>
                <a:lnTo>
                  <a:pt x="100353" y="472995"/>
                </a:lnTo>
                <a:lnTo>
                  <a:pt x="96377" y="465327"/>
                </a:lnTo>
                <a:close/>
              </a:path>
              <a:path w="104139" h="1078230">
                <a:moveTo>
                  <a:pt x="102069" y="345948"/>
                </a:moveTo>
                <a:lnTo>
                  <a:pt x="85166" y="345948"/>
                </a:lnTo>
                <a:lnTo>
                  <a:pt x="85166" y="396367"/>
                </a:lnTo>
                <a:lnTo>
                  <a:pt x="2533" y="396367"/>
                </a:lnTo>
                <a:lnTo>
                  <a:pt x="2533" y="416687"/>
                </a:lnTo>
                <a:lnTo>
                  <a:pt x="102069" y="416687"/>
                </a:lnTo>
                <a:lnTo>
                  <a:pt x="102069" y="345948"/>
                </a:lnTo>
                <a:close/>
              </a:path>
              <a:path w="104139" h="1078230">
                <a:moveTo>
                  <a:pt x="52031" y="229488"/>
                </a:moveTo>
                <a:lnTo>
                  <a:pt x="13761" y="242824"/>
                </a:lnTo>
                <a:lnTo>
                  <a:pt x="0" y="286512"/>
                </a:lnTo>
                <a:lnTo>
                  <a:pt x="1324" y="293624"/>
                </a:lnTo>
                <a:lnTo>
                  <a:pt x="26769" y="322199"/>
                </a:lnTo>
                <a:lnTo>
                  <a:pt x="52514" y="326771"/>
                </a:lnTo>
                <a:lnTo>
                  <a:pt x="63846" y="325957"/>
                </a:lnTo>
                <a:lnTo>
                  <a:pt x="96350" y="305943"/>
                </a:lnTo>
                <a:lnTo>
                  <a:pt x="51828" y="305943"/>
                </a:lnTo>
                <a:lnTo>
                  <a:pt x="43714" y="305466"/>
                </a:lnTo>
                <a:lnTo>
                  <a:pt x="17321" y="269748"/>
                </a:lnTo>
                <a:lnTo>
                  <a:pt x="20151" y="263017"/>
                </a:lnTo>
                <a:lnTo>
                  <a:pt x="51549" y="250444"/>
                </a:lnTo>
                <a:lnTo>
                  <a:pt x="96377" y="250444"/>
                </a:lnTo>
                <a:lnTo>
                  <a:pt x="96063" y="249838"/>
                </a:lnTo>
                <a:lnTo>
                  <a:pt x="90055" y="242697"/>
                </a:lnTo>
                <a:lnTo>
                  <a:pt x="82535" y="236936"/>
                </a:lnTo>
                <a:lnTo>
                  <a:pt x="73691" y="232806"/>
                </a:lnTo>
                <a:lnTo>
                  <a:pt x="63523" y="230320"/>
                </a:lnTo>
                <a:lnTo>
                  <a:pt x="52031" y="229488"/>
                </a:lnTo>
                <a:close/>
              </a:path>
              <a:path w="104139" h="1078230">
                <a:moveTo>
                  <a:pt x="96377" y="250444"/>
                </a:moveTo>
                <a:lnTo>
                  <a:pt x="51549" y="250444"/>
                </a:lnTo>
                <a:lnTo>
                  <a:pt x="59736" y="250922"/>
                </a:lnTo>
                <a:lnTo>
                  <a:pt x="66828" y="252364"/>
                </a:lnTo>
                <a:lnTo>
                  <a:pt x="86351" y="286385"/>
                </a:lnTo>
                <a:lnTo>
                  <a:pt x="83540" y="292862"/>
                </a:lnTo>
                <a:lnTo>
                  <a:pt x="51828" y="305943"/>
                </a:lnTo>
                <a:lnTo>
                  <a:pt x="96350" y="305943"/>
                </a:lnTo>
                <a:lnTo>
                  <a:pt x="100385" y="298069"/>
                </a:lnTo>
                <a:lnTo>
                  <a:pt x="102931" y="288649"/>
                </a:lnTo>
                <a:lnTo>
                  <a:pt x="103784" y="278002"/>
                </a:lnTo>
                <a:lnTo>
                  <a:pt x="102926" y="267503"/>
                </a:lnTo>
                <a:lnTo>
                  <a:pt x="100353" y="258111"/>
                </a:lnTo>
                <a:lnTo>
                  <a:pt x="96377" y="250444"/>
                </a:lnTo>
                <a:close/>
              </a:path>
              <a:path w="104139" h="1078230">
                <a:moveTo>
                  <a:pt x="29507" y="114808"/>
                </a:moveTo>
                <a:lnTo>
                  <a:pt x="490" y="148647"/>
                </a:lnTo>
                <a:lnTo>
                  <a:pt x="0" y="167132"/>
                </a:lnTo>
                <a:lnTo>
                  <a:pt x="1666" y="175133"/>
                </a:lnTo>
                <a:lnTo>
                  <a:pt x="29998" y="203640"/>
                </a:lnTo>
                <a:lnTo>
                  <a:pt x="51549" y="207391"/>
                </a:lnTo>
                <a:lnTo>
                  <a:pt x="58635" y="207011"/>
                </a:lnTo>
                <a:lnTo>
                  <a:pt x="93520" y="189349"/>
                </a:lnTo>
                <a:lnTo>
                  <a:pt x="95475" y="186436"/>
                </a:lnTo>
                <a:lnTo>
                  <a:pt x="50723" y="186436"/>
                </a:lnTo>
                <a:lnTo>
                  <a:pt x="42871" y="185937"/>
                </a:lnTo>
                <a:lnTo>
                  <a:pt x="17321" y="166370"/>
                </a:lnTo>
                <a:lnTo>
                  <a:pt x="17321" y="151637"/>
                </a:lnTo>
                <a:lnTo>
                  <a:pt x="18747" y="146812"/>
                </a:lnTo>
                <a:lnTo>
                  <a:pt x="24452" y="138937"/>
                </a:lnTo>
                <a:lnTo>
                  <a:pt x="28343" y="136271"/>
                </a:lnTo>
                <a:lnTo>
                  <a:pt x="33272" y="134874"/>
                </a:lnTo>
                <a:lnTo>
                  <a:pt x="29507" y="114808"/>
                </a:lnTo>
                <a:close/>
              </a:path>
              <a:path w="104139" h="1078230">
                <a:moveTo>
                  <a:pt x="99891" y="133985"/>
                </a:moveTo>
                <a:lnTo>
                  <a:pt x="77914" y="133985"/>
                </a:lnTo>
                <a:lnTo>
                  <a:pt x="80276" y="137033"/>
                </a:lnTo>
                <a:lnTo>
                  <a:pt x="82296" y="140716"/>
                </a:lnTo>
                <a:lnTo>
                  <a:pt x="83972" y="144907"/>
                </a:lnTo>
                <a:lnTo>
                  <a:pt x="85636" y="149225"/>
                </a:lnTo>
                <a:lnTo>
                  <a:pt x="86461" y="153416"/>
                </a:lnTo>
                <a:lnTo>
                  <a:pt x="86407" y="166370"/>
                </a:lnTo>
                <a:lnTo>
                  <a:pt x="50723" y="186436"/>
                </a:lnTo>
                <a:lnTo>
                  <a:pt x="95475" y="186436"/>
                </a:lnTo>
                <a:lnTo>
                  <a:pt x="103784" y="148082"/>
                </a:lnTo>
                <a:lnTo>
                  <a:pt x="102222" y="139954"/>
                </a:lnTo>
                <a:lnTo>
                  <a:pt x="99891" y="133985"/>
                </a:lnTo>
                <a:close/>
              </a:path>
              <a:path w="104139" h="1078230">
                <a:moveTo>
                  <a:pt x="88252" y="113411"/>
                </a:moveTo>
                <a:lnTo>
                  <a:pt x="48260" y="113411"/>
                </a:lnTo>
                <a:lnTo>
                  <a:pt x="48260" y="157099"/>
                </a:lnTo>
                <a:lnTo>
                  <a:pt x="65176" y="157099"/>
                </a:lnTo>
                <a:lnTo>
                  <a:pt x="65176" y="133985"/>
                </a:lnTo>
                <a:lnTo>
                  <a:pt x="99891" y="133985"/>
                </a:lnTo>
                <a:lnTo>
                  <a:pt x="95973" y="123825"/>
                </a:lnTo>
                <a:lnTo>
                  <a:pt x="92354" y="117729"/>
                </a:lnTo>
                <a:lnTo>
                  <a:pt x="88252" y="113411"/>
                </a:lnTo>
                <a:close/>
              </a:path>
              <a:path w="104139" h="1078230">
                <a:moveTo>
                  <a:pt x="1711" y="0"/>
                </a:moveTo>
                <a:lnTo>
                  <a:pt x="1711" y="23368"/>
                </a:lnTo>
                <a:lnTo>
                  <a:pt x="41414" y="46482"/>
                </a:lnTo>
                <a:lnTo>
                  <a:pt x="1711" y="70104"/>
                </a:lnTo>
                <a:lnTo>
                  <a:pt x="1711" y="93852"/>
                </a:lnTo>
                <a:lnTo>
                  <a:pt x="59829" y="57150"/>
                </a:lnTo>
                <a:lnTo>
                  <a:pt x="102069" y="57150"/>
                </a:lnTo>
                <a:lnTo>
                  <a:pt x="102069" y="36830"/>
                </a:lnTo>
                <a:lnTo>
                  <a:pt x="59969" y="36830"/>
                </a:lnTo>
                <a:lnTo>
                  <a:pt x="1711" y="0"/>
                </a:lnTo>
                <a:close/>
              </a:path>
            </a:pathLst>
          </a:custGeom>
          <a:solidFill>
            <a:srgbClr val="FFFFFF">
              <a:alpha val="5097"/>
            </a:srgbClr>
          </a:solidFill>
        </p:spPr>
        <p:txBody>
          <a:bodyPr wrap="square" lIns="0" tIns="0" rIns="0" bIns="0" rtlCol="0"/>
          <a:lstStyle/>
          <a:p>
            <a:endParaRPr lang="zh-CN" altLang="en-US">
              <a:latin typeface="Times New Roman" panose="02020603050405020304" pitchFamily="18" charset="0"/>
            </a:endParaRPr>
          </a:p>
        </p:txBody>
      </p:sp>
      <p:pic>
        <p:nvPicPr>
          <p:cNvPr id="22" name="object 22"/>
          <p:cNvPicPr/>
          <p:nvPr/>
        </p:nvPicPr>
        <p:blipFill>
          <a:blip r:embed="rId8" cstate="print"/>
          <a:stretch>
            <a:fillRect/>
          </a:stretch>
        </p:blipFill>
        <p:spPr>
          <a:xfrm>
            <a:off x="9453371" y="548640"/>
            <a:ext cx="2295144" cy="504443"/>
          </a:xfrm>
          <a:prstGeom prst="rect">
            <a:avLst/>
          </a:prstGeom>
        </p:spPr>
      </p:pic>
      <p:sp>
        <p:nvSpPr>
          <p:cNvPr id="23" name="object 23"/>
          <p:cNvSpPr/>
          <p:nvPr/>
        </p:nvSpPr>
        <p:spPr>
          <a:xfrm>
            <a:off x="665987" y="1328927"/>
            <a:ext cx="0" cy="4714875"/>
          </a:xfrm>
          <a:custGeom>
            <a:avLst/>
            <a:gdLst/>
            <a:ahLst/>
            <a:cxnLst/>
            <a:rect l="l" t="t" r="r" b="b"/>
            <a:pathLst>
              <a:path h="4714875">
                <a:moveTo>
                  <a:pt x="0" y="0"/>
                </a:moveTo>
                <a:lnTo>
                  <a:pt x="0" y="4714735"/>
                </a:lnTo>
              </a:path>
            </a:pathLst>
          </a:custGeom>
          <a:ln w="12700">
            <a:solidFill>
              <a:srgbClr val="FFFFFF"/>
            </a:solidFill>
          </a:ln>
        </p:spPr>
        <p:txBody>
          <a:bodyPr wrap="square" lIns="0" tIns="0" rIns="0" bIns="0" rtlCol="0"/>
          <a:lstStyle/>
          <a:p>
            <a:endParaRPr lang="zh-CN" altLang="en-US">
              <a:latin typeface="Times New Roman" panose="02020603050405020304" pitchFamily="18" charset="0"/>
            </a:endParaRPr>
          </a:p>
        </p:txBody>
      </p:sp>
      <p:sp>
        <p:nvSpPr>
          <p:cNvPr id="24" name="object 24"/>
          <p:cNvSpPr/>
          <p:nvPr/>
        </p:nvSpPr>
        <p:spPr>
          <a:xfrm>
            <a:off x="9258300" y="1280160"/>
            <a:ext cx="0" cy="4835525"/>
          </a:xfrm>
          <a:custGeom>
            <a:avLst/>
            <a:gdLst/>
            <a:ahLst/>
            <a:cxnLst/>
            <a:rect l="l" t="t" r="r" b="b"/>
            <a:pathLst>
              <a:path h="4835525">
                <a:moveTo>
                  <a:pt x="0" y="0"/>
                </a:moveTo>
                <a:lnTo>
                  <a:pt x="0" y="4835169"/>
                </a:lnTo>
              </a:path>
            </a:pathLst>
          </a:custGeom>
          <a:ln w="12700">
            <a:solidFill>
              <a:srgbClr val="FFFFFF"/>
            </a:solidFill>
          </a:ln>
        </p:spPr>
        <p:txBody>
          <a:bodyPr wrap="square" lIns="0" tIns="0" rIns="0" bIns="0" rtlCol="0"/>
          <a:lstStyle/>
          <a:p>
            <a:endParaRPr lang="zh-CN" altLang="en-US">
              <a:latin typeface="Times New Roman" panose="02020603050405020304" pitchFamily="18" charset="0"/>
            </a:endParaRPr>
          </a:p>
        </p:txBody>
      </p:sp>
      <p:sp>
        <p:nvSpPr>
          <p:cNvPr id="25" name="object 25"/>
          <p:cNvSpPr txBox="1">
            <a:spLocks noGrp="1"/>
          </p:cNvSpPr>
          <p:nvPr>
            <p:ph type="title"/>
          </p:nvPr>
        </p:nvSpPr>
        <p:spPr>
          <a:xfrm>
            <a:off x="1361947" y="1784730"/>
            <a:ext cx="3073400" cy="939800"/>
          </a:xfrm>
          <a:prstGeom prst="rect">
            <a:avLst/>
          </a:prstGeom>
        </p:spPr>
        <p:txBody>
          <a:bodyPr vert="horz" wrap="square" lIns="0" tIns="12700" rIns="0" bIns="0" rtlCol="0">
            <a:spAutoFit/>
          </a:bodyPr>
          <a:lstStyle/>
          <a:p>
            <a:pPr marL="12700">
              <a:lnSpc>
                <a:spcPct val="100000"/>
              </a:lnSpc>
              <a:spcBef>
                <a:spcPts val="100"/>
              </a:spcBef>
            </a:pPr>
            <a:r>
              <a:rPr lang="zh-CN" altLang="en-US" sz="6000" b="1" dirty="0">
                <a:cs typeface="微软雅黑"/>
              </a:rPr>
              <a:t>谢谢观看</a:t>
            </a:r>
            <a:endParaRPr lang="zh-CN" altLang="en-US" sz="6000" dirty="0">
              <a:cs typeface="微软雅黑"/>
            </a:endParaRPr>
          </a:p>
        </p:txBody>
      </p:sp>
      <p:sp>
        <p:nvSpPr>
          <p:cNvPr id="26" name="object 26"/>
          <p:cNvSpPr/>
          <p:nvPr/>
        </p:nvSpPr>
        <p:spPr>
          <a:xfrm>
            <a:off x="1296161" y="3925061"/>
            <a:ext cx="7343775" cy="0"/>
          </a:xfrm>
          <a:custGeom>
            <a:avLst/>
            <a:gdLst/>
            <a:ahLst/>
            <a:cxnLst/>
            <a:rect l="l" t="t" r="r" b="b"/>
            <a:pathLst>
              <a:path w="7343775">
                <a:moveTo>
                  <a:pt x="0" y="0"/>
                </a:moveTo>
                <a:lnTo>
                  <a:pt x="7343775" y="0"/>
                </a:lnTo>
              </a:path>
            </a:pathLst>
          </a:custGeom>
          <a:ln w="28575">
            <a:solidFill>
              <a:srgbClr val="A1A1A1"/>
            </a:solidFill>
          </a:ln>
        </p:spPr>
        <p:txBody>
          <a:bodyPr wrap="square" lIns="0" tIns="0" rIns="0" bIns="0" rtlCol="0"/>
          <a:lstStyle/>
          <a:p>
            <a:endParaRPr lang="zh-CN" altLang="en-US">
              <a:latin typeface="Times New Roman" panose="02020603050405020304" pitchFamily="18" charset="0"/>
            </a:endParaRPr>
          </a:p>
        </p:txBody>
      </p:sp>
      <p:sp>
        <p:nvSpPr>
          <p:cNvPr id="27" name="object 27"/>
          <p:cNvSpPr txBox="1"/>
          <p:nvPr/>
        </p:nvSpPr>
        <p:spPr>
          <a:xfrm>
            <a:off x="1380489" y="4368546"/>
            <a:ext cx="3637915" cy="902170"/>
          </a:xfrm>
          <a:prstGeom prst="rect">
            <a:avLst/>
          </a:prstGeom>
        </p:spPr>
        <p:txBody>
          <a:bodyPr vert="horz" wrap="square" lIns="0" tIns="12065" rIns="0" bIns="0" rtlCol="0">
            <a:spAutoFit/>
          </a:bodyPr>
          <a:lstStyle/>
          <a:p>
            <a:pPr marL="12700">
              <a:lnSpc>
                <a:spcPct val="100000"/>
              </a:lnSpc>
              <a:spcBef>
                <a:spcPts val="95"/>
              </a:spcBef>
            </a:pPr>
            <a:r>
              <a:rPr lang="zh-CN" altLang="en-US" sz="1900" spc="-5" dirty="0">
                <a:latin typeface="宋体" panose="02010600030101010101" pitchFamily="2" charset="-122"/>
                <a:cs typeface="微软雅黑"/>
              </a:rPr>
              <a:t>答辩人 ：刘云皓，李桐，邱小尧，	刘天锐，王中琦</a:t>
            </a:r>
          </a:p>
          <a:p>
            <a:pPr marL="12700">
              <a:lnSpc>
                <a:spcPct val="100000"/>
              </a:lnSpc>
              <a:spcBef>
                <a:spcPts val="95"/>
              </a:spcBef>
            </a:pPr>
            <a:r>
              <a:rPr lang="zh-CN" altLang="en-US" sz="1900" spc="-5" dirty="0">
                <a:latin typeface="宋体" panose="02010600030101010101" pitchFamily="2" charset="-122"/>
                <a:cs typeface="微软雅黑"/>
              </a:rPr>
              <a:t>时间：</a:t>
            </a:r>
            <a:r>
              <a:rPr lang="en-US" altLang="zh-CN" sz="1900" spc="-5" dirty="0">
                <a:latin typeface="宋体" panose="02010600030101010101" pitchFamily="2" charset="-122"/>
                <a:cs typeface="微软雅黑"/>
              </a:rPr>
              <a:t>2021-3-8</a:t>
            </a:r>
            <a:endParaRPr lang="zh-CN" altLang="en-US" sz="1900" dirty="0">
              <a:latin typeface="宋体" panose="02010600030101010101" pitchFamily="2" charset="-122"/>
              <a:cs typeface="微软雅黑"/>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D7A08"/>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D7A08"/>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D7A08"/>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2075</TotalTime>
  <Words>3955</Words>
  <Application>Microsoft Office PowerPoint</Application>
  <PresentationFormat>宽屏</PresentationFormat>
  <Paragraphs>720</Paragraphs>
  <Slides>90</Slides>
  <Notes>20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90</vt:i4>
      </vt:variant>
    </vt:vector>
  </HeadingPairs>
  <TitlesOfParts>
    <vt:vector size="109" baseType="lpstr">
      <vt:lpstr>-apple-system</vt:lpstr>
      <vt:lpstr>CMMI10</vt:lpstr>
      <vt:lpstr>CMR10</vt:lpstr>
      <vt:lpstr>CMSY10</vt:lpstr>
      <vt:lpstr>FandolSong-Regular-Identity-H</vt:lpstr>
      <vt:lpstr>LMRoman10-Regular-Identity-H</vt:lpstr>
      <vt:lpstr>Microsoft YaHei UI</vt:lpstr>
      <vt:lpstr>NimbusRomNo9L-Regu</vt:lpstr>
      <vt:lpstr>等线</vt:lpstr>
      <vt:lpstr>等线 Light</vt:lpstr>
      <vt:lpstr>宋体</vt:lpstr>
      <vt:lpstr>微软雅黑</vt:lpstr>
      <vt:lpstr>Arial</vt:lpstr>
      <vt:lpstr>Calibri</vt:lpstr>
      <vt:lpstr>Cambria Math</vt:lpstr>
      <vt:lpstr>Century Gothic</vt:lpstr>
      <vt:lpstr>Times New Roman</vt:lpstr>
      <vt:lpstr>Verdana</vt:lpstr>
      <vt:lpstr>Office Theme</vt:lpstr>
      <vt:lpstr>PowerPoint 演示文稿</vt:lpstr>
      <vt:lpstr>PowerPoint 演示文稿</vt:lpstr>
      <vt:lpstr>Image Caption 简介</vt:lpstr>
      <vt:lpstr>什么是Image caption？</vt:lpstr>
      <vt:lpstr>Image caption形式化定义</vt:lpstr>
      <vt:lpstr>应用背景</vt:lpstr>
      <vt:lpstr>应用背景</vt:lpstr>
      <vt:lpstr>应用背景</vt:lpstr>
      <vt:lpstr>论文发表趋势</vt:lpstr>
      <vt:lpstr>面临的问题和挑战</vt:lpstr>
      <vt:lpstr>面临的问题和挑战</vt:lpstr>
      <vt:lpstr>面临的问题和挑战</vt:lpstr>
      <vt:lpstr>数据集和评价指标</vt:lpstr>
      <vt:lpstr>主要数据集概述</vt:lpstr>
      <vt:lpstr>MS COCO Captions</vt:lpstr>
      <vt:lpstr>悟空</vt:lpstr>
      <vt:lpstr>VizWiz Captions</vt:lpstr>
      <vt:lpstr>数据集下载</vt:lpstr>
      <vt:lpstr>评价指标</vt:lpstr>
      <vt:lpstr>PowerPoint 演示文稿</vt:lpstr>
      <vt:lpstr>PowerPoint 演示文稿</vt:lpstr>
      <vt:lpstr>ROUGE</vt:lpstr>
      <vt:lpstr>METEOR</vt:lpstr>
      <vt:lpstr>PowerPoint 演示文稿</vt:lpstr>
      <vt:lpstr>PowerPoint 演示文稿</vt:lpstr>
      <vt:lpstr>PowerPoint 演示文稿</vt:lpstr>
      <vt:lpstr>早期算法</vt:lpstr>
      <vt:lpstr>经典综述</vt:lpstr>
      <vt:lpstr>分类——实现方法</vt:lpstr>
      <vt:lpstr>分类——实现方法</vt:lpstr>
      <vt:lpstr>分类——实现方法</vt:lpstr>
      <vt:lpstr>PowerPoint 演示文稿</vt:lpstr>
      <vt:lpstr>发展——发展总述</vt:lpstr>
      <vt:lpstr>发展——深度学习的引入</vt:lpstr>
      <vt:lpstr>发展——启蒙之作  </vt:lpstr>
      <vt:lpstr>发展——2014-2015 解码端改善</vt:lpstr>
      <vt:lpstr>发展——2014-2015 解码端改善</vt:lpstr>
      <vt:lpstr>发展——密集描述引入</vt:lpstr>
      <vt:lpstr>发展——Attention 引入</vt:lpstr>
      <vt:lpstr>发展——Show, Attend and Tell </vt:lpstr>
      <vt:lpstr>发展——attention改善：解码端 </vt:lpstr>
      <vt:lpstr>发展——attention改善：编码端！ </vt:lpstr>
      <vt:lpstr>发展——attention改善：编码端！ </vt:lpstr>
      <vt:lpstr>发展——attention改善：编码端！ </vt:lpstr>
      <vt:lpstr>发展——强化学习引入</vt:lpstr>
      <vt:lpstr>发展——GAN引入</vt:lpstr>
      <vt:lpstr>Attention编解码器方法</vt:lpstr>
      <vt:lpstr>Attention机制-编解码器模型架构</vt:lpstr>
      <vt:lpstr>Attention机制-编解码器模型架构</vt:lpstr>
      <vt:lpstr>发展——Show, Attend and Tell </vt:lpstr>
      <vt:lpstr>Attention机制-引入-改进</vt:lpstr>
      <vt:lpstr>Attention机制</vt:lpstr>
      <vt:lpstr>Up-Down Attention</vt:lpstr>
      <vt:lpstr>PowerPoint 演示文稿</vt:lpstr>
      <vt:lpstr>PowerPoint 演示文稿</vt:lpstr>
      <vt:lpstr>DLCT </vt:lpstr>
      <vt:lpstr>PowerPoint 演示文稿</vt:lpstr>
      <vt:lpstr>效果对比</vt:lpstr>
      <vt:lpstr>基于图、强化学习的方法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技术展示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运动三维人体动作评价方法研究与实现</dc:title>
  <dc:creator>TianRui</dc:creator>
  <cp:lastModifiedBy>王 中琦</cp:lastModifiedBy>
  <cp:revision>41</cp:revision>
  <dcterms:created xsi:type="dcterms:W3CDTF">2022-02-27T02:08:44Z</dcterms:created>
  <dcterms:modified xsi:type="dcterms:W3CDTF">2022-03-08T07:45:24Z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2021-10-11T00:00:00Z</vt:filetime>
  </property>
  <property fmtid="{D5CDD505-2E9C-101B-9397-08002B2CF9AE}" pid="3" name="Creator">
    <vt:lpwstr>Microsoft® PowerPoint® 适用于 Microsoft 365</vt:lpwstr>
  </property>
  <property fmtid="{D5CDD505-2E9C-101B-9397-08002B2CF9AE}" pid="4" name="LastSaved">
    <vt:filetime>2022-02-27T00:00:00Z</vt:filetime>
  </property>
</Properties>
</file>